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57" r:id="rId7"/>
    <p:sldId id="266" r:id="rId8"/>
    <p:sldId id="268" r:id="rId9"/>
    <p:sldId id="267" r:id="rId10"/>
    <p:sldId id="259" r:id="rId11"/>
    <p:sldId id="269" r:id="rId12"/>
    <p:sldId id="270" r:id="rId13"/>
  </p:sldIdLst>
  <p:sldSz cx="12192000" cy="6858000"/>
  <p:notesSz cx="9313863" cy="7172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A9167-21D5-0FC9-9F49-3E57AA2DC80E}" v="48" dt="2021-02-12T15:42:47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0952" autoAdjust="0"/>
  </p:normalViewPr>
  <p:slideViewPr>
    <p:cSldViewPr snapToGrid="0" showGuides="1">
      <p:cViewPr varScale="1">
        <p:scale>
          <a:sx n="66" d="100"/>
          <a:sy n="66" d="100"/>
        </p:scale>
        <p:origin x="13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19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644EB4-13CF-4E3D-9DB4-DFBEA3F13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1"/>
            <a:ext cx="4036007" cy="359862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14AF2-7E4B-48E6-A5AD-B311B9B85B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7856" y="0"/>
            <a:ext cx="4036007" cy="359862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r">
              <a:defRPr sz="1200"/>
            </a:lvl1pPr>
          </a:lstStyle>
          <a:p>
            <a:fld id="{A879CE75-E596-4EA6-B8FF-C88CE95F6432}" type="datetimeFigureOut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12/17/2025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77BE1-998C-4254-88AB-9CE71552C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50365" y="6845190"/>
            <a:ext cx="1086617" cy="217343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l">
              <a:defRPr sz="1200"/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Forest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B7737-9705-45F2-9412-8ADECC0D8A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947163" y="6773931"/>
            <a:ext cx="1366700" cy="359861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r">
              <a:defRPr sz="1200"/>
            </a:lvl1pPr>
          </a:lstStyle>
          <a:p>
            <a:fld id="{13267E6E-B8BE-472A-9E55-025BD0B351C3}" type="slidenum"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1D2C3-2518-4160-93F1-2D6475B02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" y="6743474"/>
            <a:ext cx="369226" cy="4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59862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0"/>
            <a:ext cx="4036007" cy="359862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r">
              <a:defRPr sz="900"/>
            </a:lvl1pPr>
          </a:lstStyle>
          <a:p>
            <a:fld id="{E8FF4E62-F5F7-460C-A8D2-FE2CF802567F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5075" y="896938"/>
            <a:ext cx="4303713" cy="242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1" rIns="94201" bIns="47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451681"/>
            <a:ext cx="7451090" cy="2824103"/>
          </a:xfrm>
          <a:prstGeom prst="rect">
            <a:avLst/>
          </a:prstGeom>
        </p:spPr>
        <p:txBody>
          <a:bodyPr vert="horz" lIns="94201" tIns="47101" rIns="94201" bIns="47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87744" y="6876811"/>
            <a:ext cx="1134833" cy="199231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l">
              <a:defRPr sz="900"/>
            </a:lvl1pPr>
          </a:lstStyle>
          <a:p>
            <a:r>
              <a:rPr lang="en-US" dirty="0"/>
              <a:t>Forest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930895" y="6812465"/>
            <a:ext cx="1380812" cy="263578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r">
              <a:defRPr sz="900"/>
            </a:lvl1pPr>
          </a:lstStyle>
          <a:p>
            <a:fld id="{E24F8C35-E4C8-4D78-A860-19355B622A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98D5F6-E7D4-4BA5-9B6A-57E507FE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" y="6751549"/>
            <a:ext cx="369226" cy="4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objective: increase timber production while improving forest health and reducing hazardous fuels that could impact adjacent property owners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F8C35-E4C8-4D78-A860-19355B622A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8A5A9BD-E216-4D62-9435-724730060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228" y="256164"/>
            <a:ext cx="6705772" cy="7316569"/>
          </a:xfrm>
          <a:prstGeom prst="rect">
            <a:avLst/>
          </a:prstGeom>
        </p:spPr>
      </p:pic>
      <p:pic>
        <p:nvPicPr>
          <p:cNvPr id="17" name="Picture 16" descr="United States Department of Agriculture logo.">
            <a:extLst>
              <a:ext uri="{FF2B5EF4-FFF2-40B4-BE49-F238E27FC236}">
                <a16:creationId xmlns:a16="http://schemas.microsoft.com/office/drawing/2014/main" id="{74CA64E4-D296-4166-80A0-A6611FA04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6" y="182880"/>
            <a:ext cx="576072" cy="399643"/>
          </a:xfrm>
          <a:prstGeom prst="rect">
            <a:avLst/>
          </a:prstGeom>
        </p:spPr>
      </p:pic>
      <p:pic>
        <p:nvPicPr>
          <p:cNvPr id="20" name="Picture 19" descr="Forest Service insignia">
            <a:extLst>
              <a:ext uri="{FF2B5EF4-FFF2-40B4-BE49-F238E27FC236}">
                <a16:creationId xmlns:a16="http://schemas.microsoft.com/office/drawing/2014/main" id="{92F0EF35-2944-4D86-8ABB-5C7F5E815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630" y="182880"/>
            <a:ext cx="365760" cy="39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F5E450-EF12-4AD5-B1DF-ABB22CBADAA7}"/>
              </a:ext>
            </a:extLst>
          </p:cNvPr>
          <p:cNvSpPr txBox="1"/>
          <p:nvPr/>
        </p:nvSpPr>
        <p:spPr>
          <a:xfrm>
            <a:off x="1416804" y="135770"/>
            <a:ext cx="2140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urce Sans Pro" panose="020B0503030403020204" pitchFamily="34" charset="0"/>
                <a:cs typeface="Arial" panose="020B0604020202020204" pitchFamily="34" charset="0"/>
              </a:rPr>
              <a:t>Forest Service</a:t>
            </a:r>
          </a:p>
          <a:p>
            <a:r>
              <a:rPr lang="en-US" sz="1000" dirty="0">
                <a:latin typeface="Source Sans Pro" panose="020B0503030403020204" pitchFamily="34" charset="0"/>
                <a:cs typeface="Arial" panose="020B0604020202020204" pitchFamily="34" charset="0"/>
              </a:rPr>
              <a:t>U.S. DEPARTMENT OF AGRICULTURE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lnSpc>
                <a:spcPct val="125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8733"/>
            <a:ext cx="9144000" cy="1299765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1009E-07D3-46A7-9EB6-C3A7B832A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9476" y="685800"/>
            <a:ext cx="115442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4F96B3C-3980-4884-B284-D9DE6C04F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8418" y="6351429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A433-448B-4796-9F39-BFD5E5D7A599}" type="datetime1">
              <a:rPr lang="en-US" smtClean="0"/>
              <a:pPr/>
              <a:t>12/17/2025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25C2CB-A661-491D-A620-244A2ED10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524000" y="4071532"/>
            <a:ext cx="9144000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9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2998"/>
            <a:ext cx="10515600" cy="9732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837E26-6851-46EE-8742-49F3F46D6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677955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0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053" y="718457"/>
            <a:ext cx="2628900" cy="5339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047" y="718457"/>
            <a:ext cx="7734300" cy="5339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7863E3-5588-41F0-BAD4-052B51F89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53823" y="672801"/>
            <a:ext cx="0" cy="5430753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1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C79A-644C-482D-AF8E-90D922CA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9"/>
            <a:ext cx="10515600" cy="9732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FA3B51-23ED-47CE-8BB1-00EAC593B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828800"/>
            <a:ext cx="10058400" cy="4356847"/>
          </a:xfrm>
          <a:custGeom>
            <a:avLst/>
            <a:gdLst>
              <a:gd name="connsiteX0" fmla="*/ 0 w 9144000"/>
              <a:gd name="connsiteY0" fmla="*/ 416859 h 4101353"/>
              <a:gd name="connsiteX1" fmla="*/ 0 w 9144000"/>
              <a:gd name="connsiteY1" fmla="*/ 4101353 h 4101353"/>
              <a:gd name="connsiteX2" fmla="*/ 9144000 w 9144000"/>
              <a:gd name="connsiteY2" fmla="*/ 4101353 h 4101353"/>
              <a:gd name="connsiteX3" fmla="*/ 9144000 w 9144000"/>
              <a:gd name="connsiteY3" fmla="*/ 443753 h 4101353"/>
              <a:gd name="connsiteX4" fmla="*/ 5029200 w 9144000"/>
              <a:gd name="connsiteY4" fmla="*/ 443753 h 4101353"/>
              <a:gd name="connsiteX5" fmla="*/ 4585447 w 9144000"/>
              <a:gd name="connsiteY5" fmla="*/ 0 h 4101353"/>
              <a:gd name="connsiteX6" fmla="*/ 4141694 w 9144000"/>
              <a:gd name="connsiteY6" fmla="*/ 443753 h 4101353"/>
              <a:gd name="connsiteX7" fmla="*/ 0 w 9144000"/>
              <a:gd name="connsiteY7" fmla="*/ 416859 h 410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101353">
                <a:moveTo>
                  <a:pt x="0" y="416859"/>
                </a:moveTo>
                <a:lnTo>
                  <a:pt x="0" y="4101353"/>
                </a:lnTo>
                <a:lnTo>
                  <a:pt x="9144000" y="4101353"/>
                </a:lnTo>
                <a:lnTo>
                  <a:pt x="9144000" y="443753"/>
                </a:lnTo>
                <a:lnTo>
                  <a:pt x="5029200" y="443753"/>
                </a:lnTo>
                <a:lnTo>
                  <a:pt x="4585447" y="0"/>
                </a:lnTo>
                <a:lnTo>
                  <a:pt x="4141694" y="443753"/>
                </a:lnTo>
                <a:lnTo>
                  <a:pt x="0" y="416859"/>
                </a:lnTo>
                <a:close/>
              </a:path>
            </a:pathLst>
          </a:custGeom>
          <a:ln w="508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99CFE-29A0-489C-B953-F98FF657F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514600"/>
            <a:ext cx="9525000" cy="33528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96116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3" orient="horz" pos="1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F87BBE-D466-42A1-BC95-620D539A6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"/>
            <a:ext cx="12192000" cy="1958635"/>
            <a:chOff x="-217714" y="-246743"/>
            <a:chExt cx="12525828" cy="2205378"/>
          </a:xfr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6200000" scaled="1"/>
          </a:gra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D81A-6614-4F67-81F4-0F436602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7714" y="-246743"/>
              <a:ext cx="12525828" cy="193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195FF96-E79D-49FF-9AF6-0BEA9F74B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957273" y="1690687"/>
              <a:ext cx="478746" cy="267948"/>
            </a:xfrm>
            <a:prstGeom prst="triangle">
              <a:avLst>
                <a:gd name="adj" fmla="val 49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081"/>
            <a:ext cx="10515600" cy="9722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030"/>
            <a:ext cx="10515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81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hevr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450CEEE-335C-41AC-B5E2-1B3956EC2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66603"/>
            <a:ext cx="4475598" cy="7184572"/>
          </a:xfrm>
          <a:prstGeom prst="homePlate">
            <a:avLst>
              <a:gd name="adj" fmla="val 25256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70E10-68E2-43DA-A36F-B4E2503B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5" y="955533"/>
            <a:ext cx="3342278" cy="44004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A1B9E-F9C8-4682-B21C-ED6E0F0D3E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959" y="955533"/>
            <a:ext cx="6823075" cy="4940300"/>
          </a:xfrm>
        </p:spPr>
        <p:txBody>
          <a:bodyPr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315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ner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8D2C171-347A-4F78-BEA4-01EE28D1E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377" y="259307"/>
            <a:ext cx="10986448" cy="1787857"/>
          </a:xfrm>
          <a:prstGeom prst="horizontalScroll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FF0F0-2B88-44E1-8758-AFA98802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25" y="666625"/>
            <a:ext cx="10515600" cy="97321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91E26A-770F-46D6-848E-8AA1E0DF96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750" y="2278063"/>
            <a:ext cx="10515600" cy="3913187"/>
          </a:xfrm>
        </p:spPr>
        <p:txBody>
          <a:bodyPr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2605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792"/>
            <a:ext cx="10515600" cy="97223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7311D0-54F7-41BF-8261-B59D16A7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3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339"/>
            <a:ext cx="10515600" cy="9732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20240"/>
            <a:ext cx="5181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920240"/>
            <a:ext cx="5181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E55DF-C63B-4064-999A-165D78B5F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444"/>
            <a:ext cx="10515600" cy="98311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20240"/>
            <a:ext cx="5157787" cy="823912"/>
          </a:xfr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34640"/>
            <a:ext cx="5157787" cy="3552825"/>
          </a:xfrm>
        </p:spPr>
        <p:txBody>
          <a:bodyPr/>
          <a:lstStyle>
            <a:lvl1pPr>
              <a:defRPr sz="2400"/>
            </a:lvl1pPr>
            <a:lvl2pPr marL="548640" indent="-228600">
              <a:defRPr sz="2200"/>
            </a:lvl2pPr>
            <a:lvl3pPr marL="822960" indent="-228600">
              <a:defRPr/>
            </a:lvl3pPr>
            <a:lvl4pPr marL="1143000" indent="-228600">
              <a:defRPr/>
            </a:lvl4pPr>
            <a:lvl5pPr marL="146304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20240"/>
            <a:ext cx="5183188" cy="823912"/>
          </a:xfr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6EBF4-22D9-4AF1-9730-0054B5827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E09392-F981-4197-8D3E-087BCEED54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834639"/>
            <a:ext cx="5157787" cy="3552825"/>
          </a:xfrm>
        </p:spPr>
        <p:txBody>
          <a:bodyPr/>
          <a:lstStyle>
            <a:lvl1pPr>
              <a:defRPr sz="2400"/>
            </a:lvl1pPr>
            <a:lvl2pPr marL="548640" indent="-228600">
              <a:defRPr sz="2200"/>
            </a:lvl2pPr>
            <a:lvl3pPr marL="822960" indent="-228600">
              <a:defRPr/>
            </a:lvl3pPr>
            <a:lvl4pPr marL="1143000" indent="-228600">
              <a:defRPr/>
            </a:lvl4pPr>
            <a:lvl5pPr marL="146304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541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339"/>
            <a:ext cx="10515600" cy="9732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A23FEF-2CD3-42E9-B6C0-9E902DD8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6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2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27846"/>
            <a:ext cx="10515600" cy="2852737"/>
          </a:xfrm>
        </p:spPr>
        <p:txBody>
          <a:bodyPr anchor="t"/>
          <a:lstStyle>
            <a:lvl1pPr>
              <a:lnSpc>
                <a:spcPct val="125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07571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5E0C1D-ABDF-42BC-8FED-467AC3CDC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1850" y="4007571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74801"/>
            <a:ext cx="3932237" cy="1371600"/>
          </a:xfrm>
        </p:spPr>
        <p:txBody>
          <a:bodyPr anchor="t"/>
          <a:lstStyle>
            <a:lvl1pPr>
              <a:lnSpc>
                <a:spcPct val="12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71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680591"/>
            <a:ext cx="6172200" cy="547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59B2F9-6431-430E-8464-D3A2883A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6054" y="674801"/>
            <a:ext cx="0" cy="5483952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9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0E10-68E2-43DA-A36F-B4E2503B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18" y="723303"/>
            <a:ext cx="3540257" cy="543075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A1B9E-F9C8-4682-B21C-ED6E0F0D3E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959" y="723303"/>
            <a:ext cx="6823075" cy="5430753"/>
          </a:xfrm>
        </p:spPr>
        <p:txBody>
          <a:bodyPr anchor="ctr"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09545-4618-4FFA-A92E-70F0DC4CD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1959" y="723303"/>
            <a:ext cx="0" cy="5430753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8624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E2C16"/>
            </a:gs>
            <a:gs pos="49600">
              <a:srgbClr val="144120"/>
            </a:gs>
            <a:gs pos="0">
              <a:srgbClr val="1B572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9891"/>
            <a:ext cx="10515600" cy="97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6469"/>
            <a:ext cx="10515600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32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49CD7F-98BF-44DD-BFA9-107D9B8B1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cs typeface="Arial"/>
              </a:rPr>
              <a:t>Upper Trout and Bridge Creeks Vegetation Management Project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(UTB) </a:t>
            </a:r>
            <a:endParaRPr lang="en-US" sz="4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98F8B05-63F4-40F3-8416-8D0C94C72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458" y="4193649"/>
            <a:ext cx="9144000" cy="1299765"/>
          </a:xfrm>
        </p:spPr>
        <p:txBody>
          <a:bodyPr/>
          <a:lstStyle/>
          <a:p>
            <a:r>
              <a:rPr lang="en-US" b="1" dirty="0"/>
              <a:t>Lookout Mountain Ranger District, Ochoco National Forest</a:t>
            </a:r>
          </a:p>
          <a:p>
            <a:r>
              <a:rPr lang="en-US" sz="2000" i="1" dirty="0"/>
              <a:t>Jon Kochersberger, Interdisciplinary Team Leader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3F694-2E23-4569-A368-CA169725E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249D571B-5E29-4EB1-896A-24E9A3EC7D0A}" type="datetime1">
              <a:rPr lang="en-US" smtClean="0"/>
              <a:t>12/17/2025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87E1-FD25-C90C-BFC8-C300002E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36B8-B04F-F1A9-B7E3-FC8429D3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Restore historic vegetative conditions</a:t>
            </a:r>
          </a:p>
          <a:p>
            <a:r>
              <a:rPr lang="en-US" dirty="0"/>
              <a:t>Increase resilience and durability to insects, disease, fire and drought</a:t>
            </a:r>
          </a:p>
          <a:p>
            <a:r>
              <a:rPr lang="en-US" dirty="0"/>
              <a:t>Reduce catastrophic wildfire risk</a:t>
            </a:r>
          </a:p>
          <a:p>
            <a:r>
              <a:rPr lang="en-US" dirty="0"/>
              <a:t>Improve firefighter ingress and egress</a:t>
            </a:r>
          </a:p>
        </p:txBody>
      </p:sp>
    </p:spTree>
    <p:extLst>
      <p:ext uri="{BB962C8B-B14F-4D97-AF65-F5344CB8AC3E}">
        <p14:creationId xmlns:p14="http://schemas.microsoft.com/office/powerpoint/2010/main" val="88758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100C89-D6C2-A0F4-E47F-5302E17F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Policy &amp; Forest Direction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831B7-BDEC-4B4D-02C5-CC1A03F5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EO 14225 Immediate Expansion of American Timber Production</a:t>
            </a:r>
          </a:p>
          <a:p>
            <a:r>
              <a:rPr lang="en-US" dirty="0"/>
              <a:t>Secretarial Memo 1078-006 Emergency Action Determination</a:t>
            </a:r>
          </a:p>
          <a:p>
            <a:pPr lvl="1"/>
            <a:r>
              <a:rPr lang="en-US" dirty="0"/>
              <a:t>Reduce threats to public health &amp; safety through improving durability, resilience, and resistance to fire, insects, and disease within National Forests and Grasslands</a:t>
            </a:r>
          </a:p>
          <a:p>
            <a:pPr lvl="1"/>
            <a:r>
              <a:rPr lang="en-US" dirty="0"/>
              <a:t>Aligns timber production with public and fire fighter safety </a:t>
            </a:r>
          </a:p>
          <a:p>
            <a:r>
              <a:rPr lang="en-US" dirty="0"/>
              <a:t>Environmental Analysis (EA) (Final deadline ~Feb 2027)</a:t>
            </a:r>
          </a:p>
          <a:p>
            <a:r>
              <a:rPr lang="en-US" dirty="0"/>
              <a:t>Final proposed action NLT March 1, 2026</a:t>
            </a:r>
          </a:p>
          <a:p>
            <a:r>
              <a:rPr lang="en-US" dirty="0"/>
              <a:t>Sale out for bids ~Oct 2027</a:t>
            </a:r>
          </a:p>
        </p:txBody>
      </p:sp>
    </p:spTree>
    <p:extLst>
      <p:ext uri="{BB962C8B-B14F-4D97-AF65-F5344CB8AC3E}">
        <p14:creationId xmlns:p14="http://schemas.microsoft.com/office/powerpoint/2010/main" val="236854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5AF1-255E-EBAE-3CE7-CD038408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1BC27-97A8-3374-2544-38153ACBF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~55,000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Treated area will likely be 13,000-15,000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Includes Foley Cr, Headwaters Trout Cr, Opal Cr, Upper Bear Cr, Middle Bear Cr, West Branch Bridge Cr, Upper Bridge Cr, and Headwaters Bridge Cr sub-watersheds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Bounded by private lands and southern subwatershed boundaries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E034CF-A9C6-5864-FC54-EDDCF68E0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254" y="742928"/>
            <a:ext cx="6836279" cy="52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CF4C-2FF1-8EF6-D2E9-03744E62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A603-1F16-07E4-E250-941CD9F0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Commercial timber harvest</a:t>
            </a:r>
          </a:p>
          <a:p>
            <a:r>
              <a:rPr lang="en-US" dirty="0"/>
              <a:t>Non-commercial thinning </a:t>
            </a:r>
          </a:p>
          <a:p>
            <a:r>
              <a:rPr lang="en-US" dirty="0"/>
              <a:t>Prescribed burning of activity fuels</a:t>
            </a:r>
          </a:p>
          <a:p>
            <a:r>
              <a:rPr lang="en-US" dirty="0"/>
              <a:t>Treatments will occur in Category 4 Riparian Habitat Conservation Areas (RHCAs) with resource protection measures</a:t>
            </a:r>
          </a:p>
          <a:p>
            <a:r>
              <a:rPr lang="en-US" dirty="0"/>
              <a:t>Some thinning to occur along Potential Operational Delineations (POD) to create shaded fuel breaks to increase safety and effectiveness of wildfire response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25B6-599E-8DF8-C800-69BC7C8A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12B2-A765-FF5F-89C0-FE851114C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 treatments in Riparian Habitat Conservation Area (RHCAs)</a:t>
            </a:r>
          </a:p>
          <a:p>
            <a:r>
              <a:rPr lang="en-US" dirty="0"/>
              <a:t>Protection of critical mid-Columbia River steelhead habitat</a:t>
            </a:r>
          </a:p>
          <a:p>
            <a:r>
              <a:rPr lang="en-US" dirty="0"/>
              <a:t>Address widespread insect and disease impacts</a:t>
            </a:r>
          </a:p>
        </p:txBody>
      </p:sp>
    </p:spTree>
    <p:extLst>
      <p:ext uri="{BB962C8B-B14F-4D97-AF65-F5344CB8AC3E}">
        <p14:creationId xmlns:p14="http://schemas.microsoft.com/office/powerpoint/2010/main" val="300472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165B-FB5B-19F0-A639-83B946C5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38AF2-13E8-FE5B-3608-AD329C00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road closures will be proposed as part of this project</a:t>
            </a:r>
          </a:p>
          <a:p>
            <a:r>
              <a:rPr lang="en-US" dirty="0"/>
              <a:t>No stream restoration or aspen treatments will be proposed as part of this project</a:t>
            </a:r>
          </a:p>
          <a:p>
            <a:r>
              <a:rPr lang="en-US" dirty="0"/>
              <a:t>2019 Bear Cluster Allotment Management Plan EIS approved stream restoration activities along ~17 miles of streams in the Bear Cr and Bridge Cr sub-watersheds and 13 Aspen stand treatments</a:t>
            </a:r>
          </a:p>
          <a:p>
            <a:r>
              <a:rPr lang="en-US" dirty="0"/>
              <a:t>12.5 miles of stream restoration was completed in the Trout Cr sub-watersheds from 2019-2023</a:t>
            </a:r>
          </a:p>
        </p:txBody>
      </p:sp>
    </p:spTree>
    <p:extLst>
      <p:ext uri="{BB962C8B-B14F-4D97-AF65-F5344CB8AC3E}">
        <p14:creationId xmlns:p14="http://schemas.microsoft.com/office/powerpoint/2010/main" val="135116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FA75-2A37-A58F-EF91-3BC7BC97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FB92F-39EF-7077-69C6-4C2B362FD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action alternative analyzed</a:t>
            </a:r>
          </a:p>
          <a:p>
            <a:r>
              <a:rPr lang="en-US" dirty="0"/>
              <a:t>Streamlined environmental analysis</a:t>
            </a:r>
          </a:p>
          <a:p>
            <a:r>
              <a:rPr lang="en-US" dirty="0"/>
              <a:t>Emphasis on transparency</a:t>
            </a:r>
          </a:p>
          <a:p>
            <a:r>
              <a:rPr lang="en-US" dirty="0"/>
              <a:t>EA/FONSI signed within one year once the proposed action has been formalized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7F0F-E669-EF11-159B-BE44321D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F4EB8-C15C-5643-B7A5-85D36180C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forest health and resilience</a:t>
            </a:r>
          </a:p>
          <a:p>
            <a:r>
              <a:rPr lang="en-US" dirty="0"/>
              <a:t>Reduced risk to communities and firefighters by addressing hazardous fuels</a:t>
            </a:r>
          </a:p>
          <a:p>
            <a:r>
              <a:rPr lang="en-US" dirty="0"/>
              <a:t>Increased timber production</a:t>
            </a:r>
          </a:p>
          <a:p>
            <a:r>
              <a:rPr lang="en-US" dirty="0"/>
              <a:t>Meaningful outcomes delivered efficiently</a:t>
            </a:r>
          </a:p>
        </p:txBody>
      </p:sp>
    </p:spTree>
    <p:extLst>
      <p:ext uri="{BB962C8B-B14F-4D97-AF65-F5344CB8AC3E}">
        <p14:creationId xmlns:p14="http://schemas.microsoft.com/office/powerpoint/2010/main" val="1576646467"/>
      </p:ext>
    </p:extLst>
  </p:cSld>
  <p:clrMapOvr>
    <a:masterClrMapping/>
  </p:clrMapOvr>
</p:sld>
</file>

<file path=ppt/theme/theme1.xml><?xml version="1.0" encoding="utf-8"?>
<a:theme xmlns:a="http://schemas.openxmlformats.org/drawingml/2006/main" name="Forest Service Green Wide">
  <a:themeElements>
    <a:clrScheme name="FS Green and Yellow">
      <a:dk1>
        <a:sysClr val="windowText" lastClr="000000"/>
      </a:dk1>
      <a:lt1>
        <a:sysClr val="window" lastClr="FFFFFF"/>
      </a:lt1>
      <a:dk2>
        <a:srgbClr val="034A30"/>
      </a:dk2>
      <a:lt2>
        <a:srgbClr val="F8F8F8"/>
      </a:lt2>
      <a:accent1>
        <a:srgbClr val="966F0C"/>
      </a:accent1>
      <a:accent2>
        <a:srgbClr val="F9E24C"/>
      </a:accent2>
      <a:accent3>
        <a:srgbClr val="4A380A"/>
      </a:accent3>
      <a:accent4>
        <a:srgbClr val="014556"/>
      </a:accent4>
      <a:accent5>
        <a:srgbClr val="F9EC96"/>
      </a:accent5>
      <a:accent6>
        <a:srgbClr val="3E0A4A"/>
      </a:accent6>
      <a:hlink>
        <a:srgbClr val="F9EC96"/>
      </a:hlink>
      <a:folHlink>
        <a:srgbClr val="FBF3BF"/>
      </a:folHlink>
    </a:clrScheme>
    <a:fontScheme name="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est Service Green Wide" id="{96105299-EBE6-47A3-B889-78F212C0ED13}" vid="{D9E03004-7062-476A-9C91-E61AD40E74A2}"/>
    </a:ext>
  </a:extLst>
</a:theme>
</file>

<file path=ppt/theme/theme2.xml><?xml version="1.0" encoding="utf-8"?>
<a:theme xmlns:a="http://schemas.openxmlformats.org/drawingml/2006/main" name="Office Theme">
  <a:themeElements>
    <a:clrScheme name="Forest Service Color Theme">
      <a:dk1>
        <a:sysClr val="windowText" lastClr="000000"/>
      </a:dk1>
      <a:lt1>
        <a:sysClr val="window" lastClr="FFFFFF"/>
      </a:lt1>
      <a:dk2>
        <a:srgbClr val="034A30"/>
      </a:dk2>
      <a:lt2>
        <a:srgbClr val="F8F8F8"/>
      </a:lt2>
      <a:accent1>
        <a:srgbClr val="056132"/>
      </a:accent1>
      <a:accent2>
        <a:srgbClr val="1B572B"/>
      </a:accent2>
      <a:accent3>
        <a:srgbClr val="01615A"/>
      </a:accent3>
      <a:accent4>
        <a:srgbClr val="014556"/>
      </a:accent4>
      <a:accent5>
        <a:srgbClr val="F9E24C"/>
      </a:accent5>
      <a:accent6>
        <a:srgbClr val="F9EC96"/>
      </a:accent6>
      <a:hlink>
        <a:srgbClr val="0563C1"/>
      </a:hlink>
      <a:folHlink>
        <a:srgbClr val="954F72"/>
      </a:folHlink>
    </a:clrScheme>
    <a:fontScheme name="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rest Service Color Theme">
      <a:dk1>
        <a:sysClr val="windowText" lastClr="000000"/>
      </a:dk1>
      <a:lt1>
        <a:sysClr val="window" lastClr="FFFFFF"/>
      </a:lt1>
      <a:dk2>
        <a:srgbClr val="034A30"/>
      </a:dk2>
      <a:lt2>
        <a:srgbClr val="F8F8F8"/>
      </a:lt2>
      <a:accent1>
        <a:srgbClr val="056132"/>
      </a:accent1>
      <a:accent2>
        <a:srgbClr val="1B572B"/>
      </a:accent2>
      <a:accent3>
        <a:srgbClr val="01615A"/>
      </a:accent3>
      <a:accent4>
        <a:srgbClr val="014556"/>
      </a:accent4>
      <a:accent5>
        <a:srgbClr val="F9E24C"/>
      </a:accent5>
      <a:accent6>
        <a:srgbClr val="F9EC96"/>
      </a:accent6>
      <a:hlink>
        <a:srgbClr val="0563C1"/>
      </a:hlink>
      <a:folHlink>
        <a:srgbClr val="954F72"/>
      </a:folHlink>
    </a:clrScheme>
    <a:fontScheme name="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S Green and Yellow">
    <a:dk1>
      <a:sysClr val="windowText" lastClr="000000"/>
    </a:dk1>
    <a:lt1>
      <a:sysClr val="window" lastClr="FFFFFF"/>
    </a:lt1>
    <a:dk2>
      <a:srgbClr val="034A30"/>
    </a:dk2>
    <a:lt2>
      <a:srgbClr val="F8F8F8"/>
    </a:lt2>
    <a:accent1>
      <a:srgbClr val="966F0C"/>
    </a:accent1>
    <a:accent2>
      <a:srgbClr val="F9E24C"/>
    </a:accent2>
    <a:accent3>
      <a:srgbClr val="4A380A"/>
    </a:accent3>
    <a:accent4>
      <a:srgbClr val="014556"/>
    </a:accent4>
    <a:accent5>
      <a:srgbClr val="F9EC96"/>
    </a:accent5>
    <a:accent6>
      <a:srgbClr val="3E0A4A"/>
    </a:accent6>
    <a:hlink>
      <a:srgbClr val="F9EC96"/>
    </a:hlink>
    <a:folHlink>
      <a:srgbClr val="FBF3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4AE954D86414899C03B0D9F94B945" ma:contentTypeVersion="9" ma:contentTypeDescription="Create a new document." ma:contentTypeScope="" ma:versionID="3e31def92588fc0d1aa40f4d2d540f40">
  <xsd:schema xmlns:xsd="http://www.w3.org/2001/XMLSchema" xmlns:xs="http://www.w3.org/2001/XMLSchema" xmlns:p="http://schemas.microsoft.com/office/2006/metadata/properties" xmlns:ns2="b24a63ef-dbb9-46e9-b1bb-451032127b0b" targetNamespace="http://schemas.microsoft.com/office/2006/metadata/properties" ma:root="true" ma:fieldsID="2e58ca647c73e4f93d6dcb15137c0e19" ns2:_="">
    <xsd:import namespace="b24a63ef-dbb9-46e9-b1bb-451032127b0b"/>
    <xsd:element name="properties">
      <xsd:complexType>
        <xsd:sequence>
          <xsd:element name="documentManagement">
            <xsd:complexType>
              <xsd:all>
                <xsd:element ref="ns2:TemplateType" minOccurs="0"/>
                <xsd:element ref="ns2:MediaServiceMetadata" minOccurs="0"/>
                <xsd:element ref="ns2:MediaServiceFastMetadata" minOccurs="0"/>
                <xsd:element ref="ns2:Descrip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63ef-dbb9-46e9-b1bb-451032127b0b" elementFormDefault="qualified">
    <xsd:import namespace="http://schemas.microsoft.com/office/2006/documentManagement/types"/>
    <xsd:import namespace="http://schemas.microsoft.com/office/infopath/2007/PartnerControls"/>
    <xsd:element name="TemplateType" ma:index="8" nillable="true" ma:displayName="Template Type" ma:description="Type of product the template is for. Value used for filtering." ma:format="Dropdown" ma:internalName="TemplateType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" ma:index="11" nillable="true" ma:displayName="Description" ma:description="Brief explanation of what the file is." ma:format="Dropdown" ma:internalName="Description">
      <xsd:simpleType>
        <xsd:restriction base="dms:Text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b24a63ef-dbb9-46e9-b1bb-451032127b0b" xsi:nil="true"/>
    <TemplateType xmlns="b24a63ef-dbb9-46e9-b1bb-451032127b0b">Presentation</TemplateType>
  </documentManagement>
</p:properties>
</file>

<file path=customXml/itemProps1.xml><?xml version="1.0" encoding="utf-8"?>
<ds:datastoreItem xmlns:ds="http://schemas.openxmlformats.org/officeDocument/2006/customXml" ds:itemID="{A1F2FDDC-7188-4899-8EA4-A217B0B66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a63ef-dbb9-46e9-b1bb-451032127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E8208-2ED4-485F-880D-DBB30D776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F8082-F325-4FEB-ACAB-E96539152A0A}">
  <ds:schemaRefs>
    <ds:schemaRef ds:uri="http://schemas.microsoft.com/office/infopath/2007/PartnerControls"/>
    <ds:schemaRef ds:uri="http://schemas.microsoft.com/office/2006/metadata/properties"/>
    <ds:schemaRef ds:uri="b24a63ef-dbb9-46e9-b1bb-451032127b0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Forest Service Green Wide</Template>
  <TotalTime>556</TotalTime>
  <Words>410</Words>
  <Application>Microsoft Office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Source Sans Pro</vt:lpstr>
      <vt:lpstr>Forest Service Green Wide</vt:lpstr>
      <vt:lpstr>Upper Trout and Bridge Creeks Vegetation Management Project (UTB) </vt:lpstr>
      <vt:lpstr>Purpose &amp; Need</vt:lpstr>
      <vt:lpstr> Policy &amp; Forest Direction</vt:lpstr>
      <vt:lpstr>Project Area</vt:lpstr>
      <vt:lpstr>Proposed Treatments</vt:lpstr>
      <vt:lpstr>Environmental Considerations</vt:lpstr>
      <vt:lpstr>Additional Considerations </vt:lpstr>
      <vt:lpstr>Implementation Approach</vt:lpstr>
      <vt:lpstr>Expected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Bruce, Joseph - FS</dc:creator>
  <cp:lastModifiedBy>Deboodt, Tim</cp:lastModifiedBy>
  <cp:revision>40</cp:revision>
  <cp:lastPrinted>2025-12-16T22:16:11Z</cp:lastPrinted>
  <dcterms:created xsi:type="dcterms:W3CDTF">2020-08-20T19:34:53Z</dcterms:created>
  <dcterms:modified xsi:type="dcterms:W3CDTF">2025-12-17T23:08:25Z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0x010100D4E4AE954D86414899C03B0D9F94B945</vt:lpwstr>
  </property>
</Properties>
</file>