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notesMasterIdLst>
    <p:notesMasterId r:id="rId35"/>
  </p:notesMasterIdLst>
  <p:handoutMasterIdLst>
    <p:handoutMasterId r:id="rId36"/>
  </p:handoutMasterIdLst>
  <p:sldIdLst>
    <p:sldId id="256" r:id="rId2"/>
    <p:sldId id="329" r:id="rId3"/>
    <p:sldId id="285" r:id="rId4"/>
    <p:sldId id="288" r:id="rId5"/>
    <p:sldId id="340" r:id="rId6"/>
    <p:sldId id="337" r:id="rId7"/>
    <p:sldId id="339" r:id="rId8"/>
    <p:sldId id="335" r:id="rId9"/>
    <p:sldId id="258" r:id="rId10"/>
    <p:sldId id="290" r:id="rId11"/>
    <p:sldId id="317" r:id="rId12"/>
    <p:sldId id="261" r:id="rId13"/>
    <p:sldId id="291" r:id="rId14"/>
    <p:sldId id="264" r:id="rId15"/>
    <p:sldId id="305" r:id="rId16"/>
    <p:sldId id="263" r:id="rId17"/>
    <p:sldId id="292" r:id="rId18"/>
    <p:sldId id="309" r:id="rId19"/>
    <p:sldId id="267" r:id="rId20"/>
    <p:sldId id="277" r:id="rId21"/>
    <p:sldId id="295" r:id="rId22"/>
    <p:sldId id="294" r:id="rId23"/>
    <p:sldId id="336" r:id="rId24"/>
    <p:sldId id="293" r:id="rId25"/>
    <p:sldId id="318" r:id="rId26"/>
    <p:sldId id="308" r:id="rId27"/>
    <p:sldId id="330" r:id="rId28"/>
    <p:sldId id="331" r:id="rId29"/>
    <p:sldId id="332" r:id="rId30"/>
    <p:sldId id="270" r:id="rId31"/>
    <p:sldId id="269" r:id="rId32"/>
    <p:sldId id="262" r:id="rId33"/>
    <p:sldId id="304" r:id="rId3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7" autoAdjust="0"/>
    <p:restoredTop sz="94660"/>
  </p:normalViewPr>
  <p:slideViewPr>
    <p:cSldViewPr>
      <p:cViewPr varScale="1">
        <p:scale>
          <a:sx n="63" d="100"/>
          <a:sy n="63" d="100"/>
        </p:scale>
        <p:origin x="8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87B4FAE-25CA-4280-AF82-34112CEAA301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7D8A2EF-0997-40A1-8744-358FE62E4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95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74DD53A-FA17-45D1-809D-483C618481DD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EB24B9D-62CB-46D2-AB64-D56A34772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37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05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7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335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59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5326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04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75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1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0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27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2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6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34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0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91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57BB7-4651-428C-A2F9-B008685628F3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3EFD968-BC6A-4BE3-9AB3-95E9A893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0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  <p:sldLayoutId id="2147483942" r:id="rId14"/>
    <p:sldLayoutId id="2147483943" r:id="rId15"/>
    <p:sldLayoutId id="21474839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egonrentersrights.org/" TargetMode="External"/><Relationship Id="rId7" Type="http://schemas.openxmlformats.org/officeDocument/2006/relationships/hyperlink" Target="https://www.osbar.org/public/" TargetMode="External"/><Relationship Id="rId2" Type="http://schemas.openxmlformats.org/officeDocument/2006/relationships/hyperlink" Target="http://www.oregonlawhelp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roregon.org/" TargetMode="External"/><Relationship Id="rId5" Type="http://schemas.openxmlformats.org/officeDocument/2006/relationships/hyperlink" Target="http://www.fhco.org/" TargetMode="External"/><Relationship Id="rId4" Type="http://schemas.openxmlformats.org/officeDocument/2006/relationships/hyperlink" Target="http://www.oregoncat.org/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7229" y="1752600"/>
            <a:ext cx="5867400" cy="1829761"/>
          </a:xfrm>
        </p:spPr>
        <p:txBody>
          <a:bodyPr/>
          <a:lstStyle/>
          <a:p>
            <a:r>
              <a:rPr lang="en-US" dirty="0" smtClean="0"/>
              <a:t>Landlord Tenant Law in Oregon</a:t>
            </a:r>
            <a:br>
              <a:rPr lang="en-US" dirty="0" smtClean="0"/>
            </a:br>
            <a:r>
              <a:rPr lang="en-US" sz="4800" dirty="0" smtClean="0"/>
              <a:t>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66800" y="4038600"/>
            <a:ext cx="7772400" cy="1752600"/>
          </a:xfrm>
        </p:spPr>
        <p:txBody>
          <a:bodyPr>
            <a:normAutofit/>
          </a:bodyPr>
          <a:lstStyle/>
          <a:p>
            <a:r>
              <a:rPr lang="en-US" b="1" dirty="0" smtClean="0"/>
              <a:t>Legal Aid Services of Oregon</a:t>
            </a:r>
          </a:p>
          <a:p>
            <a:r>
              <a:rPr lang="en-US" dirty="0" smtClean="0"/>
              <a:t>42 NW Greeley Ave, Bend, OR 97703</a:t>
            </a:r>
          </a:p>
          <a:p>
            <a:r>
              <a:rPr lang="en-US" dirty="0" smtClean="0"/>
              <a:t>541-385-6944</a:t>
            </a:r>
          </a:p>
        </p:txBody>
      </p:sp>
    </p:spTree>
    <p:extLst>
      <p:ext uri="{BB962C8B-B14F-4D97-AF65-F5344CB8AC3E}">
        <p14:creationId xmlns:p14="http://schemas.microsoft.com/office/powerpoint/2010/main" val="285928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pixabay.com/static/uploads/photo/2012/12/11/21/28/one-69528_960_7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43038"/>
            <a:ext cx="2923800" cy="194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Paying the rent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Landlord can specify where and how (cash/check/money order)</a:t>
            </a:r>
          </a:p>
          <a:p>
            <a:endParaRPr lang="en-US" dirty="0" smtClean="0"/>
          </a:p>
          <a:p>
            <a:r>
              <a:rPr lang="en-US" dirty="0" smtClean="0"/>
              <a:t>Most rent is due on the 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pPr lvl="1"/>
            <a:r>
              <a:rPr lang="en-US" dirty="0" smtClean="0"/>
              <a:t>Late fee after five days late </a:t>
            </a:r>
          </a:p>
          <a:p>
            <a:pPr lvl="1"/>
            <a:endParaRPr lang="en-US" dirty="0"/>
          </a:p>
          <a:p>
            <a:r>
              <a:rPr lang="en-US" dirty="0" smtClean="0"/>
              <a:t>Landlord should give a receipt</a:t>
            </a:r>
          </a:p>
        </p:txBody>
      </p:sp>
    </p:spTree>
    <p:extLst>
      <p:ext uri="{BB962C8B-B14F-4D97-AF65-F5344CB8AC3E}">
        <p14:creationId xmlns:p14="http://schemas.microsoft.com/office/powerpoint/2010/main" val="365543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Rent Increases	 </a:t>
            </a:r>
            <a:br>
              <a:rPr lang="en-US" dirty="0" smtClean="0"/>
            </a:br>
            <a:r>
              <a:rPr lang="en-US" sz="2000" dirty="0" smtClean="0"/>
              <a:t>ORS 90.323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Rent cannot increase during a fixed term lease</a:t>
            </a:r>
          </a:p>
          <a:p>
            <a:pPr lvl="1"/>
            <a:r>
              <a:rPr lang="en-US" dirty="0" smtClean="0"/>
              <a:t>Rent can increase when a new lease is signed</a:t>
            </a:r>
          </a:p>
          <a:p>
            <a:r>
              <a:rPr lang="en-US" dirty="0" smtClean="0"/>
              <a:t>In month-to-month tenancy, rent cannot increase during the first year</a:t>
            </a:r>
          </a:p>
          <a:p>
            <a:pPr lvl="1"/>
            <a:r>
              <a:rPr lang="en-US" dirty="0" smtClean="0"/>
              <a:t>After the first year, landlord must give 90 days written notice of the increase and cannot increase the rent by more than 7% + CPI per year (in 2021 it is set at 9.2%). UNLESS . . .</a:t>
            </a:r>
          </a:p>
          <a:p>
            <a:pPr lvl="4"/>
            <a:r>
              <a:rPr lang="en-US" dirty="0" smtClean="0"/>
              <a:t>First certificate of occupancy was issued less than 15 years ago </a:t>
            </a:r>
            <a:r>
              <a:rPr lang="en-US" i="1" dirty="0" smtClean="0"/>
              <a:t>or </a:t>
            </a:r>
            <a:r>
              <a:rPr lang="en-US" dirty="0" smtClean="0"/>
              <a:t>the unit is assisted housing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654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 of entry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Landlord must give 24 hours’ actual</a:t>
            </a:r>
            <a:r>
              <a:rPr lang="en-US" dirty="0"/>
              <a:t> </a:t>
            </a:r>
            <a:r>
              <a:rPr lang="en-US" dirty="0" smtClean="0"/>
              <a:t>notice before entering the rented unit</a:t>
            </a:r>
            <a:endParaRPr lang="en-US" dirty="0"/>
          </a:p>
          <a:p>
            <a:pPr lvl="1"/>
            <a:r>
              <a:rPr lang="en-US" dirty="0" smtClean="0"/>
              <a:t>Actual notice can be a phone call, text message, email, etc.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Except:</a:t>
            </a:r>
          </a:p>
          <a:p>
            <a:pPr lvl="1"/>
            <a:r>
              <a:rPr lang="en-US" dirty="0" smtClean="0"/>
              <a:t>Serving notices</a:t>
            </a:r>
          </a:p>
          <a:p>
            <a:pPr lvl="1"/>
            <a:r>
              <a:rPr lang="en-US" dirty="0" smtClean="0"/>
              <a:t>Emergency</a:t>
            </a:r>
          </a:p>
          <a:p>
            <a:pPr lvl="1"/>
            <a:r>
              <a:rPr lang="en-US" dirty="0" smtClean="0"/>
              <a:t>Maintenance requests (within 7 days)</a:t>
            </a:r>
          </a:p>
        </p:txBody>
      </p:sp>
      <p:pic>
        <p:nvPicPr>
          <p:cNvPr id="5" name="Picture 8" descr="https://pixabay.com/static/uploads/photo/2014/04/02/17/06/house-307952_960_72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114800"/>
            <a:ext cx="2308781" cy="2347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91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Landlord must provide a habitable premise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819400"/>
            <a:ext cx="7524003" cy="363651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Effective weather protection (roof, doors, exterior walls)</a:t>
            </a:r>
          </a:p>
          <a:p>
            <a:endParaRPr lang="en-US" dirty="0" smtClean="0"/>
          </a:p>
          <a:p>
            <a:r>
              <a:rPr lang="en-US" dirty="0" smtClean="0"/>
              <a:t>Plumbing</a:t>
            </a:r>
          </a:p>
          <a:p>
            <a:endParaRPr lang="en-US" dirty="0" smtClean="0"/>
          </a:p>
          <a:p>
            <a:r>
              <a:rPr lang="en-US" dirty="0" smtClean="0"/>
              <a:t>Hot &amp; cold running water</a:t>
            </a:r>
          </a:p>
          <a:p>
            <a:endParaRPr lang="en-US" dirty="0" smtClean="0"/>
          </a:p>
          <a:p>
            <a:r>
              <a:rPr lang="en-US" dirty="0" smtClean="0"/>
              <a:t>Heat</a:t>
            </a:r>
          </a:p>
          <a:p>
            <a:endParaRPr lang="en-US" dirty="0" smtClean="0"/>
          </a:p>
          <a:p>
            <a:r>
              <a:rPr lang="en-US" dirty="0" smtClean="0"/>
              <a:t>Electric wiring and lights</a:t>
            </a:r>
          </a:p>
          <a:p>
            <a:endParaRPr lang="en-US" dirty="0" smtClean="0"/>
          </a:p>
          <a:p>
            <a:r>
              <a:rPr lang="en-US" dirty="0"/>
              <a:t>Working keys, locks, window </a:t>
            </a:r>
            <a:r>
              <a:rPr lang="en-US" dirty="0" smtClean="0"/>
              <a:t>latches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003" y="3581400"/>
            <a:ext cx="3454400" cy="2590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6724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Landlord must provide, cont.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Smoke </a:t>
            </a:r>
            <a:r>
              <a:rPr lang="en-US" dirty="0"/>
              <a:t>detectors (and carbon monoxide detectors if a source of CO </a:t>
            </a:r>
            <a:r>
              <a:rPr lang="en-US" dirty="0" smtClean="0"/>
              <a:t>exists)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Common areas free from garbage, rodents, vermin &amp; safe for normal and expected use</a:t>
            </a:r>
          </a:p>
          <a:p>
            <a:endParaRPr lang="en-US" dirty="0" smtClean="0"/>
          </a:p>
          <a:p>
            <a:r>
              <a:rPr lang="en-US" dirty="0" smtClean="0"/>
              <a:t>If provided, landlord must maintain:</a:t>
            </a:r>
          </a:p>
          <a:p>
            <a:pPr lvl="1"/>
            <a:r>
              <a:rPr lang="en-US" dirty="0" smtClean="0"/>
              <a:t>Appliances, air conditioning, elevators</a:t>
            </a:r>
          </a:p>
          <a:p>
            <a:pPr lvl="1"/>
            <a:r>
              <a:rPr lang="en-US" dirty="0" smtClean="0"/>
              <a:t>Garbage containers and service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96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Tenant must…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house as intended </a:t>
            </a:r>
          </a:p>
          <a:p>
            <a:r>
              <a:rPr lang="en-US" dirty="0" smtClean="0"/>
              <a:t>Keep the unit clean</a:t>
            </a:r>
          </a:p>
          <a:p>
            <a:pPr lvl="1"/>
            <a:r>
              <a:rPr lang="en-US" dirty="0" smtClean="0"/>
              <a:t>No vermin, garbage, rodents</a:t>
            </a:r>
          </a:p>
          <a:p>
            <a:r>
              <a:rPr lang="en-US" dirty="0" smtClean="0"/>
              <a:t>Keep all plumbing as clean as possible</a:t>
            </a:r>
          </a:p>
          <a:p>
            <a:r>
              <a:rPr lang="en-US" dirty="0" smtClean="0"/>
              <a:t>Test and replace smoke detector batteries </a:t>
            </a:r>
            <a:r>
              <a:rPr lang="en-US" i="1" dirty="0" smtClean="0"/>
              <a:t>every six months</a:t>
            </a:r>
          </a:p>
          <a:p>
            <a:r>
              <a:rPr lang="en-US" dirty="0" smtClean="0"/>
              <a:t>Do not disturb other tenants</a:t>
            </a:r>
          </a:p>
          <a:p>
            <a:r>
              <a:rPr lang="en-US" dirty="0" smtClean="0"/>
              <a:t>Abide by lease (maintain landscaping if required, etc.)</a:t>
            </a:r>
            <a:endParaRPr lang="en-US" dirty="0"/>
          </a:p>
        </p:txBody>
      </p:sp>
      <p:pic>
        <p:nvPicPr>
          <p:cNvPr id="20482" name="Picture 2" descr="https://pixabay.com/static/uploads/photo/2013/07/13/01/10/lawnmower-155231_960_72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495800"/>
            <a:ext cx="2696706" cy="222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56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Repairs </a:t>
            </a:r>
            <a:br>
              <a:rPr lang="en-US" dirty="0" smtClean="0"/>
            </a:br>
            <a:r>
              <a:rPr lang="en-US" dirty="0" smtClean="0"/>
              <a:t>(maintenance requests)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Tenant should (but is not required to) make requests in writing and keep a copy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Landlord can’t retaliate for repair requests</a:t>
            </a:r>
          </a:p>
          <a:p>
            <a:endParaRPr lang="en-US" dirty="0" smtClean="0"/>
          </a:p>
        </p:txBody>
      </p:sp>
      <p:pic>
        <p:nvPicPr>
          <p:cNvPr id="4" name="Picture 2" descr="C:\Users\emendoza\AppData\Local\Microsoft\Windows\Temporary Internet Files\Content.IE5\5JBOBIY8\MC90043260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495800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35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landlord doesn’t fix it…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repair will be less than $300,</a:t>
            </a:r>
          </a:p>
          <a:p>
            <a:pPr lvl="1"/>
            <a:r>
              <a:rPr lang="en-US" dirty="0" smtClean="0"/>
              <a:t>Tenant can notify landlord </a:t>
            </a:r>
            <a:r>
              <a:rPr lang="en-US" dirty="0" smtClean="0">
                <a:solidFill>
                  <a:srgbClr val="FF0000"/>
                </a:solidFill>
              </a:rPr>
              <a:t>in writing </a:t>
            </a:r>
            <a:r>
              <a:rPr lang="en-US" dirty="0" smtClean="0"/>
              <a:t>that tenant will fix it if repair is not made by a certain date</a:t>
            </a:r>
          </a:p>
          <a:p>
            <a:pPr lvl="1"/>
            <a:r>
              <a:rPr lang="en-US" dirty="0" smtClean="0"/>
              <a:t>Hire someone to do the work</a:t>
            </a:r>
          </a:p>
          <a:p>
            <a:pPr lvl="1"/>
            <a:r>
              <a:rPr lang="en-US" dirty="0" smtClean="0"/>
              <a:t>Give landlord copy of invoice</a:t>
            </a:r>
          </a:p>
          <a:p>
            <a:pPr lvl="1"/>
            <a:r>
              <a:rPr lang="en-US" dirty="0" smtClean="0"/>
              <a:t>Deduct cost from next month’s rent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dirty="0" smtClean="0"/>
              <a:t>OR…</a:t>
            </a:r>
          </a:p>
          <a:p>
            <a:r>
              <a:rPr lang="en-US" dirty="0" smtClean="0"/>
              <a:t>Give notice that if landlord doesn’t fix it within 14 days, tenant will move in 30 days</a:t>
            </a:r>
          </a:p>
          <a:p>
            <a:pPr lvl="1"/>
            <a:r>
              <a:rPr lang="en-US" dirty="0" smtClean="0"/>
              <a:t>Must move if repair not made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41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failure of essential service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7206" y="1993393"/>
            <a:ext cx="8065294" cy="44836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Tenant can: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dirty="0" smtClean="0"/>
              <a:t>Deduct </a:t>
            </a:r>
            <a:r>
              <a:rPr lang="en-US" dirty="0"/>
              <a:t>the cost of replacement services from </a:t>
            </a:r>
            <a:r>
              <a:rPr lang="en-US" dirty="0" smtClean="0"/>
              <a:t>rent (such as eating at a restaurant or buying bottled water)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dirty="0" smtClean="0"/>
              <a:t>Get </a:t>
            </a:r>
            <a:r>
              <a:rPr lang="en-US" dirty="0"/>
              <a:t>compensation for the damage </a:t>
            </a:r>
            <a:r>
              <a:rPr lang="en-US" dirty="0" smtClean="0"/>
              <a:t>caused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dirty="0" smtClean="0"/>
              <a:t>Obtain </a:t>
            </a:r>
            <a:r>
              <a:rPr lang="en-US" dirty="0"/>
              <a:t>substitute housing and seek reimbursement from the landlord 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dirty="0" smtClean="0"/>
              <a:t>Terminate the tenancy with </a:t>
            </a:r>
            <a:r>
              <a:rPr lang="en-US" dirty="0"/>
              <a:t>48 hours’ </a:t>
            </a:r>
            <a:r>
              <a:rPr lang="en-US" dirty="0" smtClean="0"/>
              <a:t>notice (move)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Essential Service = heat, plumbing, running water, gas, electricity, light fixtures, locks for exterior doors, latches for windows an any cooking appliance or refrigerator supplied by landlord. ORS 90.100(13)(a)(A)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38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repairs are not made…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Tenant should talk to an attorney about options </a:t>
            </a:r>
            <a:r>
              <a:rPr lang="en-US" u="sng" dirty="0" smtClean="0"/>
              <a:t>before</a:t>
            </a:r>
            <a:r>
              <a:rPr lang="en-US" dirty="0" smtClean="0"/>
              <a:t> withholding any rent</a:t>
            </a:r>
          </a:p>
          <a:p>
            <a:r>
              <a:rPr lang="en-US" dirty="0" smtClean="0"/>
              <a:t>Before withholding any rent, the tenant needs to document their complaints and plan to withhold rent in writing (and keep a copy)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16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is meant as general legal information</a:t>
            </a:r>
          </a:p>
          <a:p>
            <a:r>
              <a:rPr lang="en-US" dirty="0" smtClean="0"/>
              <a:t>This presentation is not legal advice</a:t>
            </a:r>
          </a:p>
          <a:p>
            <a:r>
              <a:rPr lang="en-US" dirty="0" smtClean="0"/>
              <a:t>I am not your lawyer</a:t>
            </a:r>
          </a:p>
          <a:p>
            <a:r>
              <a:rPr lang="en-US" dirty="0" smtClean="0"/>
              <a:t>If you have a specific legal question, Legal Aid Services of Oregon provides free legal services to low income people or you can contact a private attorney</a:t>
            </a:r>
          </a:p>
        </p:txBody>
      </p:sp>
    </p:spTree>
    <p:extLst>
      <p:ext uri="{BB962C8B-B14F-4D97-AF65-F5344CB8AC3E}">
        <p14:creationId xmlns:p14="http://schemas.microsoft.com/office/powerpoint/2010/main" val="2766753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Neighbor problems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Usually not the landlord’s problem!</a:t>
            </a:r>
          </a:p>
          <a:p>
            <a:pPr marL="560070" lvl="2" indent="-285750"/>
            <a:r>
              <a:rPr lang="en-US" dirty="0" smtClean="0"/>
              <a:t>Unless neighbor is also a tenant and there is a safety risk or harassment based on a protected class</a:t>
            </a:r>
          </a:p>
          <a:p>
            <a:pPr marL="560070" lvl="2" indent="-285750"/>
            <a:r>
              <a:rPr lang="en-US" dirty="0" smtClean="0"/>
              <a:t>If there is a safety risk, discrimination or harassment, tenant should notify the landlord in writing and keep a copy of complaint</a:t>
            </a:r>
          </a:p>
          <a:p>
            <a:pPr marL="274320" lvl="2" indent="0">
              <a:buNone/>
            </a:pPr>
            <a:r>
              <a:rPr lang="en-US" sz="2400" dirty="0" smtClean="0"/>
              <a:t>Community Solutions of Central Oregon</a:t>
            </a:r>
          </a:p>
          <a:p>
            <a:pPr lvl="2"/>
            <a:r>
              <a:rPr lang="en-US" dirty="0" smtClean="0"/>
              <a:t>541-383-0187 </a:t>
            </a:r>
          </a:p>
        </p:txBody>
      </p:sp>
      <p:pic>
        <p:nvPicPr>
          <p:cNvPr id="12290" name="Picture 2" descr="https://upload.wikimedia.org/wikipedia/commons/f/ff/Two-people-talking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876800"/>
            <a:ext cx="2116931" cy="1759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66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problems…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New room mates</a:t>
            </a:r>
          </a:p>
          <a:p>
            <a:pPr lvl="1"/>
            <a:r>
              <a:rPr lang="en-US" dirty="0" smtClean="0"/>
              <a:t>Landlord must approve</a:t>
            </a:r>
          </a:p>
          <a:p>
            <a:pPr lvl="1"/>
            <a:r>
              <a:rPr lang="en-US" dirty="0" smtClean="0"/>
              <a:t>Must pay application fee &amp; pass background check</a:t>
            </a:r>
          </a:p>
          <a:p>
            <a:r>
              <a:rPr lang="en-US" dirty="0" smtClean="0"/>
              <a:t>Guests</a:t>
            </a:r>
          </a:p>
          <a:p>
            <a:pPr lvl="1"/>
            <a:r>
              <a:rPr lang="en-US" dirty="0" smtClean="0"/>
              <a:t>Rules on how long a guest can stay should be in the rental agreement</a:t>
            </a:r>
          </a:p>
          <a:p>
            <a:r>
              <a:rPr lang="en-US" dirty="0" smtClean="0"/>
              <a:t>Common rules</a:t>
            </a:r>
          </a:p>
          <a:p>
            <a:pPr lvl="1"/>
            <a:r>
              <a:rPr lang="en-US" dirty="0" smtClean="0"/>
              <a:t>Making noise at night; Disturbing other tenants; Smoking; Parking – should be in the rental agreement</a:t>
            </a:r>
          </a:p>
          <a:p>
            <a:r>
              <a:rPr lang="en-US" dirty="0" smtClean="0"/>
              <a:t>Pets</a:t>
            </a:r>
          </a:p>
          <a:p>
            <a:pPr lvl="1"/>
            <a:r>
              <a:rPr lang="en-US" dirty="0" smtClean="0"/>
              <a:t>Landlord can: prohibit pets, require additional pet deposit, restrict by weight/breed/type</a:t>
            </a:r>
          </a:p>
          <a:p>
            <a:pPr lvl="1"/>
            <a:r>
              <a:rPr lang="en-US" dirty="0" smtClean="0"/>
              <a:t>BUT ---- an animal needed to help with a disability is not a pet!</a:t>
            </a:r>
          </a:p>
        </p:txBody>
      </p:sp>
      <p:pic>
        <p:nvPicPr>
          <p:cNvPr id="11266" name="Picture 2" descr="https://upload.wikimedia.org/wikipedia/commons/0/08/Drum_set_no_numbers_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95400"/>
            <a:ext cx="1757298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51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after domestic violence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Changing locks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Remove abuser from lease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Break lease or move with 14 days’ notice</a:t>
            </a:r>
          </a:p>
          <a:p>
            <a:endParaRPr lang="en-US" dirty="0"/>
          </a:p>
          <a:p>
            <a:r>
              <a:rPr lang="en-US" dirty="0" smtClean="0"/>
              <a:t>Saving Grace: 541-389-7021</a:t>
            </a:r>
          </a:p>
          <a:p>
            <a:r>
              <a:rPr lang="en-US" dirty="0" smtClean="0"/>
              <a:t>Legal Aid: 541-385-6944</a:t>
            </a:r>
          </a:p>
        </p:txBody>
      </p:sp>
    </p:spTree>
    <p:extLst>
      <p:ext uri="{BB962C8B-B14F-4D97-AF65-F5344CB8AC3E}">
        <p14:creationId xmlns:p14="http://schemas.microsoft.com/office/powerpoint/2010/main" val="143892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91000"/>
            <a:ext cx="2603212" cy="1886308"/>
          </a:xfrm>
        </p:spPr>
        <p:txBody>
          <a:bodyPr>
            <a:normAutofit/>
          </a:bodyPr>
          <a:lstStyle/>
          <a:p>
            <a:r>
              <a:rPr lang="en-US" dirty="0" smtClean="0"/>
              <a:t>Tenant Choice, Termination Notices, Court Eviction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14600" y="1600200"/>
            <a:ext cx="34658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Moving Out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5564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out… </a:t>
            </a:r>
            <a:br>
              <a:rPr lang="en-US" dirty="0" smtClean="0"/>
            </a:br>
            <a:r>
              <a:rPr lang="en-US" dirty="0" smtClean="0"/>
              <a:t>tenant choice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Tenant must give landlord at least 30 days’ notice in writing to terminate a month-to-month tenancy</a:t>
            </a:r>
          </a:p>
          <a:p>
            <a:pPr lvl="1"/>
            <a:r>
              <a:rPr lang="en-US" dirty="0" smtClean="0"/>
              <a:t>Tenant must move at end of 30 days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Tenant must pay rent until the date the tenancy terminates</a:t>
            </a:r>
          </a:p>
          <a:p>
            <a:endParaRPr lang="en-US" dirty="0" smtClean="0"/>
          </a:p>
          <a:p>
            <a:r>
              <a:rPr lang="en-US" dirty="0" smtClean="0"/>
              <a:t>Tenant should clean and </a:t>
            </a:r>
            <a:r>
              <a:rPr lang="en-US" dirty="0" smtClean="0">
                <a:solidFill>
                  <a:srgbClr val="FF0000"/>
                </a:solidFill>
              </a:rPr>
              <a:t>take pictures </a:t>
            </a:r>
            <a:r>
              <a:rPr lang="en-US" dirty="0" smtClean="0"/>
              <a:t>of the unit at move-out</a:t>
            </a:r>
          </a:p>
          <a:p>
            <a:endParaRPr lang="en-US" dirty="0" smtClean="0"/>
          </a:p>
          <a:p>
            <a:r>
              <a:rPr lang="en-US" dirty="0" smtClean="0"/>
              <a:t>Tenant should give landlord forwarding address and forward mail through USPS</a:t>
            </a:r>
            <a:endParaRPr lang="en-US" dirty="0"/>
          </a:p>
        </p:txBody>
      </p:sp>
      <p:pic>
        <p:nvPicPr>
          <p:cNvPr id="13314" name="Picture 2" descr="https://pixabay.com/static/uploads/photo/2014/12/11/14/08/hand-truck-564238_960_7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47188"/>
            <a:ext cx="1383427" cy="177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49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a 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tenant moves out fix ‘without cause’ during the fixed term tenancy, the landlord can charge actual damages (cost of renting to new tenant)</a:t>
            </a:r>
          </a:p>
          <a:p>
            <a:pPr lvl="2"/>
            <a:r>
              <a:rPr lang="en-US" dirty="0" smtClean="0"/>
              <a:t>Or, if your lease allows, they can charge a lease break fee of 1.5 times the monthly 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311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Landlord wants the tenant to leave…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/>
          </a:bodyPr>
          <a:lstStyle/>
          <a:p>
            <a:endParaRPr lang="en-US" u="sng" dirty="0" smtClean="0"/>
          </a:p>
          <a:p>
            <a:pPr>
              <a:lnSpc>
                <a:spcPct val="160000"/>
              </a:lnSpc>
            </a:pPr>
            <a:r>
              <a:rPr lang="en-US" u="sng" dirty="0" smtClean="0"/>
              <a:t>For Cause – Any rental agreement</a:t>
            </a:r>
          </a:p>
          <a:p>
            <a:pPr lvl="1"/>
            <a:r>
              <a:rPr lang="en-US" dirty="0" smtClean="0"/>
              <a:t>30 day for cause notice (14 days to fix)</a:t>
            </a:r>
          </a:p>
          <a:p>
            <a:pPr lvl="1"/>
            <a:r>
              <a:rPr lang="en-US" dirty="0" smtClean="0"/>
              <a:t>10 day notice (for repeat violation)</a:t>
            </a:r>
          </a:p>
          <a:p>
            <a:pPr lvl="1"/>
            <a:r>
              <a:rPr lang="en-US" dirty="0" smtClean="0"/>
              <a:t>24 hour for cause notice (serious crimes, threats)</a:t>
            </a:r>
          </a:p>
          <a:p>
            <a:pPr lvl="1"/>
            <a:r>
              <a:rPr lang="en-US" dirty="0" smtClean="0"/>
              <a:t>72 hour notice (for nonpayment of rent)</a:t>
            </a:r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Move out date &amp; time (must be clear, specific and give enough time)</a:t>
            </a:r>
          </a:p>
          <a:p>
            <a:pPr lvl="1"/>
            <a:r>
              <a:rPr lang="en-US" dirty="0" smtClean="0"/>
              <a:t>Sufficiently state cause</a:t>
            </a:r>
          </a:p>
          <a:p>
            <a:pPr lvl="1"/>
            <a:r>
              <a:rPr lang="en-US" dirty="0" smtClean="0"/>
              <a:t>Give information about how to cure</a:t>
            </a:r>
          </a:p>
          <a:p>
            <a:pPr lvl="1"/>
            <a:r>
              <a:rPr lang="en-US" dirty="0" smtClean="0"/>
              <a:t>Delivery requirements</a:t>
            </a:r>
          </a:p>
        </p:txBody>
      </p:sp>
    </p:spTree>
    <p:extLst>
      <p:ext uri="{BB962C8B-B14F-4D97-AF65-F5344CB8AC3E}">
        <p14:creationId xmlns:p14="http://schemas.microsoft.com/office/powerpoint/2010/main" val="37887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Cause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30 day no cause notice – only during first year of </a:t>
            </a:r>
            <a:r>
              <a:rPr lang="en-US" dirty="0" smtClean="0"/>
              <a:t>month-to-month tenancy</a:t>
            </a:r>
            <a:endParaRPr lang="en-US" dirty="0"/>
          </a:p>
          <a:p>
            <a:pPr marL="274320" lvl="2" indent="0">
              <a:buNone/>
            </a:pPr>
            <a:r>
              <a:rPr lang="en-US" dirty="0"/>
              <a:t>If </a:t>
            </a:r>
            <a:r>
              <a:rPr lang="en-US" dirty="0" smtClean="0"/>
              <a:t>Landlord </a:t>
            </a:r>
            <a:r>
              <a:rPr lang="en-US" dirty="0"/>
              <a:t>lives with </a:t>
            </a:r>
            <a:r>
              <a:rPr lang="en-US" dirty="0" smtClean="0"/>
              <a:t>the tenant, </a:t>
            </a:r>
            <a:r>
              <a:rPr lang="en-US" dirty="0"/>
              <a:t>can give a 60 day no cause notice after the first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9629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524003" cy="970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Landlord Cause:	</a:t>
            </a:r>
            <a:br>
              <a:rPr lang="en-US" dirty="0" smtClean="0"/>
            </a:br>
            <a:r>
              <a:rPr lang="en-US" dirty="0" smtClean="0"/>
              <a:t>After First Year of Tenancy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Landlord can give 90 day notice if:</a:t>
            </a:r>
            <a:endParaRPr lang="en-US" dirty="0"/>
          </a:p>
          <a:p>
            <a:pPr lvl="2"/>
            <a:r>
              <a:rPr lang="en-US" dirty="0" smtClean="0"/>
              <a:t>Landlord </a:t>
            </a:r>
            <a:r>
              <a:rPr lang="en-US" dirty="0"/>
              <a:t>intends to demolish or use for other than residential purposes</a:t>
            </a:r>
          </a:p>
          <a:p>
            <a:pPr lvl="2"/>
            <a:r>
              <a:rPr lang="en-US" dirty="0"/>
              <a:t>Landlord intends to repair and will be unsafe</a:t>
            </a:r>
          </a:p>
          <a:p>
            <a:pPr lvl="2"/>
            <a:r>
              <a:rPr lang="en-US" dirty="0"/>
              <a:t>Landlord will use as primary residence for a family member</a:t>
            </a:r>
          </a:p>
          <a:p>
            <a:pPr lvl="2"/>
            <a:r>
              <a:rPr lang="en-US" dirty="0"/>
              <a:t>Landlord has sold and new owner plans to move in</a:t>
            </a:r>
          </a:p>
          <a:p>
            <a:endParaRPr lang="en-US" dirty="0" smtClean="0"/>
          </a:p>
          <a:p>
            <a:r>
              <a:rPr lang="en-US" dirty="0"/>
              <a:t>Landlord has to pay </a:t>
            </a:r>
            <a:r>
              <a:rPr lang="en-US" dirty="0" smtClean="0"/>
              <a:t>the tenant </a:t>
            </a:r>
            <a:r>
              <a:rPr lang="en-US" dirty="0"/>
              <a:t>one month’s rent unless Landlord has four or fewer units!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39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Term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</a:t>
            </a:r>
            <a:r>
              <a:rPr lang="en-US" dirty="0" smtClean="0"/>
              <a:t>Landlord </a:t>
            </a:r>
            <a:r>
              <a:rPr lang="en-US" dirty="0"/>
              <a:t>doesn’t give </a:t>
            </a:r>
            <a:r>
              <a:rPr lang="en-US" dirty="0" smtClean="0"/>
              <a:t>notice before the term expires, most fixed </a:t>
            </a:r>
            <a:r>
              <a:rPr lang="en-US" dirty="0"/>
              <a:t>term tenancies roll over into month to month</a:t>
            </a:r>
          </a:p>
          <a:p>
            <a:r>
              <a:rPr lang="en-US" dirty="0" smtClean="0"/>
              <a:t>Landlord </a:t>
            </a:r>
            <a:r>
              <a:rPr lang="en-US" dirty="0"/>
              <a:t>can </a:t>
            </a:r>
            <a:r>
              <a:rPr lang="en-US" dirty="0" smtClean="0"/>
              <a:t>refuse </a:t>
            </a:r>
            <a:r>
              <a:rPr lang="en-US" dirty="0"/>
              <a:t>to </a:t>
            </a:r>
            <a:r>
              <a:rPr lang="en-US" dirty="0" smtClean="0"/>
              <a:t>renew a fixed term tenancy </a:t>
            </a:r>
            <a:r>
              <a:rPr lang="en-US" dirty="0"/>
              <a:t>in </a:t>
            </a:r>
            <a:r>
              <a:rPr lang="en-US" dirty="0" smtClean="0"/>
              <a:t>the first year (but must give written notice 30 days before the tenancy terminates)</a:t>
            </a:r>
          </a:p>
          <a:p>
            <a:r>
              <a:rPr lang="en-US" dirty="0" smtClean="0"/>
              <a:t>After the first year, Landlord cannot refuse to renew except . . . </a:t>
            </a:r>
          </a:p>
          <a:p>
            <a:pPr lvl="2"/>
            <a:r>
              <a:rPr lang="en-US" dirty="0" smtClean="0"/>
              <a:t>If the tenant committed </a:t>
            </a:r>
            <a:r>
              <a:rPr lang="en-US" dirty="0"/>
              <a:t>three or more violations of the rental agreement within the preceding 12 months and </a:t>
            </a:r>
            <a:r>
              <a:rPr lang="en-US" dirty="0" smtClean="0"/>
              <a:t>landlord gave </a:t>
            </a:r>
            <a:r>
              <a:rPr lang="en-US" dirty="0"/>
              <a:t>three written </a:t>
            </a:r>
            <a:r>
              <a:rPr lang="en-US" dirty="0" smtClean="0"/>
              <a:t>warnings at the time of the violations, </a:t>
            </a:r>
            <a:r>
              <a:rPr lang="en-US" dirty="0"/>
              <a:t>l</a:t>
            </a:r>
            <a:r>
              <a:rPr lang="en-US" dirty="0" smtClean="0"/>
              <a:t>andlord </a:t>
            </a:r>
            <a:r>
              <a:rPr lang="en-US" dirty="0"/>
              <a:t>can refuse to renew fixed term </a:t>
            </a:r>
            <a:r>
              <a:rPr lang="en-US" dirty="0" smtClean="0"/>
              <a:t>tenancy</a:t>
            </a:r>
          </a:p>
          <a:p>
            <a:pPr lvl="2"/>
            <a:r>
              <a:rPr lang="en-US" dirty="0" smtClean="0"/>
              <a:t>If the landlord terminates based on this three strikes rule – they must give 90 days notice (notice must specify reason for termination and supporting facts)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52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7231"/>
            <a:ext cx="8079581" cy="1658198"/>
          </a:xfrm>
        </p:spPr>
        <p:txBody>
          <a:bodyPr/>
          <a:lstStyle/>
          <a:p>
            <a:r>
              <a:rPr lang="en-US" dirty="0" smtClean="0"/>
              <a:t>The law is complicated!	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27982"/>
            <a:ext cx="8229600" cy="507281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  <a:p>
            <a:pPr marL="109728" indent="0">
              <a:buNone/>
            </a:pPr>
            <a:r>
              <a:rPr lang="en-US" dirty="0" smtClean="0"/>
              <a:t>Websites created by non-profits</a:t>
            </a:r>
          </a:p>
          <a:p>
            <a:pPr marL="109728" indent="0">
              <a:buNone/>
            </a:pPr>
            <a:r>
              <a:rPr lang="en-US" dirty="0" smtClean="0"/>
              <a:t> </a:t>
            </a:r>
            <a:r>
              <a:rPr lang="en-US" sz="1600" dirty="0" smtClean="0"/>
              <a:t>Legal Aid: </a:t>
            </a:r>
            <a:r>
              <a:rPr lang="en-US" sz="1600" dirty="0" smtClean="0">
                <a:hlinkClick r:id="rId2"/>
              </a:rPr>
              <a:t>www.oregonlawhelp.org</a:t>
            </a:r>
            <a:r>
              <a:rPr lang="en-US" sz="1600" dirty="0"/>
              <a:t> </a:t>
            </a:r>
            <a:r>
              <a:rPr lang="en-US" sz="1600" dirty="0" smtClean="0"/>
              <a:t>and </a:t>
            </a:r>
            <a:r>
              <a:rPr lang="en-US" sz="1600" dirty="0" smtClean="0">
                <a:hlinkClick r:id="rId3"/>
              </a:rPr>
              <a:t>www.oregonrentersrights.org</a:t>
            </a:r>
            <a:r>
              <a:rPr lang="en-US" sz="1600" dirty="0" smtClean="0"/>
              <a:t> </a:t>
            </a:r>
          </a:p>
          <a:p>
            <a:pPr marL="452628" indent="-342900"/>
            <a:r>
              <a:rPr lang="en-US" sz="1600" dirty="0" smtClean="0"/>
              <a:t>Community Alliance of Tenants: </a:t>
            </a:r>
            <a:r>
              <a:rPr lang="en-US" sz="1600" dirty="0" smtClean="0">
                <a:hlinkClick r:id="rId4"/>
              </a:rPr>
              <a:t>www.oregoncat.org</a:t>
            </a:r>
            <a:endParaRPr lang="en-US" sz="1600" dirty="0" smtClean="0"/>
          </a:p>
          <a:p>
            <a:pPr marL="452628" indent="-342900"/>
            <a:r>
              <a:rPr lang="en-US" sz="1600" dirty="0" smtClean="0"/>
              <a:t>Fair Housing Council of Oregon: </a:t>
            </a:r>
            <a:r>
              <a:rPr lang="en-US" sz="1600" dirty="0" smtClean="0">
                <a:hlinkClick r:id="rId5"/>
              </a:rPr>
              <a:t>www.fhco.org</a:t>
            </a:r>
            <a:endParaRPr lang="en-US" sz="1600" dirty="0" smtClean="0"/>
          </a:p>
          <a:p>
            <a:pPr marL="452628" indent="-342900"/>
            <a:r>
              <a:rPr lang="en-US" sz="1600" dirty="0" smtClean="0"/>
              <a:t>Disability Rights Oregon: </a:t>
            </a:r>
            <a:r>
              <a:rPr lang="en-US" sz="1600" dirty="0" smtClean="0">
                <a:hlinkClick r:id="rId6"/>
              </a:rPr>
              <a:t>www.droregon.org</a:t>
            </a:r>
            <a:r>
              <a:rPr lang="en-US" sz="1600" dirty="0" smtClean="0"/>
              <a:t> </a:t>
            </a:r>
          </a:p>
          <a:p>
            <a:pPr marL="109728" indent="0">
              <a:buNone/>
            </a:pPr>
            <a:r>
              <a:rPr lang="en-US" sz="1600" dirty="0" smtClean="0"/>
              <a:t>Oregon State Bar: </a:t>
            </a:r>
            <a:r>
              <a:rPr lang="en-US" sz="1600" dirty="0" smtClean="0">
                <a:hlinkClick r:id="rId7"/>
              </a:rPr>
              <a:t>https</a:t>
            </a:r>
            <a:r>
              <a:rPr lang="en-US" sz="1600" dirty="0">
                <a:hlinkClick r:id="rId7"/>
              </a:rPr>
              <a:t>://www.osbar.org/public/</a:t>
            </a:r>
            <a:endParaRPr lang="en-US" sz="1600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Or talk to a lawyer:</a:t>
            </a:r>
          </a:p>
          <a:p>
            <a:pPr lvl="1"/>
            <a:r>
              <a:rPr lang="en-US" dirty="0" smtClean="0"/>
              <a:t>Legal Aid for Deschutes/Crook/Jefferson: 541-385-6944</a:t>
            </a:r>
          </a:p>
          <a:p>
            <a:pPr lvl="1"/>
            <a:r>
              <a:rPr lang="en-US" dirty="0" smtClean="0"/>
              <a:t>Oregon Lawyer Referral Service: 1-800-452-7636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32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5029200"/>
            <a:ext cx="6347714" cy="963610"/>
          </a:xfrm>
        </p:spPr>
        <p:txBody>
          <a:bodyPr/>
          <a:lstStyle/>
          <a:p>
            <a:pPr marL="109728" indent="0" algn="ctr">
              <a:buNone/>
            </a:pPr>
            <a:r>
              <a:rPr lang="en-US" b="1" u="sng" dirty="0" smtClean="0"/>
              <a:t>Landlord cannot change locks or have sheriff remove the tenant before going to court!</a:t>
            </a:r>
            <a:endParaRPr lang="en-US" b="1" u="sng" dirty="0"/>
          </a:p>
        </p:txBody>
      </p:sp>
      <p:pic>
        <p:nvPicPr>
          <p:cNvPr id="3074" name="Picture 2" descr="https://c2.staticflickr.com/4/3047/2638185409_4617c553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514600"/>
            <a:ext cx="2857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685800"/>
            <a:ext cx="601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Termination of Tenancy Notice ≠ Eviction 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9085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Court Eviction </a:t>
            </a:r>
            <a:r>
              <a:rPr lang="en-US" dirty="0"/>
              <a:t>P</a:t>
            </a:r>
            <a:r>
              <a:rPr lang="en-US" dirty="0" smtClean="0"/>
              <a:t>rocess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1. Landlord serves a notice of termination</a:t>
            </a:r>
          </a:p>
          <a:p>
            <a:pPr marL="0" indent="0">
              <a:buNone/>
            </a:pPr>
            <a:r>
              <a:rPr lang="en-US" dirty="0" smtClean="0"/>
              <a:t>2. Tenant doesn’t leave by the deadline.</a:t>
            </a:r>
          </a:p>
          <a:p>
            <a:pPr marL="0" indent="0">
              <a:buNone/>
            </a:pPr>
            <a:r>
              <a:rPr lang="en-US" dirty="0" smtClean="0"/>
              <a:t>3. Landlord files an eviction (FED) case in court</a:t>
            </a:r>
          </a:p>
          <a:p>
            <a:pPr marL="0" indent="0">
              <a:buNone/>
            </a:pPr>
            <a:r>
              <a:rPr lang="en-US" dirty="0" smtClean="0"/>
              <a:t>4. Tenant is served a summons and complaint</a:t>
            </a:r>
          </a:p>
          <a:p>
            <a:pPr marL="0" indent="0">
              <a:buNone/>
            </a:pPr>
            <a:r>
              <a:rPr lang="en-US" dirty="0" smtClean="0"/>
              <a:t>5. Tenant must attend “first appearance”</a:t>
            </a:r>
          </a:p>
          <a:p>
            <a:pPr lvl="1"/>
            <a:r>
              <a:rPr lang="en-US" dirty="0" smtClean="0"/>
              <a:t>At first appearance, parties have the chance to mediate an agreement, or</a:t>
            </a:r>
          </a:p>
          <a:p>
            <a:pPr lvl="1"/>
            <a:r>
              <a:rPr lang="en-US" dirty="0" smtClean="0"/>
              <a:t>Tenant must file an answer</a:t>
            </a:r>
          </a:p>
          <a:p>
            <a:pPr marL="0" indent="0">
              <a:buNone/>
            </a:pPr>
            <a:r>
              <a:rPr lang="en-US" dirty="0" smtClean="0"/>
              <a:t>6. Eviction trial – determines who gets possession of the rental</a:t>
            </a:r>
          </a:p>
          <a:p>
            <a:pPr lvl="1"/>
            <a:r>
              <a:rPr lang="en-US" dirty="0" smtClean="0"/>
              <a:t>Tenant wins and gets to stay, or</a:t>
            </a:r>
          </a:p>
          <a:p>
            <a:pPr lvl="1"/>
            <a:r>
              <a:rPr lang="en-US" dirty="0" smtClean="0"/>
              <a:t>Landlord wins and tenant must move</a:t>
            </a:r>
          </a:p>
        </p:txBody>
      </p:sp>
    </p:spTree>
    <p:extLst>
      <p:ext uri="{BB962C8B-B14F-4D97-AF65-F5344CB8AC3E}">
        <p14:creationId xmlns:p14="http://schemas.microsoft.com/office/powerpoint/2010/main" val="194459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2919" y="499533"/>
            <a:ext cx="7812881" cy="1024467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Documentation, Legal Advice and Court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b="1" dirty="0" smtClean="0"/>
              <a:t>Retaliation</a:t>
            </a:r>
            <a:r>
              <a:rPr lang="en-US" dirty="0" smtClean="0"/>
              <a:t> is against the law . . . but it can be hard to prove</a:t>
            </a:r>
          </a:p>
          <a:p>
            <a:pPr marL="0" lvl="2" indent="0">
              <a:buNone/>
            </a:pPr>
            <a:r>
              <a:rPr lang="en-US" dirty="0"/>
              <a:t>	</a:t>
            </a:r>
            <a:r>
              <a:rPr lang="en-US" dirty="0" smtClean="0"/>
              <a:t>Tenant should </a:t>
            </a:r>
            <a:r>
              <a:rPr lang="en-US" u="sng" dirty="0"/>
              <a:t>d</a:t>
            </a:r>
            <a:r>
              <a:rPr lang="en-US" u="sng" dirty="0" smtClean="0"/>
              <a:t>ocument </a:t>
            </a:r>
            <a:r>
              <a:rPr lang="en-US" dirty="0" smtClean="0"/>
              <a:t>any complaints to landlord or verbal agreements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Landlord Tenant Act is very technical ---- both tenants and landlords frequently make mistakes – get </a:t>
            </a:r>
            <a:r>
              <a:rPr lang="en-US" b="1" dirty="0" smtClean="0"/>
              <a:t>legal advice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1" dirty="0" smtClean="0"/>
              <a:t>Legal advice </a:t>
            </a:r>
            <a:r>
              <a:rPr lang="en-US" dirty="0" smtClean="0"/>
              <a:t>might be free ---- prevailing parties in landlord tenant cases often receive attorney fees</a:t>
            </a:r>
          </a:p>
          <a:p>
            <a:pPr marL="1257300" lvl="3" indent="-400050"/>
            <a:r>
              <a:rPr lang="en-US" sz="1400" dirty="0" smtClean="0"/>
              <a:t>Oregon State Bar Lawyer Referral Service: 1-800-452-7636</a:t>
            </a:r>
          </a:p>
          <a:p>
            <a:pPr marL="1257300" lvl="3" indent="-400050"/>
            <a:r>
              <a:rPr lang="en-US" sz="1400" dirty="0" smtClean="0"/>
              <a:t>Legal Aid Services of Oregon: 541-385-6944</a:t>
            </a:r>
          </a:p>
          <a:p>
            <a:pPr marL="2857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Court decisions and court mediated agreements are final --- </a:t>
            </a:r>
            <a:r>
              <a:rPr lang="en-US" dirty="0"/>
              <a:t>get </a:t>
            </a:r>
            <a:r>
              <a:rPr lang="en-US" b="1" dirty="0"/>
              <a:t>legal </a:t>
            </a:r>
            <a:r>
              <a:rPr lang="en-US" b="1" dirty="0" smtClean="0"/>
              <a:t>advice</a:t>
            </a:r>
            <a:r>
              <a:rPr lang="en-US" dirty="0" smtClean="0"/>
              <a:t> before going to court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99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752600"/>
            <a:ext cx="8079581" cy="1658198"/>
          </a:xfrm>
        </p:spPr>
        <p:txBody>
          <a:bodyPr/>
          <a:lstStyle/>
          <a:p>
            <a:r>
              <a:rPr lang="en-US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Legal Aid Services of Oregon</a:t>
            </a:r>
            <a:endParaRPr lang="en-US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3657600"/>
            <a:ext cx="7772400" cy="129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42 NW Greeley </a:t>
            </a:r>
            <a:r>
              <a:rPr lang="en-US" sz="2800" dirty="0" smtClean="0"/>
              <a:t>Ave, Bend, OR 97703</a:t>
            </a: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Intake line: </a:t>
            </a:r>
            <a:r>
              <a:rPr lang="en-US" sz="2800" dirty="0" smtClean="0"/>
              <a:t>541-385-6944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486761"/>
            <a:ext cx="617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Questions</a:t>
            </a:r>
            <a:r>
              <a:rPr lang="en-US" sz="4400" dirty="0" smtClean="0"/>
              <a:t>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7212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does Landlord Tenant Law apply</a:t>
            </a:r>
            <a:r>
              <a:rPr lang="en-US" dirty="0"/>
              <a:t>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7715" y="1676400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Landlord Tenant Law </a:t>
            </a:r>
            <a:r>
              <a:rPr lang="en-US" u="sng" dirty="0" smtClean="0"/>
              <a:t>does</a:t>
            </a:r>
            <a:r>
              <a:rPr lang="en-US" dirty="0" smtClean="0"/>
              <a:t> apply when there is a rental agreement (written or oral)</a:t>
            </a:r>
          </a:p>
          <a:p>
            <a:r>
              <a:rPr lang="en-US" dirty="0" smtClean="0"/>
              <a:t>Landlord Tenant Law </a:t>
            </a:r>
            <a:r>
              <a:rPr lang="en-US" u="sng" dirty="0" smtClean="0"/>
              <a:t>does not </a:t>
            </a:r>
            <a:r>
              <a:rPr lang="en-US" dirty="0" smtClean="0"/>
              <a:t>apply: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otels, for stays less than 30 days</a:t>
            </a:r>
          </a:p>
          <a:p>
            <a:pPr lvl="1"/>
            <a:r>
              <a:rPr lang="en-US" dirty="0" smtClean="0"/>
              <a:t>Dorms</a:t>
            </a:r>
            <a:r>
              <a:rPr lang="en-US" dirty="0"/>
              <a:t> </a:t>
            </a:r>
            <a:r>
              <a:rPr lang="en-US" dirty="0" smtClean="0"/>
              <a:t>or nursing homes</a:t>
            </a:r>
          </a:p>
          <a:p>
            <a:pPr lvl="1"/>
            <a:r>
              <a:rPr lang="en-US" dirty="0" smtClean="0"/>
              <a:t>Housing as part of employment</a:t>
            </a:r>
          </a:p>
          <a:p>
            <a:pPr lvl="1"/>
            <a:r>
              <a:rPr lang="en-US" dirty="0" smtClean="0"/>
              <a:t>Couch surfers or guests</a:t>
            </a:r>
          </a:p>
        </p:txBody>
      </p:sp>
    </p:spTree>
    <p:extLst>
      <p:ext uri="{BB962C8B-B14F-4D97-AF65-F5344CB8AC3E}">
        <p14:creationId xmlns:p14="http://schemas.microsoft.com/office/powerpoint/2010/main" val="132533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covering in Part 2?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COVID-19 Changes</a:t>
            </a:r>
          </a:p>
          <a:p>
            <a:r>
              <a:rPr lang="en-US" dirty="0" smtClean="0"/>
              <a:t>Rights and Responsibilities During a Tenancy [Rent, Repairs &amp; Rules]</a:t>
            </a:r>
          </a:p>
          <a:p>
            <a:r>
              <a:rPr lang="en-US" dirty="0" smtClean="0"/>
              <a:t>Moving Out [Termination Notices &amp; Court Eviction Process]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79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COVID-19 Changes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39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 Bill 4401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Statewide eviction moratorium that took effect 1/1/21</a:t>
            </a:r>
          </a:p>
          <a:p>
            <a:r>
              <a:rPr lang="en-US" dirty="0" smtClean="0"/>
              <a:t>To qualify for most protections, tenant must fill out and sign a sworn declaration of financial hardship to be protected</a:t>
            </a:r>
          </a:p>
          <a:p>
            <a:pPr lvl="1"/>
            <a:r>
              <a:rPr lang="en-US" dirty="0" smtClean="0"/>
              <a:t>These protections expire 6/30/21</a:t>
            </a:r>
          </a:p>
          <a:p>
            <a:pPr lvl="1"/>
            <a:r>
              <a:rPr lang="en-US" dirty="0" smtClean="0"/>
              <a:t>If tenant cannot sign declaration, rent from April-December 2020 must be paid by 3/31/21</a:t>
            </a:r>
          </a:p>
          <a:p>
            <a:r>
              <a:rPr lang="en-US" dirty="0" smtClean="0"/>
              <a:t>Some no cause terminations are not allowed right now – but landlord-based 90 day notices are permitted</a:t>
            </a:r>
          </a:p>
          <a:p>
            <a:r>
              <a:rPr lang="en-US" dirty="0" smtClean="0"/>
              <a:t>For cause terminations (other than non-payment) and rent increase laws are not changed by HB 4401</a:t>
            </a:r>
          </a:p>
          <a:p>
            <a:r>
              <a:rPr lang="en-US" dirty="0" smtClean="0"/>
              <a:t>Non-payment of rent notices – landlord must give a 10 day notice (instead of 72 hours) through June 2021</a:t>
            </a:r>
          </a:p>
        </p:txBody>
      </p:sp>
    </p:spTree>
    <p:extLst>
      <p:ext uri="{BB962C8B-B14F-4D97-AF65-F5344CB8AC3E}">
        <p14:creationId xmlns:p14="http://schemas.microsoft.com/office/powerpoint/2010/main" val="444746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91000"/>
            <a:ext cx="2603212" cy="1886308"/>
          </a:xfrm>
        </p:spPr>
        <p:txBody>
          <a:bodyPr>
            <a:normAutofit/>
          </a:bodyPr>
          <a:lstStyle/>
          <a:p>
            <a:r>
              <a:rPr lang="en-US" dirty="0" smtClean="0"/>
              <a:t>Rent, Rent Increase, Landlord Access, Repairs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1219200"/>
            <a:ext cx="876073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Rights and Responsibilities</a:t>
            </a:r>
          </a:p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During </a:t>
            </a:r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Tenancy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9412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Rental Agreement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parties should keep a copy of it.</a:t>
            </a:r>
          </a:p>
          <a:p>
            <a:pPr lvl="1"/>
            <a:r>
              <a:rPr lang="en-US" dirty="0" smtClean="0"/>
              <a:t>Everyone should review and understand this legally binding document: Ask questions, get clarifications in writing.</a:t>
            </a:r>
          </a:p>
          <a:p>
            <a:pPr lvl="1"/>
            <a:r>
              <a:rPr lang="en-US" dirty="0" smtClean="0"/>
              <a:t>Understand the full costs:</a:t>
            </a:r>
          </a:p>
          <a:p>
            <a:pPr lvl="2"/>
            <a:r>
              <a:rPr lang="en-US" dirty="0" smtClean="0"/>
              <a:t>What utilities are included? Are there fees?</a:t>
            </a:r>
          </a:p>
          <a:p>
            <a:pPr lvl="1"/>
            <a:r>
              <a:rPr lang="en-US" dirty="0" smtClean="0"/>
              <a:t>Landlord required to give tenant a copy when the document is signed</a:t>
            </a:r>
          </a:p>
          <a:p>
            <a:pPr lvl="1"/>
            <a:r>
              <a:rPr lang="en-US" dirty="0" smtClean="0"/>
              <a:t>Landlord can charge if tenant needs a copy later</a:t>
            </a:r>
          </a:p>
          <a:p>
            <a:endParaRPr lang="en-US" dirty="0" smtClean="0"/>
          </a:p>
          <a:p>
            <a:r>
              <a:rPr lang="en-US" dirty="0" smtClean="0"/>
              <a:t>Oral agreement counts</a:t>
            </a:r>
          </a:p>
          <a:p>
            <a:r>
              <a:rPr lang="en-US" dirty="0" smtClean="0"/>
              <a:t>A rental agreement cannot reduce the rights of the tenant granted by the Oregon Residential Landlord Tenant Act</a:t>
            </a:r>
          </a:p>
          <a:p>
            <a:endParaRPr lang="en-US" dirty="0"/>
          </a:p>
        </p:txBody>
      </p:sp>
      <p:pic>
        <p:nvPicPr>
          <p:cNvPr id="4" name="Picture 6" descr="https://static.pexels.com/photos/24193/pexels-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762000"/>
            <a:ext cx="2738297" cy="18288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61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1200</TotalTime>
  <Words>1818</Words>
  <Application>Microsoft Office PowerPoint</Application>
  <PresentationFormat>On-screen Show (4:3)</PresentationFormat>
  <Paragraphs>224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Courier New</vt:lpstr>
      <vt:lpstr>Trebuchet MS</vt:lpstr>
      <vt:lpstr>Wingdings 3</vt:lpstr>
      <vt:lpstr>Facet</vt:lpstr>
      <vt:lpstr>Landlord Tenant Law in Oregon Part 2</vt:lpstr>
      <vt:lpstr>Disclaimer</vt:lpstr>
      <vt:lpstr>The law is complicated! </vt:lpstr>
      <vt:lpstr>When does Landlord Tenant Law apply?</vt:lpstr>
      <vt:lpstr>What are we covering in Part 2?</vt:lpstr>
      <vt:lpstr>COVID-19 Changes</vt:lpstr>
      <vt:lpstr>House Bill 4401</vt:lpstr>
      <vt:lpstr>Rent, Rent Increase, Landlord Access, Repairs </vt:lpstr>
      <vt:lpstr>Rental Agreement</vt:lpstr>
      <vt:lpstr>Paying the rent</vt:lpstr>
      <vt:lpstr>Rent Increases   ORS 90.323</vt:lpstr>
      <vt:lpstr>Right of entry</vt:lpstr>
      <vt:lpstr>Landlord must provide a habitable premise</vt:lpstr>
      <vt:lpstr>Landlord must provide, cont.</vt:lpstr>
      <vt:lpstr>Tenant must…</vt:lpstr>
      <vt:lpstr>Repairs  (maintenance requests)</vt:lpstr>
      <vt:lpstr>If landlord doesn’t fix it…</vt:lpstr>
      <vt:lpstr>For failure of essential service</vt:lpstr>
      <vt:lpstr>If repairs are not made…</vt:lpstr>
      <vt:lpstr>Neighbor problems</vt:lpstr>
      <vt:lpstr>Other problems…</vt:lpstr>
      <vt:lpstr>Help after domestic violence</vt:lpstr>
      <vt:lpstr>Tenant Choice, Termination Notices, Court Eviction</vt:lpstr>
      <vt:lpstr>Moving out…  tenant choice</vt:lpstr>
      <vt:lpstr>Breaking a lease</vt:lpstr>
      <vt:lpstr>Landlord wants the tenant to leave…</vt:lpstr>
      <vt:lpstr>No Cause Termination</vt:lpstr>
      <vt:lpstr>Landlord Cause:  After First Year of Tenancy</vt:lpstr>
      <vt:lpstr>Fixed Term </vt:lpstr>
      <vt:lpstr>PowerPoint Presentation</vt:lpstr>
      <vt:lpstr>Court Eviction Process</vt:lpstr>
      <vt:lpstr>Documentation, Legal Advice and Court</vt:lpstr>
      <vt:lpstr>Legal Aid Services of Oregon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Landlord Tenant Law in Oregon</dc:title>
  <dc:creator>Elizabeth Oshel</dc:creator>
  <cp:lastModifiedBy>Erin Levenick</cp:lastModifiedBy>
  <cp:revision>96</cp:revision>
  <cp:lastPrinted>2019-04-10T00:08:43Z</cp:lastPrinted>
  <dcterms:created xsi:type="dcterms:W3CDTF">2015-04-06T22:05:43Z</dcterms:created>
  <dcterms:modified xsi:type="dcterms:W3CDTF">2021-04-30T01:02:03Z</dcterms:modified>
</cp:coreProperties>
</file>