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23"/>
  </p:notesMasterIdLst>
  <p:sldIdLst>
    <p:sldId id="257" r:id="rId2"/>
    <p:sldId id="258" r:id="rId3"/>
    <p:sldId id="259" r:id="rId4"/>
    <p:sldId id="260" r:id="rId5"/>
    <p:sldId id="278" r:id="rId6"/>
    <p:sldId id="261" r:id="rId7"/>
    <p:sldId id="262" r:id="rId8"/>
    <p:sldId id="263" r:id="rId9"/>
    <p:sldId id="264" r:id="rId10"/>
    <p:sldId id="268" r:id="rId11"/>
    <p:sldId id="266" r:id="rId12"/>
    <p:sldId id="267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2" autoAdjust="0"/>
    <p:restoredTop sz="94660"/>
  </p:normalViewPr>
  <p:slideViewPr>
    <p:cSldViewPr snapToGrid="0">
      <p:cViewPr varScale="1">
        <p:scale>
          <a:sx n="40" d="100"/>
          <a:sy n="40" d="100"/>
        </p:scale>
        <p:origin x="29" y="96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777654-4465-4213-85CB-1CE6279B07DC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DE6878-754A-4259-8559-E62AAB083D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889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A2EC1-55D2-42A8-A8B6-6458DA21DBA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9594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Federal</a:t>
            </a:r>
            <a:r>
              <a:rPr lang="en-US" baseline="0" dirty="0" smtClean="0"/>
              <a:t> law passed in 1968 ---- amended 1988</a:t>
            </a:r>
          </a:p>
          <a:p>
            <a:r>
              <a:rPr lang="en-US" baseline="0" dirty="0" smtClean="0"/>
              <a:t>Dual purpose = eliminate housing discrimination + promote residential integration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A2EC1-55D2-42A8-A8B6-6458DA21DBA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5019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A2EC1-55D2-42A8-A8B6-6458DA21DBA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7977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Disability = any physical or</a:t>
            </a:r>
            <a:r>
              <a:rPr lang="en-US" baseline="0" dirty="0" smtClean="0"/>
              <a:t> mental condition that substantially impairs a major life activity [seeing, hearing, walking, breathing, thinking, caring for oneself]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A2EC1-55D2-42A8-A8B6-6458DA21DBA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476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A2EC1-55D2-42A8-A8B6-6458DA21DBA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036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FB4B-D160-468F-97A6-781EA04FDF0B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66C5-8570-42B4-BA77-BCD27CB9A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241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FB4B-D160-468F-97A6-781EA04FDF0B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66C5-8570-42B4-BA77-BCD27CB9A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258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FB4B-D160-468F-97A6-781EA04FDF0B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66C5-8570-42B4-BA77-BCD27CB9A0E3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204334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FB4B-D160-468F-97A6-781EA04FDF0B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66C5-8570-42B4-BA77-BCD27CB9A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5887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FB4B-D160-468F-97A6-781EA04FDF0B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66C5-8570-42B4-BA77-BCD27CB9A0E3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860739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FB4B-D160-468F-97A6-781EA04FDF0B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66C5-8570-42B4-BA77-BCD27CB9A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9844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FB4B-D160-468F-97A6-781EA04FDF0B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66C5-8570-42B4-BA77-BCD27CB9A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8853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FB4B-D160-468F-97A6-781EA04FDF0B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66C5-8570-42B4-BA77-BCD27CB9A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285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FB4B-D160-468F-97A6-781EA04FDF0B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66C5-8570-42B4-BA77-BCD27CB9A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834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FB4B-D160-468F-97A6-781EA04FDF0B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66C5-8570-42B4-BA77-BCD27CB9A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544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FB4B-D160-468F-97A6-781EA04FDF0B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66C5-8570-42B4-BA77-BCD27CB9A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050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FB4B-D160-468F-97A6-781EA04FDF0B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66C5-8570-42B4-BA77-BCD27CB9A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559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FB4B-D160-468F-97A6-781EA04FDF0B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66C5-8570-42B4-BA77-BCD27CB9A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239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FB4B-D160-468F-97A6-781EA04FDF0B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66C5-8570-42B4-BA77-BCD27CB9A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964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FB4B-D160-468F-97A6-781EA04FDF0B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66C5-8570-42B4-BA77-BCD27CB9A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355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66C5-8570-42B4-BA77-BCD27CB9A0E3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FB4B-D160-468F-97A6-781EA04FDF0B}" type="datetimeFigureOut">
              <a:rPr lang="en-US" smtClean="0"/>
              <a:t>4/22/2021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30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B0FB4B-D160-468F-97A6-781EA04FDF0B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EF766C5-8570-42B4-BA77-BCD27CB9A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765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regonrentersrights.org/" TargetMode="External"/><Relationship Id="rId7" Type="http://schemas.openxmlformats.org/officeDocument/2006/relationships/hyperlink" Target="https://www.osbar.org/public/" TargetMode="External"/><Relationship Id="rId2" Type="http://schemas.openxmlformats.org/officeDocument/2006/relationships/hyperlink" Target="http://www.oregonlawhelp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droregon.org/" TargetMode="External"/><Relationship Id="rId5" Type="http://schemas.openxmlformats.org/officeDocument/2006/relationships/hyperlink" Target="http://www.fhco.org/" TargetMode="External"/><Relationship Id="rId4" Type="http://schemas.openxmlformats.org/officeDocument/2006/relationships/hyperlink" Target="http://www.oregoncat.org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24100" y="1466851"/>
            <a:ext cx="5867400" cy="182976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Landlord Tenant Law in Oregon</a:t>
            </a:r>
            <a:br>
              <a:rPr lang="en-US" dirty="0" smtClean="0"/>
            </a:br>
            <a:r>
              <a:rPr lang="en-US" sz="5300" dirty="0" smtClean="0"/>
              <a:t>Part 1</a:t>
            </a:r>
            <a:endParaRPr lang="en-US" sz="53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350" y="4229100"/>
            <a:ext cx="7772400" cy="1752600"/>
          </a:xfrm>
        </p:spPr>
        <p:txBody>
          <a:bodyPr>
            <a:normAutofit/>
          </a:bodyPr>
          <a:lstStyle/>
          <a:p>
            <a:r>
              <a:rPr lang="en-US" b="1" dirty="0" smtClean="0"/>
              <a:t>Legal Aid Services of Oregon</a:t>
            </a:r>
          </a:p>
          <a:p>
            <a:r>
              <a:rPr lang="en-US" dirty="0" smtClean="0"/>
              <a:t>42 NW Greeley Ave, Bend, OR 97703</a:t>
            </a:r>
          </a:p>
          <a:p>
            <a:r>
              <a:rPr lang="en-US" dirty="0" smtClean="0"/>
              <a:t>541-385-6944</a:t>
            </a:r>
          </a:p>
        </p:txBody>
      </p:sp>
    </p:spTree>
    <p:extLst>
      <p:ext uri="{BB962C8B-B14F-4D97-AF65-F5344CB8AC3E}">
        <p14:creationId xmlns:p14="http://schemas.microsoft.com/office/powerpoint/2010/main" val="326049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Rental</a:t>
            </a:r>
            <a:r>
              <a:rPr lang="en-US" dirty="0" smtClean="0"/>
              <a:t> </a:t>
            </a:r>
            <a:r>
              <a:rPr lang="en-US" dirty="0" smtClean="0"/>
              <a:t>Barriers &amp; Letters of Explanation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221161"/>
          </a:xfrm>
        </p:spPr>
        <p:txBody>
          <a:bodyPr/>
          <a:lstStyle/>
          <a:p>
            <a:r>
              <a:rPr lang="en-US" dirty="0" smtClean="0"/>
              <a:t>What is a rental barrier?</a:t>
            </a:r>
          </a:p>
          <a:p>
            <a:pPr lvl="1"/>
            <a:r>
              <a:rPr lang="en-US" dirty="0" smtClean="0"/>
              <a:t>A reason your application might be denied: criminal history, eviction record, bad landlord reference</a:t>
            </a:r>
            <a:endParaRPr lang="en-US" dirty="0" smtClean="0"/>
          </a:p>
          <a:p>
            <a:r>
              <a:rPr lang="en-US" dirty="0" smtClean="0"/>
              <a:t>If your rental barrier was not caused by a disability – you can use a letter of explanation to show how your circumstances have changed and you would be a good tenant</a:t>
            </a:r>
          </a:p>
          <a:p>
            <a:pPr lvl="1"/>
            <a:r>
              <a:rPr lang="en-US" dirty="0" smtClean="0"/>
              <a:t>For example: demonstrate you are no longer involved in illegal activities or that you have completed all the terms of your criminal sanctions</a:t>
            </a:r>
          </a:p>
          <a:p>
            <a:pPr lvl="1"/>
            <a:r>
              <a:rPr lang="en-US" dirty="0" smtClean="0"/>
              <a:t>Or you can show that you have engaged community resources to support you in navigating conflicts with neighbors</a:t>
            </a:r>
          </a:p>
          <a:p>
            <a:r>
              <a:rPr lang="en-US" dirty="0" smtClean="0"/>
              <a:t>Landlord is not required to rent to someone because they submitted a letter of explanation</a:t>
            </a:r>
          </a:p>
          <a:p>
            <a:pPr lvl="1"/>
            <a:r>
              <a:rPr lang="en-US" dirty="0" smtClean="0"/>
              <a:t>But landlord should be making an individualized assessment of the applicant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2889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Deposits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878804" y="2286001"/>
            <a:ext cx="4217194" cy="4178807"/>
          </a:xfrm>
          <a:solidFill>
            <a:schemeClr val="accent1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endParaRPr lang="en-US" b="1" u="sng" dirty="0" smtClean="0"/>
          </a:p>
          <a:p>
            <a:r>
              <a:rPr lang="en-US" b="1" u="sng" dirty="0" smtClean="0"/>
              <a:t>Security deposit</a:t>
            </a:r>
            <a:r>
              <a:rPr lang="en-US" dirty="0" smtClean="0"/>
              <a:t>: to pay for damage tenant and/or guests cause, beyond normal wear and tear</a:t>
            </a:r>
          </a:p>
          <a:p>
            <a:pPr lvl="1"/>
            <a:r>
              <a:rPr lang="en-US" dirty="0" smtClean="0"/>
              <a:t>Refundable: tenant gets </a:t>
            </a:r>
            <a:r>
              <a:rPr lang="en-US" dirty="0"/>
              <a:t>it back!</a:t>
            </a:r>
          </a:p>
          <a:p>
            <a:pPr lvl="2"/>
            <a:r>
              <a:rPr lang="en-US" dirty="0"/>
              <a:t>Within 31 days of moving </a:t>
            </a:r>
            <a:r>
              <a:rPr lang="en-US" dirty="0" smtClean="0"/>
              <a:t>out</a:t>
            </a:r>
          </a:p>
          <a:p>
            <a:pPr lvl="1"/>
            <a:r>
              <a:rPr lang="en-US" dirty="0" smtClean="0"/>
              <a:t>Except for: </a:t>
            </a:r>
          </a:p>
          <a:p>
            <a:pPr lvl="2"/>
            <a:r>
              <a:rPr lang="en-US" dirty="0" smtClean="0"/>
              <a:t>Damage beyond normal wear and tear</a:t>
            </a:r>
          </a:p>
          <a:p>
            <a:pPr lvl="2"/>
            <a:r>
              <a:rPr lang="en-US" dirty="0" smtClean="0"/>
              <a:t>Defaults in lease</a:t>
            </a:r>
          </a:p>
          <a:p>
            <a:pPr lvl="1"/>
            <a:r>
              <a:rPr lang="en-US" dirty="0" smtClean="0"/>
              <a:t>Landlord must send accounting itemizing withheld amounts to forwarding address</a:t>
            </a:r>
          </a:p>
          <a:p>
            <a:pPr lvl="1"/>
            <a:r>
              <a:rPr lang="en-US" dirty="0" smtClean="0"/>
              <a:t>Cannot automatically be used for last month’s rent</a:t>
            </a:r>
            <a:endParaRPr lang="en-US" dirty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6400800" y="1219200"/>
            <a:ext cx="3826119" cy="286232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u="sng" dirty="0"/>
              <a:t>Deposit to hold</a:t>
            </a:r>
            <a:r>
              <a:rPr lang="en-US" dirty="0"/>
              <a:t>: to secure the execution of a rental agreement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Should be refunded or applied to first month’s rent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Landlord gets to keep if tenant does not end up moving into unit because of tenant’s fault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Tenant gets it back if can’t move in because of landlord fault</a:t>
            </a:r>
          </a:p>
        </p:txBody>
      </p:sp>
    </p:spTree>
    <p:extLst>
      <p:ext uri="{BB962C8B-B14F-4D97-AF65-F5344CB8AC3E}">
        <p14:creationId xmlns:p14="http://schemas.microsoft.com/office/powerpoint/2010/main" val="129216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happens to </a:t>
            </a:r>
            <a:r>
              <a:rPr lang="en-US" dirty="0"/>
              <a:t>s</a:t>
            </a:r>
            <a:r>
              <a:rPr lang="en-US" dirty="0" smtClean="0"/>
              <a:t>ecurity deposits after the tenancy ends?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737100"/>
          </a:xfrm>
        </p:spPr>
        <p:txBody>
          <a:bodyPr>
            <a:normAutofit/>
          </a:bodyPr>
          <a:lstStyle/>
          <a:p>
            <a:r>
              <a:rPr lang="en-US" dirty="0" smtClean="0"/>
              <a:t>Deposits can be used to pay all unpaid rent and fees, plus damages caused by the tenant tha</a:t>
            </a:r>
            <a:r>
              <a:rPr lang="en-US" dirty="0" smtClean="0"/>
              <a:t>t are beyond normal wear and tear</a:t>
            </a:r>
          </a:p>
          <a:p>
            <a:r>
              <a:rPr lang="en-US" dirty="0" smtClean="0"/>
              <a:t>Cleaning is a common source of problems</a:t>
            </a:r>
          </a:p>
          <a:p>
            <a:pPr lvl="1"/>
            <a:r>
              <a:rPr lang="en-US" dirty="0" smtClean="0"/>
              <a:t>Leave the unit in as good condition as move in</a:t>
            </a:r>
          </a:p>
          <a:p>
            <a:pPr lvl="1"/>
            <a:r>
              <a:rPr lang="en-US" dirty="0" smtClean="0"/>
              <a:t>Check the lease for provisions on carpet cleaning charges</a:t>
            </a:r>
          </a:p>
          <a:p>
            <a:r>
              <a:rPr lang="en-US" dirty="0" smtClean="0"/>
              <a:t>Tenant is responsible for rent through end of tenancy (tune in next week to find out about termination of tenancies)</a:t>
            </a:r>
          </a:p>
          <a:p>
            <a:r>
              <a:rPr lang="en-US" dirty="0" smtClean="0"/>
              <a:t>Provide landlord with proper termination notice + forwarding address</a:t>
            </a:r>
          </a:p>
          <a:p>
            <a:r>
              <a:rPr lang="en-US" dirty="0" smtClean="0"/>
              <a:t>Document, document, document ----- have pictures of unit at move-in and move-out</a:t>
            </a:r>
          </a:p>
          <a:p>
            <a:r>
              <a:rPr lang="en-US" dirty="0" smtClean="0"/>
              <a:t>Landlord has 31 days to return the deposit or provide a written accounting</a:t>
            </a:r>
          </a:p>
          <a:p>
            <a:pPr lvl="1"/>
            <a:r>
              <a:rPr lang="en-US" dirty="0" smtClean="0"/>
              <a:t>Tenant can dispute charges – start in writing, if no resolution – can file in small claims court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1398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dirty="0"/>
              <a:t>Brief Overview of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Fair Housing Law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0589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Fair Housing Act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2209800"/>
            <a:ext cx="8610601" cy="4343400"/>
          </a:xfrm>
        </p:spPr>
        <p:txBody>
          <a:bodyPr numCol="2">
            <a:normAutofit/>
          </a:bodyPr>
          <a:lstStyle/>
          <a:p>
            <a:r>
              <a:rPr lang="en-US" b="1" dirty="0" smtClean="0"/>
              <a:t>What are we talking about when we say “Fair Housing”?</a:t>
            </a:r>
          </a:p>
          <a:p>
            <a:pPr lvl="1"/>
            <a:r>
              <a:rPr lang="en-US" dirty="0" smtClean="0"/>
              <a:t>Federal, State and Local Laws that protect housing consumers based on their membership in a protected class.</a:t>
            </a:r>
          </a:p>
          <a:p>
            <a:pPr lvl="1"/>
            <a:r>
              <a:rPr lang="en-US" dirty="0" smtClean="0"/>
              <a:t>The Federal Fair Housing Act provides the baseline of protections afforded.</a:t>
            </a:r>
          </a:p>
          <a:p>
            <a:pPr lvl="1"/>
            <a:r>
              <a:rPr lang="en-US" dirty="0" smtClean="0"/>
              <a:t>State and Local Laws provide additional protections.</a:t>
            </a:r>
          </a:p>
          <a:p>
            <a:pPr lvl="1"/>
            <a:r>
              <a:rPr lang="en-US" dirty="0" smtClean="0"/>
              <a:t>Laws that promote equal access to housing.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22222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Protected Classes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en-US" sz="2000" b="1" dirty="0"/>
              <a:t>Federal Fair Housing Act</a:t>
            </a:r>
          </a:p>
          <a:p>
            <a:pPr lvl="1"/>
            <a:r>
              <a:rPr lang="en-US" dirty="0" smtClean="0"/>
              <a:t>Race</a:t>
            </a:r>
          </a:p>
          <a:p>
            <a:pPr lvl="1"/>
            <a:r>
              <a:rPr lang="en-US" dirty="0" smtClean="0"/>
              <a:t>Color</a:t>
            </a:r>
          </a:p>
          <a:p>
            <a:pPr lvl="1"/>
            <a:r>
              <a:rPr lang="en-US" dirty="0" smtClean="0"/>
              <a:t>National Origin</a:t>
            </a:r>
          </a:p>
          <a:p>
            <a:pPr lvl="1"/>
            <a:r>
              <a:rPr lang="en-US" dirty="0" smtClean="0"/>
              <a:t>Religion</a:t>
            </a:r>
          </a:p>
          <a:p>
            <a:pPr lvl="1"/>
            <a:r>
              <a:rPr lang="en-US" dirty="0" smtClean="0"/>
              <a:t>Sex</a:t>
            </a:r>
          </a:p>
          <a:p>
            <a:pPr lvl="1"/>
            <a:r>
              <a:rPr lang="en-US" dirty="0" smtClean="0"/>
              <a:t>Familial Status</a:t>
            </a:r>
          </a:p>
          <a:p>
            <a:pPr lvl="1"/>
            <a:r>
              <a:rPr lang="en-US" dirty="0" smtClean="0"/>
              <a:t>Disability</a:t>
            </a:r>
          </a:p>
          <a:p>
            <a:pPr marL="342900" lvl="1" indent="0">
              <a:buNone/>
            </a:pPr>
            <a:endParaRPr lang="en-US" dirty="0"/>
          </a:p>
          <a:p>
            <a:pPr marL="342900" lvl="1" indent="0">
              <a:buNone/>
            </a:pPr>
            <a:endParaRPr lang="en-US" dirty="0"/>
          </a:p>
          <a:p>
            <a:r>
              <a:rPr lang="en-US" sz="2000" b="1" dirty="0"/>
              <a:t>Oregon</a:t>
            </a:r>
          </a:p>
          <a:p>
            <a:pPr lvl="1"/>
            <a:r>
              <a:rPr lang="en-US" dirty="0" smtClean="0"/>
              <a:t>Marital Status</a:t>
            </a:r>
          </a:p>
          <a:p>
            <a:pPr lvl="1"/>
            <a:r>
              <a:rPr lang="en-US" dirty="0" smtClean="0"/>
              <a:t>Source of Income (including housing assistance)</a:t>
            </a:r>
          </a:p>
          <a:p>
            <a:pPr lvl="1"/>
            <a:r>
              <a:rPr lang="en-US" dirty="0" smtClean="0"/>
              <a:t>Sexual Orientation/Gender Identity</a:t>
            </a:r>
          </a:p>
          <a:p>
            <a:pPr lvl="1"/>
            <a:r>
              <a:rPr lang="en-US" dirty="0" smtClean="0"/>
              <a:t>Survivors of domestic violence, sexual assault or stalking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3589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Discrimination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81200" y="2133600"/>
            <a:ext cx="8229600" cy="3886200"/>
          </a:xfrm>
        </p:spPr>
        <p:txBody>
          <a:bodyPr>
            <a:normAutofit/>
          </a:bodyPr>
          <a:lstStyle/>
          <a:p>
            <a:r>
              <a:rPr lang="en-US" dirty="0" smtClean="0"/>
              <a:t>Landlord can’t treat tenants or applicants differently because they are part of a protected class</a:t>
            </a:r>
          </a:p>
          <a:p>
            <a:pPr lvl="2"/>
            <a:r>
              <a:rPr lang="en-US" dirty="0" smtClean="0"/>
              <a:t>Exception --- Renting a room: owner (who lives in the house &amp; shares common areas with you) can discriminate based on </a:t>
            </a:r>
            <a:r>
              <a:rPr lang="en-US" dirty="0" smtClean="0"/>
              <a:t>gender</a:t>
            </a:r>
          </a:p>
          <a:p>
            <a:r>
              <a:rPr lang="en-US" dirty="0" smtClean="0"/>
              <a:t>Not all discrimination is illegal ---- for example a landlord can turn down an applicant who does not meet the screening criteria because they have an eviction on their record in the past five years</a:t>
            </a:r>
            <a:endParaRPr lang="en-US" dirty="0"/>
          </a:p>
          <a:p>
            <a:r>
              <a:rPr lang="en-US" dirty="0" smtClean="0"/>
              <a:t>Landlord cannot have a policy that has a disparate impact on members of a protected class</a:t>
            </a:r>
          </a:p>
        </p:txBody>
      </p:sp>
    </p:spTree>
    <p:extLst>
      <p:ext uri="{BB962C8B-B14F-4D97-AF65-F5344CB8AC3E}">
        <p14:creationId xmlns:p14="http://schemas.microsoft.com/office/powerpoint/2010/main" val="2437339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Fair housing &amp; Disability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When it comes to disability – housing provider may not discriminate against a disabled housing consumer </a:t>
            </a:r>
            <a:r>
              <a:rPr lang="en-US" u="sng" dirty="0" smtClean="0"/>
              <a:t>and</a:t>
            </a:r>
            <a:r>
              <a:rPr lang="en-US" dirty="0" smtClean="0"/>
              <a:t> a housing provider </a:t>
            </a:r>
            <a:r>
              <a:rPr lang="en-US" dirty="0" smtClean="0"/>
              <a:t>should</a:t>
            </a:r>
            <a:r>
              <a:rPr lang="en-US" dirty="0" smtClean="0"/>
              <a:t> </a:t>
            </a:r>
            <a:r>
              <a:rPr lang="en-US" dirty="0" smtClean="0"/>
              <a:t>consider requests for reasonable accommodations</a:t>
            </a:r>
          </a:p>
          <a:p>
            <a:pPr lvl="1"/>
            <a:r>
              <a:rPr lang="en-US" dirty="0" smtClean="0"/>
              <a:t>Reasonable Accommodations: request for an exception or change to a standard policy, practice or procedure</a:t>
            </a:r>
          </a:p>
          <a:p>
            <a:pPr lvl="1"/>
            <a:r>
              <a:rPr lang="en-US" dirty="0" smtClean="0"/>
              <a:t>Reasonable Modification</a:t>
            </a:r>
          </a:p>
          <a:p>
            <a:r>
              <a:rPr lang="en-US" dirty="0" smtClean="0"/>
              <a:t>Reasonable Accommodations must be considered, but may be denied</a:t>
            </a:r>
          </a:p>
          <a:p>
            <a:pPr lvl="1"/>
            <a:r>
              <a:rPr lang="en-US" dirty="0" smtClean="0"/>
              <a:t>Undue burden, fundamental alteration of business or direct threat to person or property.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04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reasonable accommodation request?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reasonable accommodation = Changes to lease, rules or policies to accommodate the tenant’s disability</a:t>
            </a:r>
            <a:endParaRPr lang="en-US" dirty="0"/>
          </a:p>
          <a:p>
            <a:pPr lvl="1"/>
            <a:r>
              <a:rPr lang="en-US" dirty="0" smtClean="0"/>
              <a:t>Best to make the request in writing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/>
          </a:p>
          <a:p>
            <a:r>
              <a:rPr lang="en-US" dirty="0" smtClean="0"/>
              <a:t>Landlord must respond, can ask for verification of disability &amp; necessity of accommodation</a:t>
            </a:r>
          </a:p>
          <a:p>
            <a:pPr lvl="1"/>
            <a:r>
              <a:rPr lang="en-US" dirty="0" smtClean="0"/>
              <a:t>Best practice to engage in an “interactive process” regarding other possible accommodations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1400" dirty="0"/>
              <a:t>Disability Rights Oregon: 503-243-2081</a:t>
            </a:r>
          </a:p>
          <a:p>
            <a:pPr marL="0" indent="0">
              <a:buNone/>
            </a:pPr>
            <a:r>
              <a:rPr lang="en-US" sz="1400" dirty="0"/>
              <a:t>Fair Housing Council of Oregon: 503-223-8197</a:t>
            </a:r>
          </a:p>
          <a:p>
            <a:pPr marL="0" indent="0">
              <a:buNone/>
            </a:pPr>
            <a:r>
              <a:rPr lang="en-US" sz="1400" dirty="0"/>
              <a:t>Legal Aid: 541-385-6944</a:t>
            </a:r>
          </a:p>
        </p:txBody>
      </p:sp>
    </p:spTree>
    <p:extLst>
      <p:ext uri="{BB962C8B-B14F-4D97-AF65-F5344CB8AC3E}">
        <p14:creationId xmlns:p14="http://schemas.microsoft.com/office/powerpoint/2010/main" val="2785053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Common Reasonable accommodations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181350" y="2057401"/>
            <a:ext cx="2857500" cy="3962399"/>
          </a:xfrm>
        </p:spPr>
        <p:txBody>
          <a:bodyPr>
            <a:normAutofit/>
          </a:bodyPr>
          <a:lstStyle/>
          <a:p>
            <a:endParaRPr lang="en-US" altLang="en-US" b="1" dirty="0" smtClean="0"/>
          </a:p>
          <a:p>
            <a:r>
              <a:rPr lang="en-US" altLang="en-US" b="1" dirty="0" smtClean="0"/>
              <a:t>Reserved </a:t>
            </a:r>
            <a:r>
              <a:rPr lang="en-US" altLang="en-US" b="1" dirty="0"/>
              <a:t>Parking Spots</a:t>
            </a:r>
          </a:p>
          <a:p>
            <a:r>
              <a:rPr lang="en-US" altLang="en-US" b="1" dirty="0"/>
              <a:t>Assistance Animals</a:t>
            </a:r>
          </a:p>
          <a:p>
            <a:r>
              <a:rPr lang="en-US" altLang="en-US" b="1" dirty="0" smtClean="0"/>
              <a:t>Live In Caregivers</a:t>
            </a:r>
            <a:endParaRPr lang="en-US" altLang="en-US" b="1" dirty="0"/>
          </a:p>
          <a:p>
            <a:r>
              <a:rPr lang="en-US" altLang="en-US" b="1" dirty="0"/>
              <a:t>Special Arrangements (late rent</a:t>
            </a:r>
            <a:r>
              <a:rPr lang="en-US" altLang="en-US" b="1" dirty="0" smtClean="0"/>
              <a:t>)</a:t>
            </a:r>
          </a:p>
          <a:p>
            <a:r>
              <a:rPr lang="en-US" altLang="en-US" b="1" dirty="0" smtClean="0"/>
              <a:t>More time to fix a rule violation</a:t>
            </a:r>
            <a:endParaRPr lang="en-US" altLang="en-US" b="1" dirty="0"/>
          </a:p>
          <a:p>
            <a:pPr>
              <a:buNone/>
            </a:pPr>
            <a:endParaRPr lang="en-US" altLang="en-US" b="1" dirty="0"/>
          </a:p>
          <a:p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7383" y="2277321"/>
            <a:ext cx="2144288" cy="1886974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600" y="3143251"/>
            <a:ext cx="1371600" cy="1871663"/>
          </a:xfrm>
          <a:prstGeom prst="rect">
            <a:avLst/>
          </a:prstGeom>
        </p:spPr>
      </p:pic>
      <p:pic>
        <p:nvPicPr>
          <p:cNvPr id="7" name="Picture 8" descr="care giv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1422" y="3943351"/>
            <a:ext cx="1956212" cy="1257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8471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Disclaimer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presentation is meant as general legal information</a:t>
            </a:r>
          </a:p>
          <a:p>
            <a:r>
              <a:rPr lang="en-US" dirty="0" smtClean="0"/>
              <a:t>This presentation is not legal advice</a:t>
            </a:r>
          </a:p>
          <a:p>
            <a:r>
              <a:rPr lang="en-US" dirty="0" smtClean="0"/>
              <a:t>I am not your lawyer</a:t>
            </a:r>
          </a:p>
          <a:p>
            <a:r>
              <a:rPr lang="en-US" dirty="0" smtClean="0"/>
              <a:t>If you have a specific legal question, Legal Aid Services of Oregon provides free legal services to low income people or you can contact a private attorney</a:t>
            </a:r>
          </a:p>
        </p:txBody>
      </p:sp>
    </p:spTree>
    <p:extLst>
      <p:ext uri="{BB962C8B-B14F-4D97-AF65-F5344CB8AC3E}">
        <p14:creationId xmlns:p14="http://schemas.microsoft.com/office/powerpoint/2010/main" val="25736406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Harassment &amp; Fair Housing 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Tenant on Tenant/Neighbor on Neighbor Harassment</a:t>
            </a:r>
          </a:p>
          <a:p>
            <a:pPr lvl="1"/>
            <a:r>
              <a:rPr lang="en-US" dirty="0" smtClean="0"/>
              <a:t>If harassment is based on tenant’s status in a protected class: housing provider must investigate and take action to remedy</a:t>
            </a:r>
          </a:p>
          <a:p>
            <a:r>
              <a:rPr lang="en-US" dirty="0" smtClean="0"/>
              <a:t>Employees of Housing Provider</a:t>
            </a:r>
          </a:p>
          <a:p>
            <a:pPr lvl="1"/>
            <a:r>
              <a:rPr lang="en-US" dirty="0" smtClean="0"/>
              <a:t>Housing provider is responsible for harassment by employee based on protected class (including sexual harassment)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7352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362201" y="1752600"/>
            <a:ext cx="8079581" cy="1658198"/>
          </a:xfrm>
        </p:spPr>
        <p:txBody>
          <a:bodyPr/>
          <a:lstStyle/>
          <a:p>
            <a:r>
              <a:rPr lang="en-US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Legal Aid Services of Oregon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33600" y="3657600"/>
            <a:ext cx="7772400" cy="1295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>42 NW Greeley Ave, Bend, OR 97703</a:t>
            </a:r>
          </a:p>
          <a:p>
            <a:pPr marL="0" indent="0" algn="ctr">
              <a:buNone/>
            </a:pPr>
            <a:r>
              <a:rPr lang="en-US" dirty="0"/>
              <a:t>Intake line: 541-385-6944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33600" y="486762"/>
            <a:ext cx="6172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/>
              <a:t>Questions</a:t>
            </a:r>
            <a:r>
              <a:rPr lang="en-US" sz="44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926907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981201" y="107231"/>
            <a:ext cx="8079581" cy="1658198"/>
          </a:xfrm>
        </p:spPr>
        <p:txBody>
          <a:bodyPr/>
          <a:lstStyle/>
          <a:p>
            <a:r>
              <a:rPr lang="en-US" dirty="0" smtClean="0"/>
              <a:t>The law is complicated!	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81200" y="1327982"/>
            <a:ext cx="8229600" cy="5072818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dirty="0"/>
          </a:p>
          <a:p>
            <a:pPr marL="109728" indent="0">
              <a:buNone/>
            </a:pPr>
            <a:r>
              <a:rPr lang="en-US" dirty="0" smtClean="0"/>
              <a:t>Websites created by non-profits</a:t>
            </a:r>
          </a:p>
          <a:p>
            <a:pPr marL="109728" indent="0">
              <a:buNone/>
            </a:pPr>
            <a:r>
              <a:rPr lang="en-US" dirty="0" smtClean="0"/>
              <a:t> </a:t>
            </a:r>
            <a:r>
              <a:rPr lang="en-US" sz="1600" dirty="0"/>
              <a:t>Legal Aid: </a:t>
            </a:r>
            <a:r>
              <a:rPr lang="en-US" sz="1600" dirty="0">
                <a:hlinkClick r:id="rId2"/>
              </a:rPr>
              <a:t>www.oregonlawhelp.org</a:t>
            </a:r>
            <a:r>
              <a:rPr lang="en-US" sz="1600" dirty="0"/>
              <a:t> and </a:t>
            </a:r>
            <a:r>
              <a:rPr lang="en-US" sz="1600" dirty="0">
                <a:hlinkClick r:id="rId3"/>
              </a:rPr>
              <a:t>www.oregonrentersrights.org</a:t>
            </a:r>
            <a:r>
              <a:rPr lang="en-US" sz="1600" dirty="0"/>
              <a:t> </a:t>
            </a:r>
          </a:p>
          <a:p>
            <a:pPr marL="452628" indent="-342900"/>
            <a:r>
              <a:rPr lang="en-US" sz="1600" dirty="0"/>
              <a:t>Community Alliance of Tenants: </a:t>
            </a:r>
            <a:r>
              <a:rPr lang="en-US" sz="1600" dirty="0">
                <a:hlinkClick r:id="rId4"/>
              </a:rPr>
              <a:t>www.oregoncat.org</a:t>
            </a:r>
            <a:endParaRPr lang="en-US" sz="1600" dirty="0"/>
          </a:p>
          <a:p>
            <a:pPr marL="452628" indent="-342900"/>
            <a:r>
              <a:rPr lang="en-US" sz="1600" dirty="0"/>
              <a:t>Fair Housing Council of Oregon: </a:t>
            </a:r>
            <a:r>
              <a:rPr lang="en-US" sz="1600" dirty="0">
                <a:hlinkClick r:id="rId5"/>
              </a:rPr>
              <a:t>www.fhco.org</a:t>
            </a:r>
            <a:endParaRPr lang="en-US" sz="1600" dirty="0"/>
          </a:p>
          <a:p>
            <a:pPr marL="452628" indent="-342900"/>
            <a:r>
              <a:rPr lang="en-US" sz="1600" dirty="0"/>
              <a:t>Disability Rights Oregon: </a:t>
            </a:r>
            <a:r>
              <a:rPr lang="en-US" sz="1600" dirty="0">
                <a:hlinkClick r:id="rId6"/>
              </a:rPr>
              <a:t>www.droregon.org</a:t>
            </a:r>
            <a:r>
              <a:rPr lang="en-US" sz="1600" dirty="0"/>
              <a:t> </a:t>
            </a:r>
          </a:p>
          <a:p>
            <a:pPr marL="109728" indent="0">
              <a:buNone/>
            </a:pPr>
            <a:r>
              <a:rPr lang="en-US" sz="1600" dirty="0"/>
              <a:t>Oregon State Bar: </a:t>
            </a:r>
            <a:r>
              <a:rPr lang="en-US" sz="1600" dirty="0">
                <a:hlinkClick r:id="rId7"/>
              </a:rPr>
              <a:t>https://www.osbar.org/public/</a:t>
            </a:r>
            <a:endParaRPr lang="en-US" sz="1600" dirty="0"/>
          </a:p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r>
              <a:rPr lang="en-US" dirty="0" smtClean="0"/>
              <a:t>Or talk to a lawyer:</a:t>
            </a:r>
          </a:p>
          <a:p>
            <a:pPr lvl="1"/>
            <a:r>
              <a:rPr lang="en-US" dirty="0" smtClean="0"/>
              <a:t>Legal Aid for Deschutes/Crook/Jefferson: 541-385-6944</a:t>
            </a:r>
          </a:p>
          <a:p>
            <a:pPr lvl="1"/>
            <a:r>
              <a:rPr lang="en-US" dirty="0" smtClean="0"/>
              <a:t>Oregon Lawyer Referral Service: 1-800-452-7636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387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When does Landlord Tenant Law apply</a:t>
            </a:r>
            <a:r>
              <a:rPr lang="en-US" dirty="0"/>
              <a:t>?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001715" y="1676401"/>
            <a:ext cx="8229600" cy="4525963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Landlord Tenant Law </a:t>
            </a:r>
            <a:r>
              <a:rPr lang="en-US" u="sng" dirty="0" smtClean="0"/>
              <a:t>does</a:t>
            </a:r>
            <a:r>
              <a:rPr lang="en-US" dirty="0" smtClean="0"/>
              <a:t> apply when there is a rental agreement (written or oral)</a:t>
            </a:r>
          </a:p>
          <a:p>
            <a:r>
              <a:rPr lang="en-US" dirty="0" smtClean="0"/>
              <a:t>Landlord Tenant Law </a:t>
            </a:r>
            <a:r>
              <a:rPr lang="en-US" u="sng" dirty="0" smtClean="0"/>
              <a:t>does not </a:t>
            </a:r>
            <a:r>
              <a:rPr lang="en-US" dirty="0" smtClean="0"/>
              <a:t>apply: 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otels, for stays less than 30 days</a:t>
            </a:r>
          </a:p>
          <a:p>
            <a:pPr lvl="1"/>
            <a:r>
              <a:rPr lang="en-US" dirty="0" smtClean="0"/>
              <a:t>Dorms</a:t>
            </a:r>
            <a:r>
              <a:rPr lang="en-US" dirty="0"/>
              <a:t> </a:t>
            </a:r>
            <a:r>
              <a:rPr lang="en-US" dirty="0" smtClean="0"/>
              <a:t>or nursing homes</a:t>
            </a:r>
          </a:p>
          <a:p>
            <a:pPr lvl="1"/>
            <a:r>
              <a:rPr lang="en-US" dirty="0" smtClean="0"/>
              <a:t>Housing as part of employment</a:t>
            </a:r>
          </a:p>
          <a:p>
            <a:pPr lvl="1"/>
            <a:r>
              <a:rPr lang="en-US" dirty="0" smtClean="0"/>
              <a:t>Couch surfers or guests</a:t>
            </a:r>
          </a:p>
        </p:txBody>
      </p:sp>
    </p:spTree>
    <p:extLst>
      <p:ext uri="{BB962C8B-B14F-4D97-AF65-F5344CB8AC3E}">
        <p14:creationId xmlns:p14="http://schemas.microsoft.com/office/powerpoint/2010/main" val="2842710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we covering in Part 1?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Finding and Securing Housing [Applications, etc.]</a:t>
            </a:r>
          </a:p>
          <a:p>
            <a:r>
              <a:rPr lang="en-US" dirty="0" smtClean="0"/>
              <a:t>Security Deposits [At move-in and move-out]</a:t>
            </a:r>
          </a:p>
          <a:p>
            <a:r>
              <a:rPr lang="en-US" dirty="0" smtClean="0"/>
              <a:t>Fair Housing Law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98559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7394" y="4343400"/>
            <a:ext cx="2603212" cy="1886308"/>
          </a:xfrm>
        </p:spPr>
        <p:txBody>
          <a:bodyPr>
            <a:normAutofit/>
          </a:bodyPr>
          <a:lstStyle/>
          <a:p>
            <a:r>
              <a:rPr lang="en-US" dirty="0" smtClean="0"/>
              <a:t>Applications, Move-In, Rental Agreements, Deposits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873033" y="1219200"/>
            <a:ext cx="503054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Finding and </a:t>
            </a:r>
          </a:p>
          <a:p>
            <a:pPr algn="ctr"/>
            <a:r>
              <a:rPr lang="en-U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Securing Housing</a:t>
            </a:r>
          </a:p>
        </p:txBody>
      </p:sp>
    </p:spTree>
    <p:extLst>
      <p:ext uri="{BB962C8B-B14F-4D97-AF65-F5344CB8AC3E}">
        <p14:creationId xmlns:p14="http://schemas.microsoft.com/office/powerpoint/2010/main" val="3295363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Applying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2031206" y="1993394"/>
            <a:ext cx="8065294" cy="4255007"/>
          </a:xfrm>
        </p:spPr>
        <p:txBody>
          <a:bodyPr>
            <a:normAutofit/>
          </a:bodyPr>
          <a:lstStyle/>
          <a:p>
            <a:r>
              <a:rPr lang="en-US" b="1" dirty="0" smtClean="0"/>
              <a:t>Landlords can consider:</a:t>
            </a:r>
          </a:p>
          <a:p>
            <a:pPr lvl="1"/>
            <a:r>
              <a:rPr lang="en-US" dirty="0" smtClean="0"/>
              <a:t>References from past landlords</a:t>
            </a:r>
          </a:p>
          <a:p>
            <a:pPr lvl="1"/>
            <a:r>
              <a:rPr lang="en-US" dirty="0" smtClean="0"/>
              <a:t>Credit history &amp; income</a:t>
            </a:r>
          </a:p>
          <a:p>
            <a:pPr lvl="1"/>
            <a:r>
              <a:rPr lang="en-US" dirty="0" smtClean="0"/>
              <a:t>Criminal records or active charges for:</a:t>
            </a:r>
          </a:p>
          <a:p>
            <a:pPr lvl="2"/>
            <a:r>
              <a:rPr lang="en-US" dirty="0"/>
              <a:t>P</a:t>
            </a:r>
            <a:r>
              <a:rPr lang="en-US" dirty="0" smtClean="0"/>
              <a:t>erson, sex, financial theft/fraud, or drug crimes</a:t>
            </a:r>
          </a:p>
          <a:p>
            <a:pPr lvl="3"/>
            <a:r>
              <a:rPr lang="en-US" dirty="0" smtClean="0"/>
              <a:t>Any other crime if the conduct would adversely affect the property of landlord or tenant, or health, safety or right to peaceful enjoyment of residents or landlord</a:t>
            </a:r>
          </a:p>
          <a:p>
            <a:pPr lvl="1"/>
            <a:r>
              <a:rPr lang="en-US" dirty="0" smtClean="0"/>
              <a:t>Prior court eviction cases </a:t>
            </a:r>
          </a:p>
          <a:p>
            <a:pPr lvl="2"/>
            <a:r>
              <a:rPr lang="en-US" dirty="0" smtClean="0"/>
              <a:t>Unless tenant won, the case was dismissed because tenant satisfied all terms of a stipulated agreement or the case is more than five years old</a:t>
            </a:r>
          </a:p>
          <a:p>
            <a:pPr lvl="3"/>
            <a:r>
              <a:rPr lang="en-US" dirty="0" smtClean="0"/>
              <a:t>New process for expunging eviction records (began 1/1/2020) – court has forms</a:t>
            </a:r>
          </a:p>
        </p:txBody>
      </p:sp>
    </p:spTree>
    <p:extLst>
      <p:ext uri="{BB962C8B-B14F-4D97-AF65-F5344CB8AC3E}">
        <p14:creationId xmlns:p14="http://schemas.microsoft.com/office/powerpoint/2010/main" val="3025932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Applying: Application fees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8708" y="1790701"/>
            <a:ext cx="8065294" cy="2426207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Landlord can charge a fee ($$$), but . . . there are rules!</a:t>
            </a:r>
            <a:endParaRPr lang="en-US" dirty="0"/>
          </a:p>
          <a:p>
            <a:pPr marL="720090" lvl="4" indent="-171450"/>
            <a:r>
              <a:rPr lang="en-US" dirty="0" smtClean="0"/>
              <a:t>Can only charge actual cost of screening tenant’s application and application must be screened</a:t>
            </a:r>
          </a:p>
          <a:p>
            <a:pPr marL="720090" lvl="4" indent="-171450"/>
            <a:r>
              <a:rPr lang="en-US" dirty="0" smtClean="0"/>
              <a:t>Have a written screening criteria and give applicants a copy</a:t>
            </a:r>
          </a:p>
          <a:p>
            <a:pPr marL="720090" lvl="4" indent="-171450"/>
            <a:r>
              <a:rPr lang="en-US" dirty="0" smtClean="0"/>
              <a:t>Explain the landlord’s method for evaluating applications (first come, first serve?)</a:t>
            </a:r>
          </a:p>
          <a:p>
            <a:pPr marL="720090" lvl="4" indent="-171450"/>
            <a:r>
              <a:rPr lang="en-US" dirty="0" smtClean="0"/>
              <a:t>Tell the applicant what rentals are available and if there are other applications submitted</a:t>
            </a:r>
          </a:p>
          <a:p>
            <a:pPr marL="720090" lvl="4" indent="-171450"/>
            <a:r>
              <a:rPr lang="en-US" dirty="0" smtClean="0"/>
              <a:t>Tell the applicant the rent and deposits required</a:t>
            </a:r>
          </a:p>
        </p:txBody>
      </p:sp>
    </p:spTree>
    <p:extLst>
      <p:ext uri="{BB962C8B-B14F-4D97-AF65-F5344CB8AC3E}">
        <p14:creationId xmlns:p14="http://schemas.microsoft.com/office/powerpoint/2010/main" val="5537655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Denying an Application </a:t>
            </a:r>
            <a:br>
              <a:rPr lang="en-US" dirty="0" smtClean="0"/>
            </a:br>
            <a:r>
              <a:rPr lang="en-US" sz="2400" dirty="0"/>
              <a:t>[ORS 90.304]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0105" y="1917700"/>
            <a:ext cx="3806190" cy="143560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/>
              <a:t>If applicant paid a fee:</a:t>
            </a:r>
          </a:p>
          <a:p>
            <a:pPr lvl="1"/>
            <a:r>
              <a:rPr lang="en-US" dirty="0" smtClean="0"/>
              <a:t>Landlord must deny in writing and list reason for the denial</a:t>
            </a:r>
          </a:p>
          <a:p>
            <a:pPr lvl="1"/>
            <a:r>
              <a:rPr lang="en-US" dirty="0" smtClean="0"/>
              <a:t>Must be provided “promptly”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812" y="2443631"/>
            <a:ext cx="3806190" cy="12954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/>
              <a:t>If applicant did not pay a fee:</a:t>
            </a:r>
          </a:p>
          <a:p>
            <a:pPr lvl="1"/>
            <a:r>
              <a:rPr lang="en-US" dirty="0" smtClean="0"/>
              <a:t>Applicant can make a written request for a written denial listing the reason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655907" y="4037989"/>
            <a:ext cx="5715000" cy="218521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Process to appeal the denial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Some landlords have a formal process (i.e. Epic Property Management)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Applicant can provide additional information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i="1" dirty="0"/>
              <a:t>A letter of explanation or request a reasonable accommodation if reason for denial is related to a disability {Note that these can also be provided with the initial application}</a:t>
            </a:r>
          </a:p>
        </p:txBody>
      </p:sp>
    </p:spTree>
    <p:extLst>
      <p:ext uri="{BB962C8B-B14F-4D97-AF65-F5344CB8AC3E}">
        <p14:creationId xmlns:p14="http://schemas.microsoft.com/office/powerpoint/2010/main" val="200393613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53</TotalTime>
  <Words>1387</Words>
  <Application>Microsoft Office PowerPoint</Application>
  <PresentationFormat>Widescreen</PresentationFormat>
  <Paragraphs>165</Paragraphs>
  <Slides>21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Trebuchet MS</vt:lpstr>
      <vt:lpstr>Wingdings 3</vt:lpstr>
      <vt:lpstr>Facet</vt:lpstr>
      <vt:lpstr>Landlord Tenant Law in Oregon Part 1</vt:lpstr>
      <vt:lpstr>Disclaimer</vt:lpstr>
      <vt:lpstr>The law is complicated! </vt:lpstr>
      <vt:lpstr>When does Landlord Tenant Law apply?</vt:lpstr>
      <vt:lpstr>What are we covering in Part 1?</vt:lpstr>
      <vt:lpstr>Applications, Move-In, Rental Agreements, Deposits</vt:lpstr>
      <vt:lpstr>Applying</vt:lpstr>
      <vt:lpstr>Applying: Application fees</vt:lpstr>
      <vt:lpstr>Denying an Application  [ORS 90.304]</vt:lpstr>
      <vt:lpstr>Rental Barriers &amp; Letters of Explanation</vt:lpstr>
      <vt:lpstr>Deposits</vt:lpstr>
      <vt:lpstr>What happens to security deposits after the tenancy ends?</vt:lpstr>
      <vt:lpstr>Brief Overview of Fair Housing Law  </vt:lpstr>
      <vt:lpstr>Fair Housing Act Basics</vt:lpstr>
      <vt:lpstr>Protected Classes </vt:lpstr>
      <vt:lpstr>Discrimination</vt:lpstr>
      <vt:lpstr>Fair housing &amp; Disability</vt:lpstr>
      <vt:lpstr>What is a reasonable accommodation request?</vt:lpstr>
      <vt:lpstr>Common Reasonable accommodations</vt:lpstr>
      <vt:lpstr>Harassment &amp; Fair Housing Act</vt:lpstr>
      <vt:lpstr>Legal Aid Services of Oregon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Landlord Tenant Law in Oregon</dc:title>
  <dc:creator>Erin Levenick</dc:creator>
  <cp:lastModifiedBy>Erin Levenick</cp:lastModifiedBy>
  <cp:revision>8</cp:revision>
  <dcterms:created xsi:type="dcterms:W3CDTF">2021-04-16T21:48:39Z</dcterms:created>
  <dcterms:modified xsi:type="dcterms:W3CDTF">2021-04-22T18:19:46Z</dcterms:modified>
</cp:coreProperties>
</file>