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sldIdLst>
    <p:sldId id="343" r:id="rId5"/>
    <p:sldId id="354" r:id="rId6"/>
    <p:sldId id="432" r:id="rId7"/>
    <p:sldId id="353" r:id="rId8"/>
    <p:sldId id="257" r:id="rId9"/>
    <p:sldId id="398" r:id="rId10"/>
    <p:sldId id="351" r:id="rId11"/>
    <p:sldId id="355" r:id="rId12"/>
    <p:sldId id="356" r:id="rId13"/>
    <p:sldId id="357" r:id="rId14"/>
    <p:sldId id="358" r:id="rId15"/>
    <p:sldId id="284" r:id="rId16"/>
    <p:sldId id="359" r:id="rId17"/>
    <p:sldId id="405" r:id="rId18"/>
    <p:sldId id="406" r:id="rId19"/>
    <p:sldId id="407" r:id="rId20"/>
    <p:sldId id="423" r:id="rId21"/>
    <p:sldId id="424" r:id="rId22"/>
    <p:sldId id="399" r:id="rId23"/>
    <p:sldId id="360" r:id="rId24"/>
    <p:sldId id="361" r:id="rId25"/>
    <p:sldId id="363" r:id="rId26"/>
    <p:sldId id="366" r:id="rId27"/>
    <p:sldId id="364" r:id="rId28"/>
    <p:sldId id="422" r:id="rId29"/>
    <p:sldId id="365" r:id="rId30"/>
    <p:sldId id="367" r:id="rId31"/>
    <p:sldId id="368" r:id="rId32"/>
    <p:sldId id="401" r:id="rId33"/>
    <p:sldId id="370" r:id="rId34"/>
    <p:sldId id="425" r:id="rId35"/>
    <p:sldId id="426" r:id="rId36"/>
    <p:sldId id="402" r:id="rId37"/>
    <p:sldId id="373" r:id="rId38"/>
    <p:sldId id="427" r:id="rId39"/>
    <p:sldId id="376" r:id="rId40"/>
    <p:sldId id="428" r:id="rId41"/>
    <p:sldId id="378" r:id="rId42"/>
    <p:sldId id="403" r:id="rId43"/>
    <p:sldId id="410" r:id="rId44"/>
    <p:sldId id="380" r:id="rId45"/>
    <p:sldId id="381" r:id="rId46"/>
    <p:sldId id="382" r:id="rId47"/>
    <p:sldId id="396" r:id="rId48"/>
    <p:sldId id="429" r:id="rId49"/>
    <p:sldId id="430" r:id="rId50"/>
    <p:sldId id="431" r:id="rId51"/>
    <p:sldId id="268" r:id="rId52"/>
    <p:sldId id="384" r:id="rId53"/>
    <p:sldId id="385" r:id="rId54"/>
    <p:sldId id="387" r:id="rId55"/>
    <p:sldId id="412" r:id="rId56"/>
    <p:sldId id="415" r:id="rId57"/>
    <p:sldId id="414" r:id="rId58"/>
    <p:sldId id="413" r:id="rId59"/>
    <p:sldId id="388" r:id="rId60"/>
    <p:sldId id="416" r:id="rId61"/>
    <p:sldId id="389" r:id="rId62"/>
    <p:sldId id="417" r:id="rId63"/>
    <p:sldId id="391" r:id="rId64"/>
    <p:sldId id="418" r:id="rId65"/>
    <p:sldId id="392" r:id="rId66"/>
    <p:sldId id="393" r:id="rId67"/>
    <p:sldId id="394" r:id="rId68"/>
    <p:sldId id="395" r:id="rId69"/>
    <p:sldId id="404" r:id="rId70"/>
    <p:sldId id="419" r:id="rId71"/>
    <p:sldId id="42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191919"/>
    <a:srgbClr val="500000"/>
    <a:srgbClr val="FF2F2F"/>
    <a:srgbClr val="FF4F4F"/>
    <a:srgbClr val="FF7D7D"/>
    <a:srgbClr val="FFD5D5"/>
    <a:srgbClr val="EDEFF7"/>
    <a:srgbClr val="D0D1D9"/>
    <a:srgbClr val="F6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autoAdjust="0"/>
    <p:restoredTop sz="94634" autoAdjust="0"/>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chevron1" loCatId="icon" qsTypeId="urn:microsoft.com/office/officeart/2005/8/quickstyle/simple1" qsCatId="simple" csTypeId="urn:microsoft.com/office/officeart/2005/8/colors/colorful3" csCatId="colorful" phldr="1"/>
      <dgm:spPr/>
      <dgm:t>
        <a:bodyPr/>
        <a:lstStyle/>
        <a:p>
          <a:endParaRPr lang="en-US"/>
        </a:p>
      </dgm:t>
    </dgm:pt>
    <dgm:pt modelId="{AACEAFD5-63CF-4AFC-B46F-BE086C5D447C}">
      <dgm:prSet phldrT="[Text]" custT="1"/>
      <dgm:spPr>
        <a:solidFill>
          <a:schemeClr val="accent2">
            <a:lumMod val="90000"/>
          </a:schemeClr>
        </a:solidFill>
      </dgm:spPr>
      <dgm:t>
        <a:bodyPr/>
        <a:lstStyle/>
        <a:p>
          <a:r>
            <a:rPr lang="en-US" sz="1600" b="1" dirty="0">
              <a:effectLst/>
              <a:latin typeface="+mj-lt"/>
            </a:rPr>
            <a:t>STEP 1</a:t>
          </a:r>
        </a:p>
      </dgm:t>
    </dgm:pt>
    <dgm:pt modelId="{7A0BD8EC-BB4A-4912-A54E-6F39B681264E}" type="parTrans" cxnId="{AE101ABC-7EA3-4444-A576-8AB15A371C84}">
      <dgm:prSet/>
      <dgm:spPr/>
      <dgm:t>
        <a:bodyPr/>
        <a:lstStyle/>
        <a:p>
          <a:endParaRPr lang="en-US" sz="1400"/>
        </a:p>
      </dgm:t>
    </dgm:pt>
    <dgm:pt modelId="{7A8D4B4D-06E9-4958-810D-A6226B6AC588}" type="sibTrans" cxnId="{AE101ABC-7EA3-4444-A576-8AB15A371C84}">
      <dgm:prSet/>
      <dgm:spPr/>
      <dgm:t>
        <a:bodyPr/>
        <a:lstStyle/>
        <a:p>
          <a:endParaRPr lang="en-US" sz="1400"/>
        </a:p>
      </dgm:t>
    </dgm:pt>
    <dgm:pt modelId="{349299C9-846E-4827-813A-349CCCE20782}">
      <dgm:prSet phldrT="[Text]" custT="1"/>
      <dgm:spPr/>
      <dgm:t>
        <a:bodyPr lIns="0" tIns="432000" rIns="182880" anchor="t" anchorCtr="0"/>
        <a:lstStyle/>
        <a:p>
          <a:pPr marL="0" lvl="0" indent="0" defTabSz="533400">
            <a:lnSpc>
              <a:spcPct val="100000"/>
            </a:lnSpc>
            <a:spcBef>
              <a:spcPct val="0"/>
            </a:spcBef>
            <a:spcAft>
              <a:spcPts val="0"/>
            </a:spcAft>
            <a:buNone/>
          </a:pPr>
          <a:r>
            <a:rPr lang="en-US" sz="1500" kern="1200" dirty="0">
              <a:latin typeface="+mn-lt"/>
              <a:ea typeface="+mn-ea"/>
              <a:cs typeface="+mn-cs"/>
            </a:rPr>
            <a:t>Petitioner files divorce petition and other paperwork with court</a:t>
          </a:r>
        </a:p>
      </dgm:t>
    </dgm:pt>
    <dgm:pt modelId="{AEA27547-B9ED-4994-BD27-04EC297EF367}" type="parTrans" cxnId="{0EFA3039-6828-403C-9445-4359BA6645E6}">
      <dgm:prSet/>
      <dgm:spPr/>
      <dgm:t>
        <a:bodyPr/>
        <a:lstStyle/>
        <a:p>
          <a:endParaRPr lang="en-US" sz="1400"/>
        </a:p>
      </dgm:t>
    </dgm:pt>
    <dgm:pt modelId="{9D819F52-ACA0-4B08-8256-DF6BD8FA3A0B}" type="sibTrans" cxnId="{0EFA3039-6828-403C-9445-4359BA6645E6}">
      <dgm:prSet/>
      <dgm:spPr/>
      <dgm:t>
        <a:bodyPr/>
        <a:lstStyle/>
        <a:p>
          <a:endParaRPr lang="en-US" sz="1400"/>
        </a:p>
      </dgm:t>
    </dgm:pt>
    <dgm:pt modelId="{5D70EFF5-8B31-4A1F-AE44-51E4CF0013EB}">
      <dgm:prSet phldrT="[Text]" custT="1"/>
      <dgm:spPr/>
      <dgm:t>
        <a:bodyPr lIns="0" tIns="432000" rIns="0" anchor="t" anchorCtr="0"/>
        <a:lstStyle/>
        <a:p>
          <a:pPr marL="17463" indent="0">
            <a:buNone/>
            <a:tabLst/>
          </a:pPr>
          <a:r>
            <a:rPr lang="en-US" sz="1500" dirty="0">
              <a:latin typeface="+mn-lt"/>
              <a:ea typeface="+mn-ea"/>
              <a:cs typeface="+mn-cs"/>
            </a:rPr>
            <a:t>Petitioner has the other party served</a:t>
          </a:r>
          <a:endParaRPr lang="en-US" sz="1500" dirty="0"/>
        </a:p>
      </dgm:t>
    </dgm:pt>
    <dgm:pt modelId="{96C720A0-FEEF-48D1-8DF6-ABA03C304822}" type="parTrans" cxnId="{E97FF64F-8020-497E-AE7D-2395DDA4560D}">
      <dgm:prSet/>
      <dgm:spPr/>
      <dgm:t>
        <a:bodyPr/>
        <a:lstStyle/>
        <a:p>
          <a:endParaRPr lang="en-US" sz="1400"/>
        </a:p>
      </dgm:t>
    </dgm:pt>
    <dgm:pt modelId="{B6A59CDE-18AD-4553-B6C5-FF001A8E8510}" type="sibTrans" cxnId="{E97FF64F-8020-497E-AE7D-2395DDA4560D}">
      <dgm:prSet/>
      <dgm:spPr/>
      <dgm:t>
        <a:bodyPr/>
        <a:lstStyle/>
        <a:p>
          <a:endParaRPr lang="en-US" sz="1400"/>
        </a:p>
      </dgm:t>
    </dgm:pt>
    <dgm:pt modelId="{D71FC021-6A65-44D1-95B9-0E6C89079866}">
      <dgm:prSet phldrT="[Text]" custT="1"/>
      <dgm:spPr>
        <a:solidFill>
          <a:schemeClr val="accent2">
            <a:lumMod val="50000"/>
          </a:schemeClr>
        </a:solidFill>
      </dgm:spPr>
      <dgm:t>
        <a:bodyPr/>
        <a:lstStyle/>
        <a:p>
          <a:r>
            <a:rPr lang="en-US" sz="1600" b="1" dirty="0">
              <a:effectLst/>
              <a:latin typeface="+mj-lt"/>
            </a:rPr>
            <a:t>STEP 3</a:t>
          </a:r>
        </a:p>
      </dgm:t>
    </dgm:pt>
    <dgm:pt modelId="{862AAE39-3AAD-40E3-BA20-90187BD73242}" type="parTrans" cxnId="{53239C96-427C-420B-95DC-546F3B30ED65}">
      <dgm:prSet/>
      <dgm:spPr/>
      <dgm:t>
        <a:bodyPr/>
        <a:lstStyle/>
        <a:p>
          <a:endParaRPr lang="en-US" sz="1400"/>
        </a:p>
      </dgm:t>
    </dgm:pt>
    <dgm:pt modelId="{9B090D9D-470E-46E2-AABB-0368A52481AA}" type="sibTrans" cxnId="{53239C96-427C-420B-95DC-546F3B30ED65}">
      <dgm:prSet/>
      <dgm:spPr/>
      <dgm:t>
        <a:bodyPr/>
        <a:lstStyle/>
        <a:p>
          <a:endParaRPr lang="en-US" sz="1400"/>
        </a:p>
      </dgm:t>
    </dgm:pt>
    <dgm:pt modelId="{4A6BB192-9983-4F48-BBC5-6E384EED7EC5}">
      <dgm:prSet phldrT="[Text]" custT="1"/>
      <dgm:spPr/>
      <dgm:t>
        <a:bodyPr lIns="0" tIns="432000" rIns="182880" anchor="t" anchorCtr="0"/>
        <a:lstStyle/>
        <a:p>
          <a:pPr marL="17463" indent="0">
            <a:buNone/>
            <a:tabLst/>
          </a:pPr>
          <a:r>
            <a:rPr lang="en-US" sz="1500" dirty="0">
              <a:latin typeface="+mn-lt"/>
              <a:ea typeface="+mn-ea"/>
              <a:cs typeface="+mn-cs"/>
            </a:rPr>
            <a:t>Petitioner completes mandatory parenting class (if children are involved)</a:t>
          </a:r>
          <a:endParaRPr lang="en-US" sz="1500" dirty="0"/>
        </a:p>
      </dgm:t>
    </dgm:pt>
    <dgm:pt modelId="{230A6E4A-6CED-4DC0-AEFE-6859FE07B658}" type="parTrans" cxnId="{E3115EEA-DE9C-4F06-B8B3-BEB263D5F2B1}">
      <dgm:prSet/>
      <dgm:spPr/>
      <dgm:t>
        <a:bodyPr/>
        <a:lstStyle/>
        <a:p>
          <a:endParaRPr lang="en-US" sz="1400"/>
        </a:p>
      </dgm:t>
    </dgm:pt>
    <dgm:pt modelId="{0B568EC2-5D2A-4B00-8047-B7832F245B44}" type="sibTrans" cxnId="{E3115EEA-DE9C-4F06-B8B3-BEB263D5F2B1}">
      <dgm:prSet/>
      <dgm:spPr/>
      <dgm:t>
        <a:bodyPr/>
        <a:lstStyle/>
        <a:p>
          <a:endParaRPr lang="en-US" sz="1400"/>
        </a:p>
      </dgm:t>
    </dgm:pt>
    <dgm:pt modelId="{D07AD3FD-84FF-467E-9693-752776549C61}">
      <dgm:prSet phldrT="[Text]" custT="1"/>
      <dgm:spPr>
        <a:solidFill>
          <a:schemeClr val="accent2">
            <a:lumMod val="75000"/>
          </a:schemeClr>
        </a:solidFill>
      </dgm:spPr>
      <dgm:t>
        <a:bodyPr/>
        <a:lstStyle/>
        <a:p>
          <a:r>
            <a:rPr lang="en-US" sz="1600" b="1" dirty="0">
              <a:effectLst/>
              <a:latin typeface="+mj-lt"/>
            </a:rPr>
            <a:t>STEP 2</a:t>
          </a:r>
        </a:p>
      </dgm:t>
    </dgm:pt>
    <dgm:pt modelId="{A8C9B7A9-BC2A-4753-B7F0-F2E361D95520}" type="sibTrans" cxnId="{55492768-9A5E-4F74-AC7C-959C5C24EFD3}">
      <dgm:prSet/>
      <dgm:spPr/>
      <dgm:t>
        <a:bodyPr/>
        <a:lstStyle/>
        <a:p>
          <a:endParaRPr lang="en-US" sz="1400"/>
        </a:p>
      </dgm:t>
    </dgm:pt>
    <dgm:pt modelId="{7B691773-F524-4FAD-A272-BDF0B0C4370A}" type="parTrans" cxnId="{55492768-9A5E-4F74-AC7C-959C5C24EFD3}">
      <dgm:prSet/>
      <dgm:spPr/>
      <dgm:t>
        <a:bodyPr/>
        <a:lstStyle/>
        <a:p>
          <a:endParaRPr lang="en-US" sz="1400"/>
        </a:p>
      </dgm:t>
    </dgm:pt>
    <dgm:pt modelId="{32CCB050-072A-41BF-BE1B-388CF53E5629}">
      <dgm:prSet custT="1"/>
      <dgm:spPr>
        <a:solidFill>
          <a:schemeClr val="accent2">
            <a:lumMod val="25000"/>
          </a:schemeClr>
        </a:solidFill>
      </dgm:spPr>
      <dgm:t>
        <a:bodyPr/>
        <a:lstStyle/>
        <a:p>
          <a:r>
            <a:rPr lang="en-US" sz="1600" b="1" dirty="0">
              <a:effectLst/>
              <a:latin typeface="+mj-lt"/>
            </a:rPr>
            <a:t>STEP 4</a:t>
          </a:r>
          <a:endParaRPr lang="ru-RU" sz="1600" b="1" dirty="0">
            <a:effectLst/>
            <a:latin typeface="+mj-lt"/>
          </a:endParaRPr>
        </a:p>
      </dgm:t>
    </dgm:pt>
    <dgm:pt modelId="{B301371B-A53D-4B79-8B8D-7B304894442B}" type="parTrans" cxnId="{042E0AE1-6450-410A-B96E-AFBADB139BEA}">
      <dgm:prSet/>
      <dgm:spPr/>
      <dgm:t>
        <a:bodyPr/>
        <a:lstStyle/>
        <a:p>
          <a:endParaRPr lang="ru-RU" sz="1400"/>
        </a:p>
      </dgm:t>
    </dgm:pt>
    <dgm:pt modelId="{BF05D8EE-4413-4737-8721-DAF10D6CAB04}" type="sibTrans" cxnId="{042E0AE1-6450-410A-B96E-AFBADB139BEA}">
      <dgm:prSet/>
      <dgm:spPr/>
      <dgm:t>
        <a:bodyPr/>
        <a:lstStyle/>
        <a:p>
          <a:endParaRPr lang="ru-RU" sz="1400"/>
        </a:p>
      </dgm:t>
    </dgm:pt>
    <dgm:pt modelId="{9E838AE2-4659-4603-ABC8-58DF4222C0D4}">
      <dgm:prSet custT="1"/>
      <dgm:spPr>
        <a:solidFill>
          <a:schemeClr val="accent2">
            <a:lumMod val="10000"/>
          </a:schemeClr>
        </a:solidFill>
      </dgm:spPr>
      <dgm:t>
        <a:bodyPr/>
        <a:lstStyle/>
        <a:p>
          <a:r>
            <a:rPr lang="en-US" sz="1600" b="1" dirty="0">
              <a:effectLst/>
              <a:latin typeface="+mj-lt"/>
            </a:rPr>
            <a:t>STEP 5</a:t>
          </a:r>
          <a:endParaRPr lang="ru-RU" sz="1600" b="1" dirty="0">
            <a:effectLst/>
            <a:latin typeface="+mj-lt"/>
          </a:endParaRPr>
        </a:p>
      </dgm:t>
    </dgm:pt>
    <dgm:pt modelId="{5FC53805-9431-4BC8-ADB9-DABF59DE31C7}" type="parTrans" cxnId="{CF54291C-AAFD-4FA4-9A16-20CE892BA907}">
      <dgm:prSet/>
      <dgm:spPr/>
      <dgm:t>
        <a:bodyPr/>
        <a:lstStyle/>
        <a:p>
          <a:endParaRPr lang="ru-RU" sz="1400"/>
        </a:p>
      </dgm:t>
    </dgm:pt>
    <dgm:pt modelId="{61F1BCD3-232D-4C03-B56C-182BCB6108CD}" type="sibTrans" cxnId="{CF54291C-AAFD-4FA4-9A16-20CE892BA907}">
      <dgm:prSet/>
      <dgm:spPr/>
      <dgm:t>
        <a:bodyPr/>
        <a:lstStyle/>
        <a:p>
          <a:endParaRPr lang="ru-RU" sz="1400"/>
        </a:p>
      </dgm:t>
    </dgm:pt>
    <dgm:pt modelId="{04A40292-9119-41B2-B968-7B651F20675D}">
      <dgm:prSet custT="1"/>
      <dgm:spPr/>
      <dgm:t>
        <a:bodyPr lIns="0" tIns="432000" rIns="182880" anchor="t" anchorCtr="0"/>
        <a:lstStyle/>
        <a:p>
          <a:pPr marL="0" lvl="0" indent="0" defTabSz="533400">
            <a:spcBef>
              <a:spcPct val="0"/>
            </a:spcBef>
            <a:spcAft>
              <a:spcPts val="0"/>
            </a:spcAft>
            <a:buNone/>
          </a:pPr>
          <a:r>
            <a:rPr lang="en-US" sz="1500" kern="1200" dirty="0">
              <a:latin typeface="+mn-lt"/>
              <a:ea typeface="+mn-ea"/>
              <a:cs typeface="+mn-cs"/>
            </a:rPr>
            <a:t>If no Response is filed in 30 days, Petitioner files default paperwork with court</a:t>
          </a:r>
        </a:p>
      </dgm:t>
    </dgm:pt>
    <dgm:pt modelId="{70078FF1-F2A9-4A6B-88D1-8CF3595EFE73}" type="parTrans" cxnId="{1D6C5464-DE30-4BEC-9E27-B2C179C39CC4}">
      <dgm:prSet/>
      <dgm:spPr/>
      <dgm:t>
        <a:bodyPr/>
        <a:lstStyle/>
        <a:p>
          <a:endParaRPr lang="en-US" sz="1400"/>
        </a:p>
      </dgm:t>
    </dgm:pt>
    <dgm:pt modelId="{B4C4972A-0898-484E-AF78-D5D7E0F991F2}" type="sibTrans" cxnId="{1D6C5464-DE30-4BEC-9E27-B2C179C39CC4}">
      <dgm:prSet/>
      <dgm:spPr/>
      <dgm:t>
        <a:bodyPr/>
        <a:lstStyle/>
        <a:p>
          <a:endParaRPr lang="en-US" sz="1400"/>
        </a:p>
      </dgm:t>
    </dgm:pt>
    <dgm:pt modelId="{C8E903CE-0CFD-4D68-A857-80E14557005E}">
      <dgm:prSet custT="1"/>
      <dgm:spPr/>
      <dgm:t>
        <a:bodyPr lIns="0" tIns="432000" rIns="0" anchor="t" anchorCtr="0"/>
        <a:lstStyle/>
        <a:p>
          <a:pPr marL="0" lvl="0" indent="0" defTabSz="533400">
            <a:spcBef>
              <a:spcPct val="0"/>
            </a:spcBef>
            <a:spcAft>
              <a:spcPts val="0"/>
            </a:spcAft>
            <a:buNone/>
          </a:pPr>
          <a:r>
            <a:rPr lang="en-US" sz="1500" kern="1200" dirty="0">
              <a:latin typeface="+mn-lt"/>
              <a:ea typeface="+mn-ea"/>
              <a:cs typeface="+mn-cs"/>
            </a:rPr>
            <a:t>Petitioner waits for court to sign default judgment. Once judgment is entered in court file, case is concluded. </a:t>
          </a:r>
        </a:p>
      </dgm:t>
    </dgm:pt>
    <dgm:pt modelId="{D5890537-0D77-4DA1-A100-62C393623468}" type="parTrans" cxnId="{17BD67AD-4331-49EC-BC4A-29404E891597}">
      <dgm:prSet/>
      <dgm:spPr/>
      <dgm:t>
        <a:bodyPr/>
        <a:lstStyle/>
        <a:p>
          <a:endParaRPr lang="en-US" sz="1400"/>
        </a:p>
      </dgm:t>
    </dgm:pt>
    <dgm:pt modelId="{862799CE-00F4-4DD6-894E-A487503F8DE6}" type="sibTrans" cxnId="{17BD67AD-4331-49EC-BC4A-29404E891597}">
      <dgm:prSet/>
      <dgm:spPr/>
      <dgm:t>
        <a:bodyPr/>
        <a:lstStyle/>
        <a:p>
          <a:endParaRPr lang="en-US" sz="1400"/>
        </a:p>
      </dgm:t>
    </dgm:pt>
    <dgm:pt modelId="{69331891-6B40-0C44-A32D-46158B8E57A3}" type="pres">
      <dgm:prSet presAssocID="{55C0B14E-AEA6-48D3-A387-ED4A3A3BF840}" presName="Name0" presStyleCnt="0">
        <dgm:presLayoutVars>
          <dgm:dir/>
          <dgm:animLvl val="lvl"/>
          <dgm:resizeHandles val="exact"/>
        </dgm:presLayoutVars>
      </dgm:prSet>
      <dgm:spPr/>
    </dgm:pt>
    <dgm:pt modelId="{66037EBF-ADAB-534E-B6BA-93176E763C1F}" type="pres">
      <dgm:prSet presAssocID="{AACEAFD5-63CF-4AFC-B46F-BE086C5D447C}" presName="composite" presStyleCnt="0"/>
      <dgm:spPr/>
    </dgm:pt>
    <dgm:pt modelId="{F2E1D599-5132-544B-9617-7B411AECE87E}" type="pres">
      <dgm:prSet presAssocID="{AACEAFD5-63CF-4AFC-B46F-BE086C5D447C}" presName="parTx" presStyleLbl="node1" presStyleIdx="0" presStyleCnt="5">
        <dgm:presLayoutVars>
          <dgm:chMax val="0"/>
          <dgm:chPref val="0"/>
          <dgm:bulletEnabled val="1"/>
        </dgm:presLayoutVars>
      </dgm:prSet>
      <dgm:spPr/>
    </dgm:pt>
    <dgm:pt modelId="{79CA1122-69FB-0B4E-B2C9-4D2ECE3F8377}" type="pres">
      <dgm:prSet presAssocID="{AACEAFD5-63CF-4AFC-B46F-BE086C5D447C}" presName="desTx" presStyleLbl="revTx" presStyleIdx="0" presStyleCnt="5">
        <dgm:presLayoutVars>
          <dgm:bulletEnabled val="1"/>
        </dgm:presLayoutVars>
      </dgm:prSet>
      <dgm:spPr/>
    </dgm:pt>
    <dgm:pt modelId="{E0B111EB-6B00-CA49-8FEC-22C5BE757EB4}" type="pres">
      <dgm:prSet presAssocID="{7A8D4B4D-06E9-4958-810D-A6226B6AC588}" presName="space" presStyleCnt="0"/>
      <dgm:spPr/>
    </dgm:pt>
    <dgm:pt modelId="{F7544DD8-4F55-DE42-B417-F2F202376970}" type="pres">
      <dgm:prSet presAssocID="{D07AD3FD-84FF-467E-9693-752776549C61}" presName="composite" presStyleCnt="0"/>
      <dgm:spPr/>
    </dgm:pt>
    <dgm:pt modelId="{3FE0BECA-F8E9-F948-9E5B-A2C88CDF4684}" type="pres">
      <dgm:prSet presAssocID="{D07AD3FD-84FF-467E-9693-752776549C61}" presName="parTx" presStyleLbl="node1" presStyleIdx="1" presStyleCnt="5">
        <dgm:presLayoutVars>
          <dgm:chMax val="0"/>
          <dgm:chPref val="0"/>
          <dgm:bulletEnabled val="1"/>
        </dgm:presLayoutVars>
      </dgm:prSet>
      <dgm:spPr/>
    </dgm:pt>
    <dgm:pt modelId="{E0B80017-40D4-A441-897E-5DB40659239C}" type="pres">
      <dgm:prSet presAssocID="{D07AD3FD-84FF-467E-9693-752776549C61}" presName="desTx" presStyleLbl="revTx" presStyleIdx="1" presStyleCnt="5">
        <dgm:presLayoutVars>
          <dgm:bulletEnabled val="1"/>
        </dgm:presLayoutVars>
      </dgm:prSet>
      <dgm:spPr/>
    </dgm:pt>
    <dgm:pt modelId="{7D67B05F-DA7B-C240-8240-8CABE6816E7A}" type="pres">
      <dgm:prSet presAssocID="{A8C9B7A9-BC2A-4753-B7F0-F2E361D95520}" presName="space" presStyleCnt="0"/>
      <dgm:spPr/>
    </dgm:pt>
    <dgm:pt modelId="{9D079F4D-3747-784B-B50B-CC270636EE58}" type="pres">
      <dgm:prSet presAssocID="{D71FC021-6A65-44D1-95B9-0E6C89079866}" presName="composite" presStyleCnt="0"/>
      <dgm:spPr/>
    </dgm:pt>
    <dgm:pt modelId="{81520718-E0A3-F74D-A443-828F2E61E496}" type="pres">
      <dgm:prSet presAssocID="{D71FC021-6A65-44D1-95B9-0E6C89079866}" presName="parTx" presStyleLbl="node1" presStyleIdx="2" presStyleCnt="5">
        <dgm:presLayoutVars>
          <dgm:chMax val="0"/>
          <dgm:chPref val="0"/>
          <dgm:bulletEnabled val="1"/>
        </dgm:presLayoutVars>
      </dgm:prSet>
      <dgm:spPr/>
    </dgm:pt>
    <dgm:pt modelId="{8A27EB0C-FEE2-BE49-9979-EC1C219DE78D}" type="pres">
      <dgm:prSet presAssocID="{D71FC021-6A65-44D1-95B9-0E6C89079866}" presName="desTx" presStyleLbl="revTx" presStyleIdx="2" presStyleCnt="5">
        <dgm:presLayoutVars>
          <dgm:bulletEnabled val="1"/>
        </dgm:presLayoutVars>
      </dgm:prSet>
      <dgm:spPr/>
    </dgm:pt>
    <dgm:pt modelId="{061C61CF-83ED-8243-8B23-EF5929A5B331}" type="pres">
      <dgm:prSet presAssocID="{9B090D9D-470E-46E2-AABB-0368A52481AA}" presName="space" presStyleCnt="0"/>
      <dgm:spPr/>
    </dgm:pt>
    <dgm:pt modelId="{930410B6-8652-C443-9B5D-34A37BFD720A}" type="pres">
      <dgm:prSet presAssocID="{32CCB050-072A-41BF-BE1B-388CF53E5629}" presName="composite" presStyleCnt="0"/>
      <dgm:spPr/>
    </dgm:pt>
    <dgm:pt modelId="{0CD56FB9-D72E-9940-8548-010CDB0C9363}" type="pres">
      <dgm:prSet presAssocID="{32CCB050-072A-41BF-BE1B-388CF53E5629}" presName="parTx" presStyleLbl="node1" presStyleIdx="3" presStyleCnt="5">
        <dgm:presLayoutVars>
          <dgm:chMax val="0"/>
          <dgm:chPref val="0"/>
          <dgm:bulletEnabled val="1"/>
        </dgm:presLayoutVars>
      </dgm:prSet>
      <dgm:spPr/>
    </dgm:pt>
    <dgm:pt modelId="{F38F5139-7DF1-3240-BF8A-0D0B02C34E33}" type="pres">
      <dgm:prSet presAssocID="{32CCB050-072A-41BF-BE1B-388CF53E5629}" presName="desTx" presStyleLbl="revTx" presStyleIdx="3" presStyleCnt="5">
        <dgm:presLayoutVars>
          <dgm:bulletEnabled val="1"/>
        </dgm:presLayoutVars>
      </dgm:prSet>
      <dgm:spPr/>
    </dgm:pt>
    <dgm:pt modelId="{1E9AA517-5DCA-4C46-B534-2D6C38CA361F}" type="pres">
      <dgm:prSet presAssocID="{BF05D8EE-4413-4737-8721-DAF10D6CAB04}" presName="space" presStyleCnt="0"/>
      <dgm:spPr/>
    </dgm:pt>
    <dgm:pt modelId="{F1F2B902-8668-234E-8139-B8846854FBF6}" type="pres">
      <dgm:prSet presAssocID="{9E838AE2-4659-4603-ABC8-58DF4222C0D4}" presName="composite" presStyleCnt="0"/>
      <dgm:spPr/>
    </dgm:pt>
    <dgm:pt modelId="{BB3B3198-26D7-164E-981A-C5A96DD0DBEF}" type="pres">
      <dgm:prSet presAssocID="{9E838AE2-4659-4603-ABC8-58DF4222C0D4}" presName="parTx" presStyleLbl="node1" presStyleIdx="4" presStyleCnt="5">
        <dgm:presLayoutVars>
          <dgm:chMax val="0"/>
          <dgm:chPref val="0"/>
          <dgm:bulletEnabled val="1"/>
        </dgm:presLayoutVars>
      </dgm:prSet>
      <dgm:spPr/>
    </dgm:pt>
    <dgm:pt modelId="{7DDD8217-14DA-AF4E-9FE3-03C109C46553}" type="pres">
      <dgm:prSet presAssocID="{9E838AE2-4659-4603-ABC8-58DF4222C0D4}" presName="desTx" presStyleLbl="revTx" presStyleIdx="4" presStyleCnt="5">
        <dgm:presLayoutVars>
          <dgm:bulletEnabled val="1"/>
        </dgm:presLayoutVars>
      </dgm:prSet>
      <dgm:spPr/>
    </dgm:pt>
  </dgm:ptLst>
  <dgm:cxnLst>
    <dgm:cxn modelId="{A92C1709-8F21-C44B-926D-1E0164FABBBE}" type="presOf" srcId="{32CCB050-072A-41BF-BE1B-388CF53E5629}" destId="{0CD56FB9-D72E-9940-8548-010CDB0C9363}" srcOrd="0" destOrd="0" presId="urn:microsoft.com/office/officeart/2005/8/layout/chevron1"/>
    <dgm:cxn modelId="{560D6613-8835-7446-8364-D2E287F4770E}" type="presOf" srcId="{4A6BB192-9983-4F48-BBC5-6E384EED7EC5}" destId="{8A27EB0C-FEE2-BE49-9979-EC1C219DE78D}" srcOrd="0" destOrd="0" presId="urn:microsoft.com/office/officeart/2005/8/layout/chevron1"/>
    <dgm:cxn modelId="{CF54291C-AAFD-4FA4-9A16-20CE892BA907}" srcId="{55C0B14E-AEA6-48D3-A387-ED4A3A3BF840}" destId="{9E838AE2-4659-4603-ABC8-58DF4222C0D4}" srcOrd="4" destOrd="0" parTransId="{5FC53805-9431-4BC8-ADB9-DABF59DE31C7}" sibTransId="{61F1BCD3-232D-4C03-B56C-182BCB6108CD}"/>
    <dgm:cxn modelId="{C5402926-5F5C-494A-A720-11303530F926}" type="presOf" srcId="{55C0B14E-AEA6-48D3-A387-ED4A3A3BF840}" destId="{69331891-6B40-0C44-A32D-46158B8E57A3}" srcOrd="0" destOrd="0" presId="urn:microsoft.com/office/officeart/2005/8/layout/chevron1"/>
    <dgm:cxn modelId="{36405C2F-552A-C342-A767-C4EB339558B3}" type="presOf" srcId="{D07AD3FD-84FF-467E-9693-752776549C61}" destId="{3FE0BECA-F8E9-F948-9E5B-A2C88CDF4684}" srcOrd="0" destOrd="0" presId="urn:microsoft.com/office/officeart/2005/8/layout/chevron1"/>
    <dgm:cxn modelId="{0EFA3039-6828-403C-9445-4359BA6645E6}" srcId="{AACEAFD5-63CF-4AFC-B46F-BE086C5D447C}" destId="{349299C9-846E-4827-813A-349CCCE20782}" srcOrd="0" destOrd="0" parTransId="{AEA27547-B9ED-4994-BD27-04EC297EF367}" sibTransId="{9D819F52-ACA0-4B08-8256-DF6BD8FA3A0B}"/>
    <dgm:cxn modelId="{B2623D3C-145C-5045-A32A-A07E89BEB58E}" type="presOf" srcId="{D71FC021-6A65-44D1-95B9-0E6C89079866}" destId="{81520718-E0A3-F74D-A443-828F2E61E496}" srcOrd="0" destOrd="0" presId="urn:microsoft.com/office/officeart/2005/8/layout/chevron1"/>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AE505868-71CE-6A42-87A1-4DCF310C5A66}" type="presOf" srcId="{349299C9-846E-4827-813A-349CCCE20782}" destId="{79CA1122-69FB-0B4E-B2C9-4D2ECE3F8377}" srcOrd="0" destOrd="0" presId="urn:microsoft.com/office/officeart/2005/8/layout/chevron1"/>
    <dgm:cxn modelId="{29C8E34F-69F8-B94A-9711-27C220EB2A8A}" type="presOf" srcId="{5D70EFF5-8B31-4A1F-AE44-51E4CF0013EB}" destId="{E0B80017-40D4-A441-897E-5DB40659239C}" srcOrd="0" destOrd="0" presId="urn:microsoft.com/office/officeart/2005/8/layout/chevron1"/>
    <dgm:cxn modelId="{E97FF64F-8020-497E-AE7D-2395DDA4560D}" srcId="{D07AD3FD-84FF-467E-9693-752776549C61}" destId="{5D70EFF5-8B31-4A1F-AE44-51E4CF0013EB}" srcOrd="0" destOrd="0" parTransId="{96C720A0-FEEF-48D1-8DF6-ABA03C304822}" sibTransId="{B6A59CDE-18AD-4553-B6C5-FF001A8E8510}"/>
    <dgm:cxn modelId="{9F9D4074-DD36-9C4C-ADAE-079A6FBBA9E6}" type="presOf" srcId="{04A40292-9119-41B2-B968-7B651F20675D}" destId="{F38F5139-7DF1-3240-BF8A-0D0B02C34E33}" srcOrd="0" destOrd="0" presId="urn:microsoft.com/office/officeart/2005/8/layout/chevron1"/>
    <dgm:cxn modelId="{AE4CF755-2AF1-5F42-B161-6898C57972A2}" type="presOf" srcId="{9E838AE2-4659-4603-ABC8-58DF4222C0D4}" destId="{BB3B3198-26D7-164E-981A-C5A96DD0DBEF}" srcOrd="0" destOrd="0" presId="urn:microsoft.com/office/officeart/2005/8/layout/chevron1"/>
    <dgm:cxn modelId="{7DB70C93-4F71-D447-8430-A39299AC3539}" type="presOf" srcId="{AACEAFD5-63CF-4AFC-B46F-BE086C5D447C}" destId="{F2E1D599-5132-544B-9617-7B411AECE87E}" srcOrd="0" destOrd="0" presId="urn:microsoft.com/office/officeart/2005/8/layout/chevron1"/>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AE101ABC-7EA3-4444-A576-8AB15A371C84}" srcId="{55C0B14E-AEA6-48D3-A387-ED4A3A3BF840}" destId="{AACEAFD5-63CF-4AFC-B46F-BE086C5D447C}" srcOrd="0" destOrd="0" parTransId="{7A0BD8EC-BB4A-4912-A54E-6F39B681264E}" sibTransId="{7A8D4B4D-06E9-4958-810D-A6226B6AC588}"/>
    <dgm:cxn modelId="{042E0AE1-6450-410A-B96E-AFBADB139BEA}" srcId="{55C0B14E-AEA6-48D3-A387-ED4A3A3BF840}" destId="{32CCB050-072A-41BF-BE1B-388CF53E5629}" srcOrd="3" destOrd="0" parTransId="{B301371B-A53D-4B79-8B8D-7B304894442B}" sibTransId="{BF05D8EE-4413-4737-8721-DAF10D6CAB04}"/>
    <dgm:cxn modelId="{AFF79FE3-07C5-0B49-85EE-6433005303BF}" type="presOf" srcId="{C8E903CE-0CFD-4D68-A857-80E14557005E}" destId="{7DDD8217-14DA-AF4E-9FE3-03C109C46553}" srcOrd="0" destOrd="0" presId="urn:microsoft.com/office/officeart/2005/8/layout/chevron1"/>
    <dgm:cxn modelId="{E3115EEA-DE9C-4F06-B8B3-BEB263D5F2B1}" srcId="{D71FC021-6A65-44D1-95B9-0E6C89079866}" destId="{4A6BB192-9983-4F48-BBC5-6E384EED7EC5}" srcOrd="0" destOrd="0" parTransId="{230A6E4A-6CED-4DC0-AEFE-6859FE07B658}" sibTransId="{0B568EC2-5D2A-4B00-8047-B7832F245B44}"/>
    <dgm:cxn modelId="{46B333CE-C86D-1C4F-9735-05E20A6698B6}" type="presParOf" srcId="{69331891-6B40-0C44-A32D-46158B8E57A3}" destId="{66037EBF-ADAB-534E-B6BA-93176E763C1F}" srcOrd="0" destOrd="0" presId="urn:microsoft.com/office/officeart/2005/8/layout/chevron1"/>
    <dgm:cxn modelId="{09D834C5-BCB1-D848-B10C-567FE9C72AFC}" type="presParOf" srcId="{66037EBF-ADAB-534E-B6BA-93176E763C1F}" destId="{F2E1D599-5132-544B-9617-7B411AECE87E}" srcOrd="0" destOrd="0" presId="urn:microsoft.com/office/officeart/2005/8/layout/chevron1"/>
    <dgm:cxn modelId="{E090E317-6265-CD49-9DBE-C3FA0A32CA83}" type="presParOf" srcId="{66037EBF-ADAB-534E-B6BA-93176E763C1F}" destId="{79CA1122-69FB-0B4E-B2C9-4D2ECE3F8377}" srcOrd="1" destOrd="0" presId="urn:microsoft.com/office/officeart/2005/8/layout/chevron1"/>
    <dgm:cxn modelId="{E75B3344-8A2B-4344-AD0B-5DB03A32FF62}" type="presParOf" srcId="{69331891-6B40-0C44-A32D-46158B8E57A3}" destId="{E0B111EB-6B00-CA49-8FEC-22C5BE757EB4}" srcOrd="1" destOrd="0" presId="urn:microsoft.com/office/officeart/2005/8/layout/chevron1"/>
    <dgm:cxn modelId="{B35010FA-8126-9B4E-9C65-77A64CDEA6F7}" type="presParOf" srcId="{69331891-6B40-0C44-A32D-46158B8E57A3}" destId="{F7544DD8-4F55-DE42-B417-F2F202376970}" srcOrd="2" destOrd="0" presId="urn:microsoft.com/office/officeart/2005/8/layout/chevron1"/>
    <dgm:cxn modelId="{3022048D-493D-BD46-B495-41678D19C72D}" type="presParOf" srcId="{F7544DD8-4F55-DE42-B417-F2F202376970}" destId="{3FE0BECA-F8E9-F948-9E5B-A2C88CDF4684}" srcOrd="0" destOrd="0" presId="urn:microsoft.com/office/officeart/2005/8/layout/chevron1"/>
    <dgm:cxn modelId="{DDC20A47-D8F9-1845-8C87-00F72415965C}" type="presParOf" srcId="{F7544DD8-4F55-DE42-B417-F2F202376970}" destId="{E0B80017-40D4-A441-897E-5DB40659239C}" srcOrd="1" destOrd="0" presId="urn:microsoft.com/office/officeart/2005/8/layout/chevron1"/>
    <dgm:cxn modelId="{F6E633C1-6B03-C743-A416-02AAB6F8B436}" type="presParOf" srcId="{69331891-6B40-0C44-A32D-46158B8E57A3}" destId="{7D67B05F-DA7B-C240-8240-8CABE6816E7A}" srcOrd="3" destOrd="0" presId="urn:microsoft.com/office/officeart/2005/8/layout/chevron1"/>
    <dgm:cxn modelId="{E1AE297C-D1A4-B74A-87CF-7C0F7CEADAF3}" type="presParOf" srcId="{69331891-6B40-0C44-A32D-46158B8E57A3}" destId="{9D079F4D-3747-784B-B50B-CC270636EE58}" srcOrd="4" destOrd="0" presId="urn:microsoft.com/office/officeart/2005/8/layout/chevron1"/>
    <dgm:cxn modelId="{2E5B43A1-8D4A-6949-AC44-3F77D95B4436}" type="presParOf" srcId="{9D079F4D-3747-784B-B50B-CC270636EE58}" destId="{81520718-E0A3-F74D-A443-828F2E61E496}" srcOrd="0" destOrd="0" presId="urn:microsoft.com/office/officeart/2005/8/layout/chevron1"/>
    <dgm:cxn modelId="{3D85CBF9-A758-A341-9A0F-3865EDC5697E}" type="presParOf" srcId="{9D079F4D-3747-784B-B50B-CC270636EE58}" destId="{8A27EB0C-FEE2-BE49-9979-EC1C219DE78D}" srcOrd="1" destOrd="0" presId="urn:microsoft.com/office/officeart/2005/8/layout/chevron1"/>
    <dgm:cxn modelId="{EFACF304-0EC4-F04A-A845-717FD5E525B6}" type="presParOf" srcId="{69331891-6B40-0C44-A32D-46158B8E57A3}" destId="{061C61CF-83ED-8243-8B23-EF5929A5B331}" srcOrd="5" destOrd="0" presId="urn:microsoft.com/office/officeart/2005/8/layout/chevron1"/>
    <dgm:cxn modelId="{40E56247-A374-E44F-A1ED-68F8892D0FBE}" type="presParOf" srcId="{69331891-6B40-0C44-A32D-46158B8E57A3}" destId="{930410B6-8652-C443-9B5D-34A37BFD720A}" srcOrd="6" destOrd="0" presId="urn:microsoft.com/office/officeart/2005/8/layout/chevron1"/>
    <dgm:cxn modelId="{D8BCC1E0-AF1A-0941-B00F-D4AB4F0EE07E}" type="presParOf" srcId="{930410B6-8652-C443-9B5D-34A37BFD720A}" destId="{0CD56FB9-D72E-9940-8548-010CDB0C9363}" srcOrd="0" destOrd="0" presId="urn:microsoft.com/office/officeart/2005/8/layout/chevron1"/>
    <dgm:cxn modelId="{1753FAB6-48E4-9C46-AAD0-D42FAC3B4808}" type="presParOf" srcId="{930410B6-8652-C443-9B5D-34A37BFD720A}" destId="{F38F5139-7DF1-3240-BF8A-0D0B02C34E33}" srcOrd="1" destOrd="0" presId="urn:microsoft.com/office/officeart/2005/8/layout/chevron1"/>
    <dgm:cxn modelId="{BF9DDBFC-2483-E94C-BC88-DB63C57E1509}" type="presParOf" srcId="{69331891-6B40-0C44-A32D-46158B8E57A3}" destId="{1E9AA517-5DCA-4C46-B534-2D6C38CA361F}" srcOrd="7" destOrd="0" presId="urn:microsoft.com/office/officeart/2005/8/layout/chevron1"/>
    <dgm:cxn modelId="{3B28C8B0-303A-7849-A9AF-14659B84A82D}" type="presParOf" srcId="{69331891-6B40-0C44-A32D-46158B8E57A3}" destId="{F1F2B902-8668-234E-8139-B8846854FBF6}" srcOrd="8" destOrd="0" presId="urn:microsoft.com/office/officeart/2005/8/layout/chevron1"/>
    <dgm:cxn modelId="{D493BAEE-1090-7D40-9B03-51A15F139C8D}" type="presParOf" srcId="{F1F2B902-8668-234E-8139-B8846854FBF6}" destId="{BB3B3198-26D7-164E-981A-C5A96DD0DBEF}" srcOrd="0" destOrd="0" presId="urn:microsoft.com/office/officeart/2005/8/layout/chevron1"/>
    <dgm:cxn modelId="{EA10D992-E9AF-F94D-B524-ED3F863198A6}" type="presParOf" srcId="{F1F2B902-8668-234E-8139-B8846854FBF6}" destId="{7DDD8217-14DA-AF4E-9FE3-03C109C4655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05/8/layout/chevron1" loCatId="icon" qsTypeId="urn:microsoft.com/office/officeart/2005/8/quickstyle/simple1" qsCatId="simple" csTypeId="urn:microsoft.com/office/officeart/2005/8/colors/colorful3" csCatId="colorful" phldr="1"/>
      <dgm:spPr/>
      <dgm:t>
        <a:bodyPr/>
        <a:lstStyle/>
        <a:p>
          <a:endParaRPr lang="en-US"/>
        </a:p>
      </dgm:t>
    </dgm:pt>
    <dgm:pt modelId="{AACEAFD5-63CF-4AFC-B46F-BE086C5D447C}">
      <dgm:prSet phldrT="[Text]" custT="1"/>
      <dgm:spPr>
        <a:solidFill>
          <a:srgbClr val="FF7D7D"/>
        </a:solidFill>
      </dgm:spPr>
      <dgm:t>
        <a:bodyPr/>
        <a:lstStyle/>
        <a:p>
          <a:r>
            <a:rPr lang="en-US" sz="1600" b="1" dirty="0">
              <a:effectLst/>
              <a:latin typeface="+mj-lt"/>
            </a:rPr>
            <a:t>STEP 1</a:t>
          </a:r>
        </a:p>
      </dgm:t>
    </dgm:pt>
    <dgm:pt modelId="{7A0BD8EC-BB4A-4912-A54E-6F39B681264E}" type="parTrans" cxnId="{AE101ABC-7EA3-4444-A576-8AB15A371C84}">
      <dgm:prSet/>
      <dgm:spPr/>
      <dgm:t>
        <a:bodyPr/>
        <a:lstStyle/>
        <a:p>
          <a:endParaRPr lang="en-US" sz="1400"/>
        </a:p>
      </dgm:t>
    </dgm:pt>
    <dgm:pt modelId="{7A8D4B4D-06E9-4958-810D-A6226B6AC588}" type="sibTrans" cxnId="{AE101ABC-7EA3-4444-A576-8AB15A371C84}">
      <dgm:prSet/>
      <dgm:spPr/>
      <dgm:t>
        <a:bodyPr/>
        <a:lstStyle/>
        <a:p>
          <a:endParaRPr lang="en-US" sz="1400"/>
        </a:p>
      </dgm:t>
    </dgm:pt>
    <dgm:pt modelId="{349299C9-846E-4827-813A-349CCCE20782}">
      <dgm:prSet phldrT="[Text]" custT="1"/>
      <dgm:spPr/>
      <dgm:t>
        <a:bodyPr lIns="0" tIns="432000" rIns="182880" anchor="t" anchorCtr="0"/>
        <a:lstStyle/>
        <a:p>
          <a:pPr marL="0" lvl="0" indent="0" defTabSz="533400">
            <a:lnSpc>
              <a:spcPct val="100000"/>
            </a:lnSpc>
            <a:spcBef>
              <a:spcPct val="0"/>
            </a:spcBef>
            <a:spcAft>
              <a:spcPts val="0"/>
            </a:spcAft>
            <a:buNone/>
          </a:pPr>
          <a:r>
            <a:rPr lang="en-US" sz="1500" kern="1200" dirty="0">
              <a:latin typeface="+mn-lt"/>
              <a:ea typeface="+mn-ea"/>
              <a:cs typeface="+mn-cs"/>
            </a:rPr>
            <a:t>Petitioner files divorce petition and other paperwork with court &amp; has other party served</a:t>
          </a:r>
        </a:p>
      </dgm:t>
    </dgm:pt>
    <dgm:pt modelId="{AEA27547-B9ED-4994-BD27-04EC297EF367}" type="parTrans" cxnId="{0EFA3039-6828-403C-9445-4359BA6645E6}">
      <dgm:prSet/>
      <dgm:spPr/>
      <dgm:t>
        <a:bodyPr/>
        <a:lstStyle/>
        <a:p>
          <a:endParaRPr lang="en-US" sz="1400"/>
        </a:p>
      </dgm:t>
    </dgm:pt>
    <dgm:pt modelId="{9D819F52-ACA0-4B08-8256-DF6BD8FA3A0B}" type="sibTrans" cxnId="{0EFA3039-6828-403C-9445-4359BA6645E6}">
      <dgm:prSet/>
      <dgm:spPr/>
      <dgm:t>
        <a:bodyPr/>
        <a:lstStyle/>
        <a:p>
          <a:endParaRPr lang="en-US" sz="1400"/>
        </a:p>
      </dgm:t>
    </dgm:pt>
    <dgm:pt modelId="{5D70EFF5-8B31-4A1F-AE44-51E4CF0013EB}">
      <dgm:prSet phldrT="[Text]" custT="1"/>
      <dgm:spPr/>
      <dgm:t>
        <a:bodyPr lIns="0" tIns="432000" rIns="0" anchor="t" anchorCtr="0"/>
        <a:lstStyle/>
        <a:p>
          <a:pPr marL="17463" indent="0">
            <a:buNone/>
            <a:tabLst/>
          </a:pPr>
          <a:r>
            <a:rPr lang="en-US" sz="1500" dirty="0"/>
            <a:t>If other party files a Response, case becomes contested. Petitioner should review</a:t>
          </a:r>
          <a:r>
            <a:rPr lang="en-US" sz="1500" baseline="0" dirty="0"/>
            <a:t> Response to understand what issues Respondent disagrees on</a:t>
          </a:r>
          <a:endParaRPr lang="en-US" sz="1500" dirty="0"/>
        </a:p>
      </dgm:t>
    </dgm:pt>
    <dgm:pt modelId="{96C720A0-FEEF-48D1-8DF6-ABA03C304822}" type="parTrans" cxnId="{E97FF64F-8020-497E-AE7D-2395DDA4560D}">
      <dgm:prSet/>
      <dgm:spPr/>
      <dgm:t>
        <a:bodyPr/>
        <a:lstStyle/>
        <a:p>
          <a:endParaRPr lang="en-US" sz="1400"/>
        </a:p>
      </dgm:t>
    </dgm:pt>
    <dgm:pt modelId="{B6A59CDE-18AD-4553-B6C5-FF001A8E8510}" type="sibTrans" cxnId="{E97FF64F-8020-497E-AE7D-2395DDA4560D}">
      <dgm:prSet/>
      <dgm:spPr/>
      <dgm:t>
        <a:bodyPr/>
        <a:lstStyle/>
        <a:p>
          <a:endParaRPr lang="en-US" sz="1400"/>
        </a:p>
      </dgm:t>
    </dgm:pt>
    <dgm:pt modelId="{D71FC021-6A65-44D1-95B9-0E6C89079866}">
      <dgm:prSet phldrT="[Text]" custT="1"/>
      <dgm:spPr>
        <a:solidFill>
          <a:srgbClr val="C00000"/>
        </a:solidFill>
      </dgm:spPr>
      <dgm:t>
        <a:bodyPr/>
        <a:lstStyle/>
        <a:p>
          <a:r>
            <a:rPr lang="en-US" sz="1600" b="1" dirty="0">
              <a:effectLst/>
              <a:latin typeface="+mj-lt"/>
            </a:rPr>
            <a:t>STEP 3</a:t>
          </a:r>
        </a:p>
      </dgm:t>
    </dgm:pt>
    <dgm:pt modelId="{862AAE39-3AAD-40E3-BA20-90187BD73242}" type="parTrans" cxnId="{53239C96-427C-420B-95DC-546F3B30ED65}">
      <dgm:prSet/>
      <dgm:spPr/>
      <dgm:t>
        <a:bodyPr/>
        <a:lstStyle/>
        <a:p>
          <a:endParaRPr lang="en-US" sz="1400"/>
        </a:p>
      </dgm:t>
    </dgm:pt>
    <dgm:pt modelId="{9B090D9D-470E-46E2-AABB-0368A52481AA}" type="sibTrans" cxnId="{53239C96-427C-420B-95DC-546F3B30ED65}">
      <dgm:prSet/>
      <dgm:spPr/>
      <dgm:t>
        <a:bodyPr/>
        <a:lstStyle/>
        <a:p>
          <a:endParaRPr lang="en-US" sz="1400"/>
        </a:p>
      </dgm:t>
    </dgm:pt>
    <dgm:pt modelId="{4A6BB192-9983-4F48-BBC5-6E384EED7EC5}">
      <dgm:prSet phldrT="[Text]" custT="1"/>
      <dgm:spPr/>
      <dgm:t>
        <a:bodyPr lIns="0" tIns="432000" rIns="182880" anchor="t" anchorCtr="0"/>
        <a:lstStyle/>
        <a:p>
          <a:pPr marL="17463" indent="0">
            <a:buNone/>
            <a:tabLst/>
          </a:pPr>
          <a:r>
            <a:rPr lang="en-US" sz="1500" dirty="0"/>
            <a:t>Both parties must completed the mandatory parenting class if children are involved in the case</a:t>
          </a:r>
        </a:p>
      </dgm:t>
    </dgm:pt>
    <dgm:pt modelId="{230A6E4A-6CED-4DC0-AEFE-6859FE07B658}" type="parTrans" cxnId="{E3115EEA-DE9C-4F06-B8B3-BEB263D5F2B1}">
      <dgm:prSet/>
      <dgm:spPr/>
      <dgm:t>
        <a:bodyPr/>
        <a:lstStyle/>
        <a:p>
          <a:endParaRPr lang="en-US" sz="1400"/>
        </a:p>
      </dgm:t>
    </dgm:pt>
    <dgm:pt modelId="{0B568EC2-5D2A-4B00-8047-B7832F245B44}" type="sibTrans" cxnId="{E3115EEA-DE9C-4F06-B8B3-BEB263D5F2B1}">
      <dgm:prSet/>
      <dgm:spPr/>
      <dgm:t>
        <a:bodyPr/>
        <a:lstStyle/>
        <a:p>
          <a:endParaRPr lang="en-US" sz="1400"/>
        </a:p>
      </dgm:t>
    </dgm:pt>
    <dgm:pt modelId="{D07AD3FD-84FF-467E-9693-752776549C61}">
      <dgm:prSet phldrT="[Text]" custT="1"/>
      <dgm:spPr>
        <a:solidFill>
          <a:srgbClr val="FF2F2F"/>
        </a:solidFill>
      </dgm:spPr>
      <dgm:t>
        <a:bodyPr/>
        <a:lstStyle/>
        <a:p>
          <a:r>
            <a:rPr lang="en-US" sz="1600" b="1" dirty="0">
              <a:effectLst/>
              <a:latin typeface="+mj-lt"/>
            </a:rPr>
            <a:t>STEP 2</a:t>
          </a:r>
        </a:p>
      </dgm:t>
    </dgm:pt>
    <dgm:pt modelId="{A8C9B7A9-BC2A-4753-B7F0-F2E361D95520}" type="sibTrans" cxnId="{55492768-9A5E-4F74-AC7C-959C5C24EFD3}">
      <dgm:prSet/>
      <dgm:spPr/>
      <dgm:t>
        <a:bodyPr/>
        <a:lstStyle/>
        <a:p>
          <a:endParaRPr lang="en-US" sz="1400"/>
        </a:p>
      </dgm:t>
    </dgm:pt>
    <dgm:pt modelId="{7B691773-F524-4FAD-A272-BDF0B0C4370A}" type="parTrans" cxnId="{55492768-9A5E-4F74-AC7C-959C5C24EFD3}">
      <dgm:prSet/>
      <dgm:spPr/>
      <dgm:t>
        <a:bodyPr/>
        <a:lstStyle/>
        <a:p>
          <a:endParaRPr lang="en-US" sz="1400"/>
        </a:p>
      </dgm:t>
    </dgm:pt>
    <dgm:pt modelId="{32CCB050-072A-41BF-BE1B-388CF53E5629}">
      <dgm:prSet custT="1"/>
      <dgm:spPr>
        <a:solidFill>
          <a:srgbClr val="860000"/>
        </a:solidFill>
      </dgm:spPr>
      <dgm:t>
        <a:bodyPr/>
        <a:lstStyle/>
        <a:p>
          <a:r>
            <a:rPr lang="en-US" sz="1600" b="1" dirty="0">
              <a:effectLst/>
              <a:latin typeface="+mj-lt"/>
            </a:rPr>
            <a:t>STEP 4</a:t>
          </a:r>
          <a:endParaRPr lang="ru-RU" sz="1600" b="1" dirty="0">
            <a:effectLst/>
            <a:latin typeface="+mj-lt"/>
          </a:endParaRPr>
        </a:p>
      </dgm:t>
    </dgm:pt>
    <dgm:pt modelId="{B301371B-A53D-4B79-8B8D-7B304894442B}" type="parTrans" cxnId="{042E0AE1-6450-410A-B96E-AFBADB139BEA}">
      <dgm:prSet/>
      <dgm:spPr/>
      <dgm:t>
        <a:bodyPr/>
        <a:lstStyle/>
        <a:p>
          <a:endParaRPr lang="ru-RU" sz="1400"/>
        </a:p>
      </dgm:t>
    </dgm:pt>
    <dgm:pt modelId="{BF05D8EE-4413-4737-8721-DAF10D6CAB04}" type="sibTrans" cxnId="{042E0AE1-6450-410A-B96E-AFBADB139BEA}">
      <dgm:prSet/>
      <dgm:spPr/>
      <dgm:t>
        <a:bodyPr/>
        <a:lstStyle/>
        <a:p>
          <a:endParaRPr lang="ru-RU" sz="1400"/>
        </a:p>
      </dgm:t>
    </dgm:pt>
    <dgm:pt modelId="{9E838AE2-4659-4603-ABC8-58DF4222C0D4}">
      <dgm:prSet custT="1"/>
      <dgm:spPr>
        <a:solidFill>
          <a:srgbClr val="500000"/>
        </a:solidFill>
      </dgm:spPr>
      <dgm:t>
        <a:bodyPr/>
        <a:lstStyle/>
        <a:p>
          <a:r>
            <a:rPr lang="en-US" sz="1600" b="1" dirty="0">
              <a:effectLst/>
              <a:latin typeface="+mj-lt"/>
            </a:rPr>
            <a:t>STEP 5</a:t>
          </a:r>
          <a:endParaRPr lang="ru-RU" sz="1600" b="1" dirty="0">
            <a:effectLst/>
            <a:latin typeface="+mj-lt"/>
          </a:endParaRPr>
        </a:p>
      </dgm:t>
    </dgm:pt>
    <dgm:pt modelId="{5FC53805-9431-4BC8-ADB9-DABF59DE31C7}" type="parTrans" cxnId="{CF54291C-AAFD-4FA4-9A16-20CE892BA907}">
      <dgm:prSet/>
      <dgm:spPr/>
      <dgm:t>
        <a:bodyPr/>
        <a:lstStyle/>
        <a:p>
          <a:endParaRPr lang="ru-RU" sz="1400"/>
        </a:p>
      </dgm:t>
    </dgm:pt>
    <dgm:pt modelId="{61F1BCD3-232D-4C03-B56C-182BCB6108CD}" type="sibTrans" cxnId="{CF54291C-AAFD-4FA4-9A16-20CE892BA907}">
      <dgm:prSet/>
      <dgm:spPr/>
      <dgm:t>
        <a:bodyPr/>
        <a:lstStyle/>
        <a:p>
          <a:endParaRPr lang="ru-RU" sz="1400"/>
        </a:p>
      </dgm:t>
    </dgm:pt>
    <dgm:pt modelId="{04A40292-9119-41B2-B968-7B651F20675D}">
      <dgm:prSet custT="1"/>
      <dgm:spPr/>
      <dgm:t>
        <a:bodyPr lIns="0" tIns="432000" rIns="182880" anchor="t" anchorCtr="0"/>
        <a:lstStyle/>
        <a:p>
          <a:pPr marL="0" lvl="0" indent="0" defTabSz="533400">
            <a:spcBef>
              <a:spcPct val="0"/>
            </a:spcBef>
            <a:spcAft>
              <a:spcPts val="0"/>
            </a:spcAft>
            <a:buNone/>
          </a:pPr>
          <a:r>
            <a:rPr lang="en-US" sz="1500" kern="1200" dirty="0">
              <a:latin typeface="+mn-lt"/>
              <a:ea typeface="+mn-ea"/>
              <a:cs typeface="+mn-cs"/>
            </a:rPr>
            <a:t>Both parties should attempt to resolve issues they disagree on through mediation or negotiation </a:t>
          </a:r>
        </a:p>
      </dgm:t>
    </dgm:pt>
    <dgm:pt modelId="{70078FF1-F2A9-4A6B-88D1-8CF3595EFE73}" type="parTrans" cxnId="{1D6C5464-DE30-4BEC-9E27-B2C179C39CC4}">
      <dgm:prSet/>
      <dgm:spPr/>
      <dgm:t>
        <a:bodyPr/>
        <a:lstStyle/>
        <a:p>
          <a:endParaRPr lang="en-US" sz="1400"/>
        </a:p>
      </dgm:t>
    </dgm:pt>
    <dgm:pt modelId="{B4C4972A-0898-484E-AF78-D5D7E0F991F2}" type="sibTrans" cxnId="{1D6C5464-DE30-4BEC-9E27-B2C179C39CC4}">
      <dgm:prSet/>
      <dgm:spPr/>
      <dgm:t>
        <a:bodyPr/>
        <a:lstStyle/>
        <a:p>
          <a:endParaRPr lang="en-US" sz="1400"/>
        </a:p>
      </dgm:t>
    </dgm:pt>
    <dgm:pt modelId="{C8E903CE-0CFD-4D68-A857-80E14557005E}">
      <dgm:prSet custT="1"/>
      <dgm:spPr/>
      <dgm:t>
        <a:bodyPr lIns="0" tIns="432000" rIns="0" anchor="t" anchorCtr="0"/>
        <a:lstStyle/>
        <a:p>
          <a:pPr marL="0" lvl="0" indent="0" defTabSz="533400">
            <a:spcBef>
              <a:spcPct val="0"/>
            </a:spcBef>
            <a:spcAft>
              <a:spcPts val="0"/>
            </a:spcAft>
            <a:buNone/>
          </a:pPr>
          <a:r>
            <a:rPr lang="en-US" sz="1500" kern="1200" dirty="0">
              <a:latin typeface="+mn-lt"/>
              <a:ea typeface="+mn-ea"/>
              <a:cs typeface="+mn-cs"/>
            </a:rPr>
            <a:t>If the parties cannot reach an agreement, they will have to have a trial. After trial, the judge’s decision will be incorporated into a final judgment </a:t>
          </a:r>
        </a:p>
      </dgm:t>
    </dgm:pt>
    <dgm:pt modelId="{D5890537-0D77-4DA1-A100-62C393623468}" type="parTrans" cxnId="{17BD67AD-4331-49EC-BC4A-29404E891597}">
      <dgm:prSet/>
      <dgm:spPr/>
      <dgm:t>
        <a:bodyPr/>
        <a:lstStyle/>
        <a:p>
          <a:endParaRPr lang="en-US" sz="1400"/>
        </a:p>
      </dgm:t>
    </dgm:pt>
    <dgm:pt modelId="{862799CE-00F4-4DD6-894E-A487503F8DE6}" type="sibTrans" cxnId="{17BD67AD-4331-49EC-BC4A-29404E891597}">
      <dgm:prSet/>
      <dgm:spPr/>
      <dgm:t>
        <a:bodyPr/>
        <a:lstStyle/>
        <a:p>
          <a:endParaRPr lang="en-US" sz="1400"/>
        </a:p>
      </dgm:t>
    </dgm:pt>
    <dgm:pt modelId="{69331891-6B40-0C44-A32D-46158B8E57A3}" type="pres">
      <dgm:prSet presAssocID="{55C0B14E-AEA6-48D3-A387-ED4A3A3BF840}" presName="Name0" presStyleCnt="0">
        <dgm:presLayoutVars>
          <dgm:dir/>
          <dgm:animLvl val="lvl"/>
          <dgm:resizeHandles val="exact"/>
        </dgm:presLayoutVars>
      </dgm:prSet>
      <dgm:spPr/>
    </dgm:pt>
    <dgm:pt modelId="{66037EBF-ADAB-534E-B6BA-93176E763C1F}" type="pres">
      <dgm:prSet presAssocID="{AACEAFD5-63CF-4AFC-B46F-BE086C5D447C}" presName="composite" presStyleCnt="0"/>
      <dgm:spPr/>
    </dgm:pt>
    <dgm:pt modelId="{F2E1D599-5132-544B-9617-7B411AECE87E}" type="pres">
      <dgm:prSet presAssocID="{AACEAFD5-63CF-4AFC-B46F-BE086C5D447C}" presName="parTx" presStyleLbl="node1" presStyleIdx="0" presStyleCnt="5">
        <dgm:presLayoutVars>
          <dgm:chMax val="0"/>
          <dgm:chPref val="0"/>
          <dgm:bulletEnabled val="1"/>
        </dgm:presLayoutVars>
      </dgm:prSet>
      <dgm:spPr/>
    </dgm:pt>
    <dgm:pt modelId="{79CA1122-69FB-0B4E-B2C9-4D2ECE3F8377}" type="pres">
      <dgm:prSet presAssocID="{AACEAFD5-63CF-4AFC-B46F-BE086C5D447C}" presName="desTx" presStyleLbl="revTx" presStyleIdx="0" presStyleCnt="5">
        <dgm:presLayoutVars>
          <dgm:bulletEnabled val="1"/>
        </dgm:presLayoutVars>
      </dgm:prSet>
      <dgm:spPr/>
    </dgm:pt>
    <dgm:pt modelId="{E0B111EB-6B00-CA49-8FEC-22C5BE757EB4}" type="pres">
      <dgm:prSet presAssocID="{7A8D4B4D-06E9-4958-810D-A6226B6AC588}" presName="space" presStyleCnt="0"/>
      <dgm:spPr/>
    </dgm:pt>
    <dgm:pt modelId="{F7544DD8-4F55-DE42-B417-F2F202376970}" type="pres">
      <dgm:prSet presAssocID="{D07AD3FD-84FF-467E-9693-752776549C61}" presName="composite" presStyleCnt="0"/>
      <dgm:spPr/>
    </dgm:pt>
    <dgm:pt modelId="{3FE0BECA-F8E9-F948-9E5B-A2C88CDF4684}" type="pres">
      <dgm:prSet presAssocID="{D07AD3FD-84FF-467E-9693-752776549C61}" presName="parTx" presStyleLbl="node1" presStyleIdx="1" presStyleCnt="5">
        <dgm:presLayoutVars>
          <dgm:chMax val="0"/>
          <dgm:chPref val="0"/>
          <dgm:bulletEnabled val="1"/>
        </dgm:presLayoutVars>
      </dgm:prSet>
      <dgm:spPr/>
    </dgm:pt>
    <dgm:pt modelId="{E0B80017-40D4-A441-897E-5DB40659239C}" type="pres">
      <dgm:prSet presAssocID="{D07AD3FD-84FF-467E-9693-752776549C61}" presName="desTx" presStyleLbl="revTx" presStyleIdx="1" presStyleCnt="5">
        <dgm:presLayoutVars>
          <dgm:bulletEnabled val="1"/>
        </dgm:presLayoutVars>
      </dgm:prSet>
      <dgm:spPr/>
    </dgm:pt>
    <dgm:pt modelId="{7D67B05F-DA7B-C240-8240-8CABE6816E7A}" type="pres">
      <dgm:prSet presAssocID="{A8C9B7A9-BC2A-4753-B7F0-F2E361D95520}" presName="space" presStyleCnt="0"/>
      <dgm:spPr/>
    </dgm:pt>
    <dgm:pt modelId="{9D079F4D-3747-784B-B50B-CC270636EE58}" type="pres">
      <dgm:prSet presAssocID="{D71FC021-6A65-44D1-95B9-0E6C89079866}" presName="composite" presStyleCnt="0"/>
      <dgm:spPr/>
    </dgm:pt>
    <dgm:pt modelId="{81520718-E0A3-F74D-A443-828F2E61E496}" type="pres">
      <dgm:prSet presAssocID="{D71FC021-6A65-44D1-95B9-0E6C89079866}" presName="parTx" presStyleLbl="node1" presStyleIdx="2" presStyleCnt="5">
        <dgm:presLayoutVars>
          <dgm:chMax val="0"/>
          <dgm:chPref val="0"/>
          <dgm:bulletEnabled val="1"/>
        </dgm:presLayoutVars>
      </dgm:prSet>
      <dgm:spPr/>
    </dgm:pt>
    <dgm:pt modelId="{8A27EB0C-FEE2-BE49-9979-EC1C219DE78D}" type="pres">
      <dgm:prSet presAssocID="{D71FC021-6A65-44D1-95B9-0E6C89079866}" presName="desTx" presStyleLbl="revTx" presStyleIdx="2" presStyleCnt="5">
        <dgm:presLayoutVars>
          <dgm:bulletEnabled val="1"/>
        </dgm:presLayoutVars>
      </dgm:prSet>
      <dgm:spPr/>
    </dgm:pt>
    <dgm:pt modelId="{061C61CF-83ED-8243-8B23-EF5929A5B331}" type="pres">
      <dgm:prSet presAssocID="{9B090D9D-470E-46E2-AABB-0368A52481AA}" presName="space" presStyleCnt="0"/>
      <dgm:spPr/>
    </dgm:pt>
    <dgm:pt modelId="{930410B6-8652-C443-9B5D-34A37BFD720A}" type="pres">
      <dgm:prSet presAssocID="{32CCB050-072A-41BF-BE1B-388CF53E5629}" presName="composite" presStyleCnt="0"/>
      <dgm:spPr/>
    </dgm:pt>
    <dgm:pt modelId="{0CD56FB9-D72E-9940-8548-010CDB0C9363}" type="pres">
      <dgm:prSet presAssocID="{32CCB050-072A-41BF-BE1B-388CF53E5629}" presName="parTx" presStyleLbl="node1" presStyleIdx="3" presStyleCnt="5">
        <dgm:presLayoutVars>
          <dgm:chMax val="0"/>
          <dgm:chPref val="0"/>
          <dgm:bulletEnabled val="1"/>
        </dgm:presLayoutVars>
      </dgm:prSet>
      <dgm:spPr/>
    </dgm:pt>
    <dgm:pt modelId="{F38F5139-7DF1-3240-BF8A-0D0B02C34E33}" type="pres">
      <dgm:prSet presAssocID="{32CCB050-072A-41BF-BE1B-388CF53E5629}" presName="desTx" presStyleLbl="revTx" presStyleIdx="3" presStyleCnt="5">
        <dgm:presLayoutVars>
          <dgm:bulletEnabled val="1"/>
        </dgm:presLayoutVars>
      </dgm:prSet>
      <dgm:spPr/>
    </dgm:pt>
    <dgm:pt modelId="{1E9AA517-5DCA-4C46-B534-2D6C38CA361F}" type="pres">
      <dgm:prSet presAssocID="{BF05D8EE-4413-4737-8721-DAF10D6CAB04}" presName="space" presStyleCnt="0"/>
      <dgm:spPr/>
    </dgm:pt>
    <dgm:pt modelId="{F1F2B902-8668-234E-8139-B8846854FBF6}" type="pres">
      <dgm:prSet presAssocID="{9E838AE2-4659-4603-ABC8-58DF4222C0D4}" presName="composite" presStyleCnt="0"/>
      <dgm:spPr/>
    </dgm:pt>
    <dgm:pt modelId="{BB3B3198-26D7-164E-981A-C5A96DD0DBEF}" type="pres">
      <dgm:prSet presAssocID="{9E838AE2-4659-4603-ABC8-58DF4222C0D4}" presName="parTx" presStyleLbl="node1" presStyleIdx="4" presStyleCnt="5">
        <dgm:presLayoutVars>
          <dgm:chMax val="0"/>
          <dgm:chPref val="0"/>
          <dgm:bulletEnabled val="1"/>
        </dgm:presLayoutVars>
      </dgm:prSet>
      <dgm:spPr/>
    </dgm:pt>
    <dgm:pt modelId="{7DDD8217-14DA-AF4E-9FE3-03C109C46553}" type="pres">
      <dgm:prSet presAssocID="{9E838AE2-4659-4603-ABC8-58DF4222C0D4}" presName="desTx" presStyleLbl="revTx" presStyleIdx="4" presStyleCnt="5">
        <dgm:presLayoutVars>
          <dgm:bulletEnabled val="1"/>
        </dgm:presLayoutVars>
      </dgm:prSet>
      <dgm:spPr/>
    </dgm:pt>
  </dgm:ptLst>
  <dgm:cxnLst>
    <dgm:cxn modelId="{A92C1709-8F21-C44B-926D-1E0164FABBBE}" type="presOf" srcId="{32CCB050-072A-41BF-BE1B-388CF53E5629}" destId="{0CD56FB9-D72E-9940-8548-010CDB0C9363}" srcOrd="0" destOrd="0" presId="urn:microsoft.com/office/officeart/2005/8/layout/chevron1"/>
    <dgm:cxn modelId="{560D6613-8835-7446-8364-D2E287F4770E}" type="presOf" srcId="{4A6BB192-9983-4F48-BBC5-6E384EED7EC5}" destId="{8A27EB0C-FEE2-BE49-9979-EC1C219DE78D}" srcOrd="0" destOrd="0" presId="urn:microsoft.com/office/officeart/2005/8/layout/chevron1"/>
    <dgm:cxn modelId="{CF54291C-AAFD-4FA4-9A16-20CE892BA907}" srcId="{55C0B14E-AEA6-48D3-A387-ED4A3A3BF840}" destId="{9E838AE2-4659-4603-ABC8-58DF4222C0D4}" srcOrd="4" destOrd="0" parTransId="{5FC53805-9431-4BC8-ADB9-DABF59DE31C7}" sibTransId="{61F1BCD3-232D-4C03-B56C-182BCB6108CD}"/>
    <dgm:cxn modelId="{C5402926-5F5C-494A-A720-11303530F926}" type="presOf" srcId="{55C0B14E-AEA6-48D3-A387-ED4A3A3BF840}" destId="{69331891-6B40-0C44-A32D-46158B8E57A3}" srcOrd="0" destOrd="0" presId="urn:microsoft.com/office/officeart/2005/8/layout/chevron1"/>
    <dgm:cxn modelId="{36405C2F-552A-C342-A767-C4EB339558B3}" type="presOf" srcId="{D07AD3FD-84FF-467E-9693-752776549C61}" destId="{3FE0BECA-F8E9-F948-9E5B-A2C88CDF4684}" srcOrd="0" destOrd="0" presId="urn:microsoft.com/office/officeart/2005/8/layout/chevron1"/>
    <dgm:cxn modelId="{0EFA3039-6828-403C-9445-4359BA6645E6}" srcId="{AACEAFD5-63CF-4AFC-B46F-BE086C5D447C}" destId="{349299C9-846E-4827-813A-349CCCE20782}" srcOrd="0" destOrd="0" parTransId="{AEA27547-B9ED-4994-BD27-04EC297EF367}" sibTransId="{9D819F52-ACA0-4B08-8256-DF6BD8FA3A0B}"/>
    <dgm:cxn modelId="{B2623D3C-145C-5045-A32A-A07E89BEB58E}" type="presOf" srcId="{D71FC021-6A65-44D1-95B9-0E6C89079866}" destId="{81520718-E0A3-F74D-A443-828F2E61E496}" srcOrd="0" destOrd="0" presId="urn:microsoft.com/office/officeart/2005/8/layout/chevron1"/>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AE505868-71CE-6A42-87A1-4DCF310C5A66}" type="presOf" srcId="{349299C9-846E-4827-813A-349CCCE20782}" destId="{79CA1122-69FB-0B4E-B2C9-4D2ECE3F8377}" srcOrd="0" destOrd="0" presId="urn:microsoft.com/office/officeart/2005/8/layout/chevron1"/>
    <dgm:cxn modelId="{29C8E34F-69F8-B94A-9711-27C220EB2A8A}" type="presOf" srcId="{5D70EFF5-8B31-4A1F-AE44-51E4CF0013EB}" destId="{E0B80017-40D4-A441-897E-5DB40659239C}" srcOrd="0" destOrd="0" presId="urn:microsoft.com/office/officeart/2005/8/layout/chevron1"/>
    <dgm:cxn modelId="{E97FF64F-8020-497E-AE7D-2395DDA4560D}" srcId="{D07AD3FD-84FF-467E-9693-752776549C61}" destId="{5D70EFF5-8B31-4A1F-AE44-51E4CF0013EB}" srcOrd="0" destOrd="0" parTransId="{96C720A0-FEEF-48D1-8DF6-ABA03C304822}" sibTransId="{B6A59CDE-18AD-4553-B6C5-FF001A8E8510}"/>
    <dgm:cxn modelId="{9F9D4074-DD36-9C4C-ADAE-079A6FBBA9E6}" type="presOf" srcId="{04A40292-9119-41B2-B968-7B651F20675D}" destId="{F38F5139-7DF1-3240-BF8A-0D0B02C34E33}" srcOrd="0" destOrd="0" presId="urn:microsoft.com/office/officeart/2005/8/layout/chevron1"/>
    <dgm:cxn modelId="{AE4CF755-2AF1-5F42-B161-6898C57972A2}" type="presOf" srcId="{9E838AE2-4659-4603-ABC8-58DF4222C0D4}" destId="{BB3B3198-26D7-164E-981A-C5A96DD0DBEF}" srcOrd="0" destOrd="0" presId="urn:microsoft.com/office/officeart/2005/8/layout/chevron1"/>
    <dgm:cxn modelId="{7DB70C93-4F71-D447-8430-A39299AC3539}" type="presOf" srcId="{AACEAFD5-63CF-4AFC-B46F-BE086C5D447C}" destId="{F2E1D599-5132-544B-9617-7B411AECE87E}" srcOrd="0" destOrd="0" presId="urn:microsoft.com/office/officeart/2005/8/layout/chevron1"/>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AE101ABC-7EA3-4444-A576-8AB15A371C84}" srcId="{55C0B14E-AEA6-48D3-A387-ED4A3A3BF840}" destId="{AACEAFD5-63CF-4AFC-B46F-BE086C5D447C}" srcOrd="0" destOrd="0" parTransId="{7A0BD8EC-BB4A-4912-A54E-6F39B681264E}" sibTransId="{7A8D4B4D-06E9-4958-810D-A6226B6AC588}"/>
    <dgm:cxn modelId="{042E0AE1-6450-410A-B96E-AFBADB139BEA}" srcId="{55C0B14E-AEA6-48D3-A387-ED4A3A3BF840}" destId="{32CCB050-072A-41BF-BE1B-388CF53E5629}" srcOrd="3" destOrd="0" parTransId="{B301371B-A53D-4B79-8B8D-7B304894442B}" sibTransId="{BF05D8EE-4413-4737-8721-DAF10D6CAB04}"/>
    <dgm:cxn modelId="{AFF79FE3-07C5-0B49-85EE-6433005303BF}" type="presOf" srcId="{C8E903CE-0CFD-4D68-A857-80E14557005E}" destId="{7DDD8217-14DA-AF4E-9FE3-03C109C46553}" srcOrd="0" destOrd="0" presId="urn:microsoft.com/office/officeart/2005/8/layout/chevron1"/>
    <dgm:cxn modelId="{E3115EEA-DE9C-4F06-B8B3-BEB263D5F2B1}" srcId="{D71FC021-6A65-44D1-95B9-0E6C89079866}" destId="{4A6BB192-9983-4F48-BBC5-6E384EED7EC5}" srcOrd="0" destOrd="0" parTransId="{230A6E4A-6CED-4DC0-AEFE-6859FE07B658}" sibTransId="{0B568EC2-5D2A-4B00-8047-B7832F245B44}"/>
    <dgm:cxn modelId="{46B333CE-C86D-1C4F-9735-05E20A6698B6}" type="presParOf" srcId="{69331891-6B40-0C44-A32D-46158B8E57A3}" destId="{66037EBF-ADAB-534E-B6BA-93176E763C1F}" srcOrd="0" destOrd="0" presId="urn:microsoft.com/office/officeart/2005/8/layout/chevron1"/>
    <dgm:cxn modelId="{09D834C5-BCB1-D848-B10C-567FE9C72AFC}" type="presParOf" srcId="{66037EBF-ADAB-534E-B6BA-93176E763C1F}" destId="{F2E1D599-5132-544B-9617-7B411AECE87E}" srcOrd="0" destOrd="0" presId="urn:microsoft.com/office/officeart/2005/8/layout/chevron1"/>
    <dgm:cxn modelId="{E090E317-6265-CD49-9DBE-C3FA0A32CA83}" type="presParOf" srcId="{66037EBF-ADAB-534E-B6BA-93176E763C1F}" destId="{79CA1122-69FB-0B4E-B2C9-4D2ECE3F8377}" srcOrd="1" destOrd="0" presId="urn:microsoft.com/office/officeart/2005/8/layout/chevron1"/>
    <dgm:cxn modelId="{E75B3344-8A2B-4344-AD0B-5DB03A32FF62}" type="presParOf" srcId="{69331891-6B40-0C44-A32D-46158B8E57A3}" destId="{E0B111EB-6B00-CA49-8FEC-22C5BE757EB4}" srcOrd="1" destOrd="0" presId="urn:microsoft.com/office/officeart/2005/8/layout/chevron1"/>
    <dgm:cxn modelId="{B35010FA-8126-9B4E-9C65-77A64CDEA6F7}" type="presParOf" srcId="{69331891-6B40-0C44-A32D-46158B8E57A3}" destId="{F7544DD8-4F55-DE42-B417-F2F202376970}" srcOrd="2" destOrd="0" presId="urn:microsoft.com/office/officeart/2005/8/layout/chevron1"/>
    <dgm:cxn modelId="{3022048D-493D-BD46-B495-41678D19C72D}" type="presParOf" srcId="{F7544DD8-4F55-DE42-B417-F2F202376970}" destId="{3FE0BECA-F8E9-F948-9E5B-A2C88CDF4684}" srcOrd="0" destOrd="0" presId="urn:microsoft.com/office/officeart/2005/8/layout/chevron1"/>
    <dgm:cxn modelId="{DDC20A47-D8F9-1845-8C87-00F72415965C}" type="presParOf" srcId="{F7544DD8-4F55-DE42-B417-F2F202376970}" destId="{E0B80017-40D4-A441-897E-5DB40659239C}" srcOrd="1" destOrd="0" presId="urn:microsoft.com/office/officeart/2005/8/layout/chevron1"/>
    <dgm:cxn modelId="{F6E633C1-6B03-C743-A416-02AAB6F8B436}" type="presParOf" srcId="{69331891-6B40-0C44-A32D-46158B8E57A3}" destId="{7D67B05F-DA7B-C240-8240-8CABE6816E7A}" srcOrd="3" destOrd="0" presId="urn:microsoft.com/office/officeart/2005/8/layout/chevron1"/>
    <dgm:cxn modelId="{E1AE297C-D1A4-B74A-87CF-7C0F7CEADAF3}" type="presParOf" srcId="{69331891-6B40-0C44-A32D-46158B8E57A3}" destId="{9D079F4D-3747-784B-B50B-CC270636EE58}" srcOrd="4" destOrd="0" presId="urn:microsoft.com/office/officeart/2005/8/layout/chevron1"/>
    <dgm:cxn modelId="{2E5B43A1-8D4A-6949-AC44-3F77D95B4436}" type="presParOf" srcId="{9D079F4D-3747-784B-B50B-CC270636EE58}" destId="{81520718-E0A3-F74D-A443-828F2E61E496}" srcOrd="0" destOrd="0" presId="urn:microsoft.com/office/officeart/2005/8/layout/chevron1"/>
    <dgm:cxn modelId="{3D85CBF9-A758-A341-9A0F-3865EDC5697E}" type="presParOf" srcId="{9D079F4D-3747-784B-B50B-CC270636EE58}" destId="{8A27EB0C-FEE2-BE49-9979-EC1C219DE78D}" srcOrd="1" destOrd="0" presId="urn:microsoft.com/office/officeart/2005/8/layout/chevron1"/>
    <dgm:cxn modelId="{EFACF304-0EC4-F04A-A845-717FD5E525B6}" type="presParOf" srcId="{69331891-6B40-0C44-A32D-46158B8E57A3}" destId="{061C61CF-83ED-8243-8B23-EF5929A5B331}" srcOrd="5" destOrd="0" presId="urn:microsoft.com/office/officeart/2005/8/layout/chevron1"/>
    <dgm:cxn modelId="{40E56247-A374-E44F-A1ED-68F8892D0FBE}" type="presParOf" srcId="{69331891-6B40-0C44-A32D-46158B8E57A3}" destId="{930410B6-8652-C443-9B5D-34A37BFD720A}" srcOrd="6" destOrd="0" presId="urn:microsoft.com/office/officeart/2005/8/layout/chevron1"/>
    <dgm:cxn modelId="{D8BCC1E0-AF1A-0941-B00F-D4AB4F0EE07E}" type="presParOf" srcId="{930410B6-8652-C443-9B5D-34A37BFD720A}" destId="{0CD56FB9-D72E-9940-8548-010CDB0C9363}" srcOrd="0" destOrd="0" presId="urn:microsoft.com/office/officeart/2005/8/layout/chevron1"/>
    <dgm:cxn modelId="{1753FAB6-48E4-9C46-AAD0-D42FAC3B4808}" type="presParOf" srcId="{930410B6-8652-C443-9B5D-34A37BFD720A}" destId="{F38F5139-7DF1-3240-BF8A-0D0B02C34E33}" srcOrd="1" destOrd="0" presId="urn:microsoft.com/office/officeart/2005/8/layout/chevron1"/>
    <dgm:cxn modelId="{BF9DDBFC-2483-E94C-BC88-DB63C57E1509}" type="presParOf" srcId="{69331891-6B40-0C44-A32D-46158B8E57A3}" destId="{1E9AA517-5DCA-4C46-B534-2D6C38CA361F}" srcOrd="7" destOrd="0" presId="urn:microsoft.com/office/officeart/2005/8/layout/chevron1"/>
    <dgm:cxn modelId="{3B28C8B0-303A-7849-A9AF-14659B84A82D}" type="presParOf" srcId="{69331891-6B40-0C44-A32D-46158B8E57A3}" destId="{F1F2B902-8668-234E-8139-B8846854FBF6}" srcOrd="8" destOrd="0" presId="urn:microsoft.com/office/officeart/2005/8/layout/chevron1"/>
    <dgm:cxn modelId="{D493BAEE-1090-7D40-9B03-51A15F139C8D}" type="presParOf" srcId="{F1F2B902-8668-234E-8139-B8846854FBF6}" destId="{BB3B3198-26D7-164E-981A-C5A96DD0DBEF}" srcOrd="0" destOrd="0" presId="urn:microsoft.com/office/officeart/2005/8/layout/chevron1"/>
    <dgm:cxn modelId="{EA10D992-E9AF-F94D-B524-ED3F863198A6}" type="presParOf" srcId="{F1F2B902-8668-234E-8139-B8846854FBF6}" destId="{7DDD8217-14DA-AF4E-9FE3-03C109C4655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0B14E-AEA6-48D3-A387-ED4A3A3BF840}" type="doc">
      <dgm:prSet loTypeId="urn:microsoft.com/office/officeart/2005/8/layout/chevron1" loCatId="icon" qsTypeId="urn:microsoft.com/office/officeart/2005/8/quickstyle/simple1" qsCatId="simple" csTypeId="urn:microsoft.com/office/officeart/2005/8/colors/colorful3" csCatId="colorful" phldr="1"/>
      <dgm:spPr/>
      <dgm:t>
        <a:bodyPr/>
        <a:lstStyle/>
        <a:p>
          <a:endParaRPr lang="en-US"/>
        </a:p>
      </dgm:t>
    </dgm:pt>
    <dgm:pt modelId="{AACEAFD5-63CF-4AFC-B46F-BE086C5D447C}">
      <dgm:prSet phldrT="[Text]" custT="1"/>
      <dgm:spPr/>
      <dgm:t>
        <a:bodyPr/>
        <a:lstStyle/>
        <a:p>
          <a:r>
            <a:rPr lang="en-US" sz="1600" b="1" dirty="0">
              <a:effectLst/>
              <a:latin typeface="+mj-lt"/>
            </a:rPr>
            <a:t>OPENING ARGUMENTS</a:t>
          </a:r>
        </a:p>
      </dgm:t>
    </dgm:pt>
    <dgm:pt modelId="{7A0BD8EC-BB4A-4912-A54E-6F39B681264E}" type="parTrans" cxnId="{AE101ABC-7EA3-4444-A576-8AB15A371C84}">
      <dgm:prSet/>
      <dgm:spPr/>
      <dgm:t>
        <a:bodyPr/>
        <a:lstStyle/>
        <a:p>
          <a:endParaRPr lang="en-US" sz="1400"/>
        </a:p>
      </dgm:t>
    </dgm:pt>
    <dgm:pt modelId="{7A8D4B4D-06E9-4958-810D-A6226B6AC588}" type="sibTrans" cxnId="{AE101ABC-7EA3-4444-A576-8AB15A371C84}">
      <dgm:prSet/>
      <dgm:spPr/>
      <dgm:t>
        <a:bodyPr/>
        <a:lstStyle/>
        <a:p>
          <a:endParaRPr lang="en-US" sz="1400"/>
        </a:p>
      </dgm:t>
    </dgm:pt>
    <dgm:pt modelId="{349299C9-846E-4827-813A-349CCCE20782}">
      <dgm:prSet phldrT="[Text]" custT="1"/>
      <dgm:spPr/>
      <dgm:t>
        <a:bodyPr lIns="0" tIns="432000" rIns="182880" anchor="t" anchorCtr="0"/>
        <a:lstStyle/>
        <a:p>
          <a:pPr marL="0" lvl="0" indent="0" defTabSz="533400">
            <a:lnSpc>
              <a:spcPct val="100000"/>
            </a:lnSpc>
            <a:spcBef>
              <a:spcPct val="0"/>
            </a:spcBef>
            <a:spcAft>
              <a:spcPts val="0"/>
            </a:spcAft>
            <a:buNone/>
          </a:pPr>
          <a:r>
            <a:rPr lang="en-US" sz="1500" kern="1200" dirty="0">
              <a:latin typeface="+mn-lt"/>
              <a:ea typeface="+mn-ea"/>
              <a:cs typeface="+mn-cs"/>
            </a:rPr>
            <a:t>Each party gets an opportunity to summarize the issues in the case and the evidence that will be presented at trial.</a:t>
          </a:r>
        </a:p>
      </dgm:t>
    </dgm:pt>
    <dgm:pt modelId="{AEA27547-B9ED-4994-BD27-04EC297EF367}" type="parTrans" cxnId="{0EFA3039-6828-403C-9445-4359BA6645E6}">
      <dgm:prSet/>
      <dgm:spPr/>
      <dgm:t>
        <a:bodyPr/>
        <a:lstStyle/>
        <a:p>
          <a:endParaRPr lang="en-US" sz="1400"/>
        </a:p>
      </dgm:t>
    </dgm:pt>
    <dgm:pt modelId="{9D819F52-ACA0-4B08-8256-DF6BD8FA3A0B}" type="sibTrans" cxnId="{0EFA3039-6828-403C-9445-4359BA6645E6}">
      <dgm:prSet/>
      <dgm:spPr/>
      <dgm:t>
        <a:bodyPr/>
        <a:lstStyle/>
        <a:p>
          <a:endParaRPr lang="en-US" sz="1400"/>
        </a:p>
      </dgm:t>
    </dgm:pt>
    <dgm:pt modelId="{5D70EFF5-8B31-4A1F-AE44-51E4CF0013EB}">
      <dgm:prSet phldrT="[Text]" custT="1"/>
      <dgm:spPr/>
      <dgm:t>
        <a:bodyPr lIns="0" tIns="432000" rIns="0" anchor="t" anchorCtr="0"/>
        <a:lstStyle/>
        <a:p>
          <a:pPr marL="17463" indent="0">
            <a:buNone/>
            <a:tabLst/>
          </a:pPr>
          <a:r>
            <a:rPr lang="en-US" sz="1500" dirty="0">
              <a:latin typeface="+mn-lt"/>
              <a:ea typeface="+mn-ea"/>
              <a:cs typeface="+mn-cs"/>
            </a:rPr>
            <a:t>The parties take turns presenting their cases. The Petitioner goes first, then the Respondent, the Petitioner can put on a rebuttal case.</a:t>
          </a:r>
          <a:endParaRPr lang="en-US" sz="1500" dirty="0"/>
        </a:p>
      </dgm:t>
    </dgm:pt>
    <dgm:pt modelId="{96C720A0-FEEF-48D1-8DF6-ABA03C304822}" type="parTrans" cxnId="{E97FF64F-8020-497E-AE7D-2395DDA4560D}">
      <dgm:prSet/>
      <dgm:spPr/>
      <dgm:t>
        <a:bodyPr/>
        <a:lstStyle/>
        <a:p>
          <a:endParaRPr lang="en-US" sz="1400"/>
        </a:p>
      </dgm:t>
    </dgm:pt>
    <dgm:pt modelId="{B6A59CDE-18AD-4553-B6C5-FF001A8E8510}" type="sibTrans" cxnId="{E97FF64F-8020-497E-AE7D-2395DDA4560D}">
      <dgm:prSet/>
      <dgm:spPr/>
      <dgm:t>
        <a:bodyPr/>
        <a:lstStyle/>
        <a:p>
          <a:endParaRPr lang="en-US" sz="1400"/>
        </a:p>
      </dgm:t>
    </dgm:pt>
    <dgm:pt modelId="{D71FC021-6A65-44D1-95B9-0E6C89079866}">
      <dgm:prSet phldrT="[Text]" custT="1"/>
      <dgm:spPr/>
      <dgm:t>
        <a:bodyPr/>
        <a:lstStyle/>
        <a:p>
          <a:r>
            <a:rPr lang="en-US" sz="1600" b="1" dirty="0">
              <a:effectLst/>
              <a:latin typeface="+mj-lt"/>
            </a:rPr>
            <a:t>CLOSING ARGUMENTS</a:t>
          </a:r>
        </a:p>
      </dgm:t>
    </dgm:pt>
    <dgm:pt modelId="{862AAE39-3AAD-40E3-BA20-90187BD73242}" type="parTrans" cxnId="{53239C96-427C-420B-95DC-546F3B30ED65}">
      <dgm:prSet/>
      <dgm:spPr/>
      <dgm:t>
        <a:bodyPr/>
        <a:lstStyle/>
        <a:p>
          <a:endParaRPr lang="en-US" sz="1400"/>
        </a:p>
      </dgm:t>
    </dgm:pt>
    <dgm:pt modelId="{9B090D9D-470E-46E2-AABB-0368A52481AA}" type="sibTrans" cxnId="{53239C96-427C-420B-95DC-546F3B30ED65}">
      <dgm:prSet/>
      <dgm:spPr/>
      <dgm:t>
        <a:bodyPr/>
        <a:lstStyle/>
        <a:p>
          <a:endParaRPr lang="en-US" sz="1400"/>
        </a:p>
      </dgm:t>
    </dgm:pt>
    <dgm:pt modelId="{4A6BB192-9983-4F48-BBC5-6E384EED7EC5}">
      <dgm:prSet phldrT="[Text]" custT="1"/>
      <dgm:spPr/>
      <dgm:t>
        <a:bodyPr lIns="0" tIns="432000" rIns="182880" anchor="t" anchorCtr="0"/>
        <a:lstStyle/>
        <a:p>
          <a:pPr marL="17463" indent="0">
            <a:buNone/>
            <a:tabLst/>
          </a:pPr>
          <a:r>
            <a:rPr lang="en-US" sz="1500" dirty="0"/>
            <a:t>Each party can make arguments about why the judge should rule in their favor based on the law and the evidence presented at trial.</a:t>
          </a:r>
        </a:p>
      </dgm:t>
    </dgm:pt>
    <dgm:pt modelId="{230A6E4A-6CED-4DC0-AEFE-6859FE07B658}" type="parTrans" cxnId="{E3115EEA-DE9C-4F06-B8B3-BEB263D5F2B1}">
      <dgm:prSet/>
      <dgm:spPr/>
      <dgm:t>
        <a:bodyPr/>
        <a:lstStyle/>
        <a:p>
          <a:endParaRPr lang="en-US" sz="1400"/>
        </a:p>
      </dgm:t>
    </dgm:pt>
    <dgm:pt modelId="{0B568EC2-5D2A-4B00-8047-B7832F245B44}" type="sibTrans" cxnId="{E3115EEA-DE9C-4F06-B8B3-BEB263D5F2B1}">
      <dgm:prSet/>
      <dgm:spPr/>
      <dgm:t>
        <a:bodyPr/>
        <a:lstStyle/>
        <a:p>
          <a:endParaRPr lang="en-US" sz="1400"/>
        </a:p>
      </dgm:t>
    </dgm:pt>
    <dgm:pt modelId="{D07AD3FD-84FF-467E-9693-752776549C61}">
      <dgm:prSet phldrT="[Text]" custT="1"/>
      <dgm:spPr/>
      <dgm:t>
        <a:bodyPr/>
        <a:lstStyle/>
        <a:p>
          <a:r>
            <a:rPr lang="en-US" sz="1600" b="1" dirty="0">
              <a:effectLst/>
              <a:latin typeface="+mj-lt"/>
            </a:rPr>
            <a:t>EVIDENTIARY PORTION</a:t>
          </a:r>
        </a:p>
      </dgm:t>
    </dgm:pt>
    <dgm:pt modelId="{A8C9B7A9-BC2A-4753-B7F0-F2E361D95520}" type="sibTrans" cxnId="{55492768-9A5E-4F74-AC7C-959C5C24EFD3}">
      <dgm:prSet/>
      <dgm:spPr/>
      <dgm:t>
        <a:bodyPr/>
        <a:lstStyle/>
        <a:p>
          <a:endParaRPr lang="en-US" sz="1400"/>
        </a:p>
      </dgm:t>
    </dgm:pt>
    <dgm:pt modelId="{7B691773-F524-4FAD-A272-BDF0B0C4370A}" type="parTrans" cxnId="{55492768-9A5E-4F74-AC7C-959C5C24EFD3}">
      <dgm:prSet/>
      <dgm:spPr/>
      <dgm:t>
        <a:bodyPr/>
        <a:lstStyle/>
        <a:p>
          <a:endParaRPr lang="en-US" sz="1400"/>
        </a:p>
      </dgm:t>
    </dgm:pt>
    <dgm:pt modelId="{32CCB050-072A-41BF-BE1B-388CF53E5629}">
      <dgm:prSet custT="1"/>
      <dgm:spPr/>
      <dgm:t>
        <a:bodyPr/>
        <a:lstStyle/>
        <a:p>
          <a:r>
            <a:rPr lang="en-US" sz="1600" b="1" dirty="0">
              <a:effectLst/>
              <a:latin typeface="+mj-lt"/>
            </a:rPr>
            <a:t>JUDGE’S RULING </a:t>
          </a:r>
          <a:endParaRPr lang="ru-RU" sz="1600" b="1" dirty="0">
            <a:effectLst/>
            <a:latin typeface="+mj-lt"/>
          </a:endParaRPr>
        </a:p>
      </dgm:t>
    </dgm:pt>
    <dgm:pt modelId="{B301371B-A53D-4B79-8B8D-7B304894442B}" type="parTrans" cxnId="{042E0AE1-6450-410A-B96E-AFBADB139BEA}">
      <dgm:prSet/>
      <dgm:spPr/>
      <dgm:t>
        <a:bodyPr/>
        <a:lstStyle/>
        <a:p>
          <a:endParaRPr lang="ru-RU" sz="1400"/>
        </a:p>
      </dgm:t>
    </dgm:pt>
    <dgm:pt modelId="{BF05D8EE-4413-4737-8721-DAF10D6CAB04}" type="sibTrans" cxnId="{042E0AE1-6450-410A-B96E-AFBADB139BEA}">
      <dgm:prSet/>
      <dgm:spPr/>
      <dgm:t>
        <a:bodyPr/>
        <a:lstStyle/>
        <a:p>
          <a:endParaRPr lang="ru-RU" sz="1400"/>
        </a:p>
      </dgm:t>
    </dgm:pt>
    <dgm:pt modelId="{04A40292-9119-41B2-B968-7B651F20675D}">
      <dgm:prSet custT="1"/>
      <dgm:spPr/>
      <dgm:t>
        <a:bodyPr lIns="0" tIns="432000" rIns="182880" anchor="t" anchorCtr="0"/>
        <a:lstStyle/>
        <a:p>
          <a:pPr marL="0" lvl="0" indent="0" defTabSz="533400">
            <a:spcBef>
              <a:spcPct val="0"/>
            </a:spcBef>
            <a:spcAft>
              <a:spcPts val="0"/>
            </a:spcAft>
            <a:buNone/>
          </a:pPr>
          <a:r>
            <a:rPr lang="en-US" sz="1500" kern="1200" dirty="0">
              <a:latin typeface="+mn-lt"/>
              <a:ea typeface="+mn-ea"/>
              <a:cs typeface="+mn-cs"/>
            </a:rPr>
            <a:t>The Judge will make a decision on all the contested issues in the case. </a:t>
          </a:r>
        </a:p>
      </dgm:t>
    </dgm:pt>
    <dgm:pt modelId="{70078FF1-F2A9-4A6B-88D1-8CF3595EFE73}" type="parTrans" cxnId="{1D6C5464-DE30-4BEC-9E27-B2C179C39CC4}">
      <dgm:prSet/>
      <dgm:spPr/>
      <dgm:t>
        <a:bodyPr/>
        <a:lstStyle/>
        <a:p>
          <a:endParaRPr lang="en-US" sz="1400"/>
        </a:p>
      </dgm:t>
    </dgm:pt>
    <dgm:pt modelId="{B4C4972A-0898-484E-AF78-D5D7E0F991F2}" type="sibTrans" cxnId="{1D6C5464-DE30-4BEC-9E27-B2C179C39CC4}">
      <dgm:prSet/>
      <dgm:spPr/>
      <dgm:t>
        <a:bodyPr/>
        <a:lstStyle/>
        <a:p>
          <a:endParaRPr lang="en-US" sz="1400"/>
        </a:p>
      </dgm:t>
    </dgm:pt>
    <dgm:pt modelId="{69331891-6B40-0C44-A32D-46158B8E57A3}" type="pres">
      <dgm:prSet presAssocID="{55C0B14E-AEA6-48D3-A387-ED4A3A3BF840}" presName="Name0" presStyleCnt="0">
        <dgm:presLayoutVars>
          <dgm:dir/>
          <dgm:animLvl val="lvl"/>
          <dgm:resizeHandles val="exact"/>
        </dgm:presLayoutVars>
      </dgm:prSet>
      <dgm:spPr/>
    </dgm:pt>
    <dgm:pt modelId="{66037EBF-ADAB-534E-B6BA-93176E763C1F}" type="pres">
      <dgm:prSet presAssocID="{AACEAFD5-63CF-4AFC-B46F-BE086C5D447C}" presName="composite" presStyleCnt="0"/>
      <dgm:spPr/>
    </dgm:pt>
    <dgm:pt modelId="{F2E1D599-5132-544B-9617-7B411AECE87E}" type="pres">
      <dgm:prSet presAssocID="{AACEAFD5-63CF-4AFC-B46F-BE086C5D447C}" presName="parTx" presStyleLbl="node1" presStyleIdx="0" presStyleCnt="4">
        <dgm:presLayoutVars>
          <dgm:chMax val="0"/>
          <dgm:chPref val="0"/>
          <dgm:bulletEnabled val="1"/>
        </dgm:presLayoutVars>
      </dgm:prSet>
      <dgm:spPr/>
    </dgm:pt>
    <dgm:pt modelId="{79CA1122-69FB-0B4E-B2C9-4D2ECE3F8377}" type="pres">
      <dgm:prSet presAssocID="{AACEAFD5-63CF-4AFC-B46F-BE086C5D447C}" presName="desTx" presStyleLbl="revTx" presStyleIdx="0" presStyleCnt="4">
        <dgm:presLayoutVars>
          <dgm:bulletEnabled val="1"/>
        </dgm:presLayoutVars>
      </dgm:prSet>
      <dgm:spPr/>
    </dgm:pt>
    <dgm:pt modelId="{E0B111EB-6B00-CA49-8FEC-22C5BE757EB4}" type="pres">
      <dgm:prSet presAssocID="{7A8D4B4D-06E9-4958-810D-A6226B6AC588}" presName="space" presStyleCnt="0"/>
      <dgm:spPr/>
    </dgm:pt>
    <dgm:pt modelId="{F7544DD8-4F55-DE42-B417-F2F202376970}" type="pres">
      <dgm:prSet presAssocID="{D07AD3FD-84FF-467E-9693-752776549C61}" presName="composite" presStyleCnt="0"/>
      <dgm:spPr/>
    </dgm:pt>
    <dgm:pt modelId="{3FE0BECA-F8E9-F948-9E5B-A2C88CDF4684}" type="pres">
      <dgm:prSet presAssocID="{D07AD3FD-84FF-467E-9693-752776549C61}" presName="parTx" presStyleLbl="node1" presStyleIdx="1" presStyleCnt="4">
        <dgm:presLayoutVars>
          <dgm:chMax val="0"/>
          <dgm:chPref val="0"/>
          <dgm:bulletEnabled val="1"/>
        </dgm:presLayoutVars>
      </dgm:prSet>
      <dgm:spPr/>
    </dgm:pt>
    <dgm:pt modelId="{E0B80017-40D4-A441-897E-5DB40659239C}" type="pres">
      <dgm:prSet presAssocID="{D07AD3FD-84FF-467E-9693-752776549C61}" presName="desTx" presStyleLbl="revTx" presStyleIdx="1" presStyleCnt="4">
        <dgm:presLayoutVars>
          <dgm:bulletEnabled val="1"/>
        </dgm:presLayoutVars>
      </dgm:prSet>
      <dgm:spPr/>
    </dgm:pt>
    <dgm:pt modelId="{7D67B05F-DA7B-C240-8240-8CABE6816E7A}" type="pres">
      <dgm:prSet presAssocID="{A8C9B7A9-BC2A-4753-B7F0-F2E361D95520}" presName="space" presStyleCnt="0"/>
      <dgm:spPr/>
    </dgm:pt>
    <dgm:pt modelId="{9D079F4D-3747-784B-B50B-CC270636EE58}" type="pres">
      <dgm:prSet presAssocID="{D71FC021-6A65-44D1-95B9-0E6C89079866}" presName="composite" presStyleCnt="0"/>
      <dgm:spPr/>
    </dgm:pt>
    <dgm:pt modelId="{81520718-E0A3-F74D-A443-828F2E61E496}" type="pres">
      <dgm:prSet presAssocID="{D71FC021-6A65-44D1-95B9-0E6C89079866}" presName="parTx" presStyleLbl="node1" presStyleIdx="2" presStyleCnt="4">
        <dgm:presLayoutVars>
          <dgm:chMax val="0"/>
          <dgm:chPref val="0"/>
          <dgm:bulletEnabled val="1"/>
        </dgm:presLayoutVars>
      </dgm:prSet>
      <dgm:spPr/>
    </dgm:pt>
    <dgm:pt modelId="{8A27EB0C-FEE2-BE49-9979-EC1C219DE78D}" type="pres">
      <dgm:prSet presAssocID="{D71FC021-6A65-44D1-95B9-0E6C89079866}" presName="desTx" presStyleLbl="revTx" presStyleIdx="2" presStyleCnt="4">
        <dgm:presLayoutVars>
          <dgm:bulletEnabled val="1"/>
        </dgm:presLayoutVars>
      </dgm:prSet>
      <dgm:spPr/>
    </dgm:pt>
    <dgm:pt modelId="{061C61CF-83ED-8243-8B23-EF5929A5B331}" type="pres">
      <dgm:prSet presAssocID="{9B090D9D-470E-46E2-AABB-0368A52481AA}" presName="space" presStyleCnt="0"/>
      <dgm:spPr/>
    </dgm:pt>
    <dgm:pt modelId="{930410B6-8652-C443-9B5D-34A37BFD720A}" type="pres">
      <dgm:prSet presAssocID="{32CCB050-072A-41BF-BE1B-388CF53E5629}" presName="composite" presStyleCnt="0"/>
      <dgm:spPr/>
    </dgm:pt>
    <dgm:pt modelId="{0CD56FB9-D72E-9940-8548-010CDB0C9363}" type="pres">
      <dgm:prSet presAssocID="{32CCB050-072A-41BF-BE1B-388CF53E5629}" presName="parTx" presStyleLbl="node1" presStyleIdx="3" presStyleCnt="4">
        <dgm:presLayoutVars>
          <dgm:chMax val="0"/>
          <dgm:chPref val="0"/>
          <dgm:bulletEnabled val="1"/>
        </dgm:presLayoutVars>
      </dgm:prSet>
      <dgm:spPr/>
    </dgm:pt>
    <dgm:pt modelId="{F38F5139-7DF1-3240-BF8A-0D0B02C34E33}" type="pres">
      <dgm:prSet presAssocID="{32CCB050-072A-41BF-BE1B-388CF53E5629}" presName="desTx" presStyleLbl="revTx" presStyleIdx="3" presStyleCnt="4">
        <dgm:presLayoutVars>
          <dgm:bulletEnabled val="1"/>
        </dgm:presLayoutVars>
      </dgm:prSet>
      <dgm:spPr/>
    </dgm:pt>
  </dgm:ptLst>
  <dgm:cxnLst>
    <dgm:cxn modelId="{A92C1709-8F21-C44B-926D-1E0164FABBBE}" type="presOf" srcId="{32CCB050-072A-41BF-BE1B-388CF53E5629}" destId="{0CD56FB9-D72E-9940-8548-010CDB0C9363}" srcOrd="0" destOrd="0" presId="urn:microsoft.com/office/officeart/2005/8/layout/chevron1"/>
    <dgm:cxn modelId="{560D6613-8835-7446-8364-D2E287F4770E}" type="presOf" srcId="{4A6BB192-9983-4F48-BBC5-6E384EED7EC5}" destId="{8A27EB0C-FEE2-BE49-9979-EC1C219DE78D}" srcOrd="0" destOrd="0" presId="urn:microsoft.com/office/officeart/2005/8/layout/chevron1"/>
    <dgm:cxn modelId="{C5402926-5F5C-494A-A720-11303530F926}" type="presOf" srcId="{55C0B14E-AEA6-48D3-A387-ED4A3A3BF840}" destId="{69331891-6B40-0C44-A32D-46158B8E57A3}" srcOrd="0" destOrd="0" presId="urn:microsoft.com/office/officeart/2005/8/layout/chevron1"/>
    <dgm:cxn modelId="{36405C2F-552A-C342-A767-C4EB339558B3}" type="presOf" srcId="{D07AD3FD-84FF-467E-9693-752776549C61}" destId="{3FE0BECA-F8E9-F948-9E5B-A2C88CDF4684}" srcOrd="0" destOrd="0" presId="urn:microsoft.com/office/officeart/2005/8/layout/chevron1"/>
    <dgm:cxn modelId="{0EFA3039-6828-403C-9445-4359BA6645E6}" srcId="{AACEAFD5-63CF-4AFC-B46F-BE086C5D447C}" destId="{349299C9-846E-4827-813A-349CCCE20782}" srcOrd="0" destOrd="0" parTransId="{AEA27547-B9ED-4994-BD27-04EC297EF367}" sibTransId="{9D819F52-ACA0-4B08-8256-DF6BD8FA3A0B}"/>
    <dgm:cxn modelId="{B2623D3C-145C-5045-A32A-A07E89BEB58E}" type="presOf" srcId="{D71FC021-6A65-44D1-95B9-0E6C89079866}" destId="{81520718-E0A3-F74D-A443-828F2E61E496}" srcOrd="0" destOrd="0" presId="urn:microsoft.com/office/officeart/2005/8/layout/chevron1"/>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AE505868-71CE-6A42-87A1-4DCF310C5A66}" type="presOf" srcId="{349299C9-846E-4827-813A-349CCCE20782}" destId="{79CA1122-69FB-0B4E-B2C9-4D2ECE3F8377}" srcOrd="0" destOrd="0" presId="urn:microsoft.com/office/officeart/2005/8/layout/chevron1"/>
    <dgm:cxn modelId="{29C8E34F-69F8-B94A-9711-27C220EB2A8A}" type="presOf" srcId="{5D70EFF5-8B31-4A1F-AE44-51E4CF0013EB}" destId="{E0B80017-40D4-A441-897E-5DB40659239C}" srcOrd="0" destOrd="0" presId="urn:microsoft.com/office/officeart/2005/8/layout/chevron1"/>
    <dgm:cxn modelId="{E97FF64F-8020-497E-AE7D-2395DDA4560D}" srcId="{D07AD3FD-84FF-467E-9693-752776549C61}" destId="{5D70EFF5-8B31-4A1F-AE44-51E4CF0013EB}" srcOrd="0" destOrd="0" parTransId="{96C720A0-FEEF-48D1-8DF6-ABA03C304822}" sibTransId="{B6A59CDE-18AD-4553-B6C5-FF001A8E8510}"/>
    <dgm:cxn modelId="{9F9D4074-DD36-9C4C-ADAE-079A6FBBA9E6}" type="presOf" srcId="{04A40292-9119-41B2-B968-7B651F20675D}" destId="{F38F5139-7DF1-3240-BF8A-0D0B02C34E33}" srcOrd="0" destOrd="0" presId="urn:microsoft.com/office/officeart/2005/8/layout/chevron1"/>
    <dgm:cxn modelId="{7DB70C93-4F71-D447-8430-A39299AC3539}" type="presOf" srcId="{AACEAFD5-63CF-4AFC-B46F-BE086C5D447C}" destId="{F2E1D599-5132-544B-9617-7B411AECE87E}" srcOrd="0" destOrd="0" presId="urn:microsoft.com/office/officeart/2005/8/layout/chevron1"/>
    <dgm:cxn modelId="{53239C96-427C-420B-95DC-546F3B30ED65}" srcId="{55C0B14E-AEA6-48D3-A387-ED4A3A3BF840}" destId="{D71FC021-6A65-44D1-95B9-0E6C89079866}" srcOrd="2" destOrd="0" parTransId="{862AAE39-3AAD-40E3-BA20-90187BD73242}" sibTransId="{9B090D9D-470E-46E2-AABB-0368A52481AA}"/>
    <dgm:cxn modelId="{AE101ABC-7EA3-4444-A576-8AB15A371C84}" srcId="{55C0B14E-AEA6-48D3-A387-ED4A3A3BF840}" destId="{AACEAFD5-63CF-4AFC-B46F-BE086C5D447C}" srcOrd="0" destOrd="0" parTransId="{7A0BD8EC-BB4A-4912-A54E-6F39B681264E}" sibTransId="{7A8D4B4D-06E9-4958-810D-A6226B6AC588}"/>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46B333CE-C86D-1C4F-9735-05E20A6698B6}" type="presParOf" srcId="{69331891-6B40-0C44-A32D-46158B8E57A3}" destId="{66037EBF-ADAB-534E-B6BA-93176E763C1F}" srcOrd="0" destOrd="0" presId="urn:microsoft.com/office/officeart/2005/8/layout/chevron1"/>
    <dgm:cxn modelId="{09D834C5-BCB1-D848-B10C-567FE9C72AFC}" type="presParOf" srcId="{66037EBF-ADAB-534E-B6BA-93176E763C1F}" destId="{F2E1D599-5132-544B-9617-7B411AECE87E}" srcOrd="0" destOrd="0" presId="urn:microsoft.com/office/officeart/2005/8/layout/chevron1"/>
    <dgm:cxn modelId="{E090E317-6265-CD49-9DBE-C3FA0A32CA83}" type="presParOf" srcId="{66037EBF-ADAB-534E-B6BA-93176E763C1F}" destId="{79CA1122-69FB-0B4E-B2C9-4D2ECE3F8377}" srcOrd="1" destOrd="0" presId="urn:microsoft.com/office/officeart/2005/8/layout/chevron1"/>
    <dgm:cxn modelId="{E75B3344-8A2B-4344-AD0B-5DB03A32FF62}" type="presParOf" srcId="{69331891-6B40-0C44-A32D-46158B8E57A3}" destId="{E0B111EB-6B00-CA49-8FEC-22C5BE757EB4}" srcOrd="1" destOrd="0" presId="urn:microsoft.com/office/officeart/2005/8/layout/chevron1"/>
    <dgm:cxn modelId="{B35010FA-8126-9B4E-9C65-77A64CDEA6F7}" type="presParOf" srcId="{69331891-6B40-0C44-A32D-46158B8E57A3}" destId="{F7544DD8-4F55-DE42-B417-F2F202376970}" srcOrd="2" destOrd="0" presId="urn:microsoft.com/office/officeart/2005/8/layout/chevron1"/>
    <dgm:cxn modelId="{3022048D-493D-BD46-B495-41678D19C72D}" type="presParOf" srcId="{F7544DD8-4F55-DE42-B417-F2F202376970}" destId="{3FE0BECA-F8E9-F948-9E5B-A2C88CDF4684}" srcOrd="0" destOrd="0" presId="urn:microsoft.com/office/officeart/2005/8/layout/chevron1"/>
    <dgm:cxn modelId="{DDC20A47-D8F9-1845-8C87-00F72415965C}" type="presParOf" srcId="{F7544DD8-4F55-DE42-B417-F2F202376970}" destId="{E0B80017-40D4-A441-897E-5DB40659239C}" srcOrd="1" destOrd="0" presId="urn:microsoft.com/office/officeart/2005/8/layout/chevron1"/>
    <dgm:cxn modelId="{F6E633C1-6B03-C743-A416-02AAB6F8B436}" type="presParOf" srcId="{69331891-6B40-0C44-A32D-46158B8E57A3}" destId="{7D67B05F-DA7B-C240-8240-8CABE6816E7A}" srcOrd="3" destOrd="0" presId="urn:microsoft.com/office/officeart/2005/8/layout/chevron1"/>
    <dgm:cxn modelId="{E1AE297C-D1A4-B74A-87CF-7C0F7CEADAF3}" type="presParOf" srcId="{69331891-6B40-0C44-A32D-46158B8E57A3}" destId="{9D079F4D-3747-784B-B50B-CC270636EE58}" srcOrd="4" destOrd="0" presId="urn:microsoft.com/office/officeart/2005/8/layout/chevron1"/>
    <dgm:cxn modelId="{2E5B43A1-8D4A-6949-AC44-3F77D95B4436}" type="presParOf" srcId="{9D079F4D-3747-784B-B50B-CC270636EE58}" destId="{81520718-E0A3-F74D-A443-828F2E61E496}" srcOrd="0" destOrd="0" presId="urn:microsoft.com/office/officeart/2005/8/layout/chevron1"/>
    <dgm:cxn modelId="{3D85CBF9-A758-A341-9A0F-3865EDC5697E}" type="presParOf" srcId="{9D079F4D-3747-784B-B50B-CC270636EE58}" destId="{8A27EB0C-FEE2-BE49-9979-EC1C219DE78D}" srcOrd="1" destOrd="0" presId="urn:microsoft.com/office/officeart/2005/8/layout/chevron1"/>
    <dgm:cxn modelId="{EFACF304-0EC4-F04A-A845-717FD5E525B6}" type="presParOf" srcId="{69331891-6B40-0C44-A32D-46158B8E57A3}" destId="{061C61CF-83ED-8243-8B23-EF5929A5B331}" srcOrd="5" destOrd="0" presId="urn:microsoft.com/office/officeart/2005/8/layout/chevron1"/>
    <dgm:cxn modelId="{40E56247-A374-E44F-A1ED-68F8892D0FBE}" type="presParOf" srcId="{69331891-6B40-0C44-A32D-46158B8E57A3}" destId="{930410B6-8652-C443-9B5D-34A37BFD720A}" srcOrd="6" destOrd="0" presId="urn:microsoft.com/office/officeart/2005/8/layout/chevron1"/>
    <dgm:cxn modelId="{D8BCC1E0-AF1A-0941-B00F-D4AB4F0EE07E}" type="presParOf" srcId="{930410B6-8652-C443-9B5D-34A37BFD720A}" destId="{0CD56FB9-D72E-9940-8548-010CDB0C9363}" srcOrd="0" destOrd="0" presId="urn:microsoft.com/office/officeart/2005/8/layout/chevron1"/>
    <dgm:cxn modelId="{1753FAB6-48E4-9C46-AAD0-D42FAC3B4808}" type="presParOf" srcId="{930410B6-8652-C443-9B5D-34A37BFD720A}" destId="{F38F5139-7DF1-3240-BF8A-0D0B02C34E3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0B14E-AEA6-48D3-A387-ED4A3A3BF840}" type="doc">
      <dgm:prSet loTypeId="urn:microsoft.com/office/officeart/2005/8/layout/chevron1" loCatId="icon" qsTypeId="urn:microsoft.com/office/officeart/2005/8/quickstyle/simple1" qsCatId="simple" csTypeId="urn:microsoft.com/office/officeart/2005/8/colors/colorful3" csCatId="colorful" phldr="1"/>
      <dgm:spPr/>
      <dgm:t>
        <a:bodyPr/>
        <a:lstStyle/>
        <a:p>
          <a:endParaRPr lang="en-US"/>
        </a:p>
      </dgm:t>
    </dgm:pt>
    <dgm:pt modelId="{AACEAFD5-63CF-4AFC-B46F-BE086C5D447C}">
      <dgm:prSet phldrT="[Text]" custT="1"/>
      <dgm:spPr/>
      <dgm:t>
        <a:bodyPr/>
        <a:lstStyle/>
        <a:p>
          <a:r>
            <a:rPr lang="en-US" sz="1600" b="1" dirty="0">
              <a:effectLst/>
              <a:latin typeface="+mj-lt"/>
            </a:rPr>
            <a:t>PETITIONER’S </a:t>
          </a:r>
          <a:br>
            <a:rPr lang="en-US" sz="1600" b="1" dirty="0">
              <a:effectLst/>
              <a:latin typeface="+mj-lt"/>
            </a:rPr>
          </a:br>
          <a:r>
            <a:rPr lang="en-US" sz="1600" b="1" dirty="0">
              <a:effectLst/>
              <a:latin typeface="+mj-lt"/>
            </a:rPr>
            <a:t>CASE</a:t>
          </a:r>
        </a:p>
      </dgm:t>
    </dgm:pt>
    <dgm:pt modelId="{7A0BD8EC-BB4A-4912-A54E-6F39B681264E}" type="parTrans" cxnId="{AE101ABC-7EA3-4444-A576-8AB15A371C84}">
      <dgm:prSet/>
      <dgm:spPr/>
      <dgm:t>
        <a:bodyPr/>
        <a:lstStyle/>
        <a:p>
          <a:endParaRPr lang="en-US" sz="1400"/>
        </a:p>
      </dgm:t>
    </dgm:pt>
    <dgm:pt modelId="{7A8D4B4D-06E9-4958-810D-A6226B6AC588}" type="sibTrans" cxnId="{AE101ABC-7EA3-4444-A576-8AB15A371C84}">
      <dgm:prSet/>
      <dgm:spPr/>
      <dgm:t>
        <a:bodyPr/>
        <a:lstStyle/>
        <a:p>
          <a:endParaRPr lang="en-US" sz="1400"/>
        </a:p>
      </dgm:t>
    </dgm:pt>
    <dgm:pt modelId="{349299C9-846E-4827-813A-349CCCE20782}">
      <dgm:prSet phldrT="[Text]" custT="1"/>
      <dgm:spPr/>
      <dgm:t>
        <a:bodyPr lIns="0" tIns="432000" rIns="182880" anchor="t" anchorCtr="0"/>
        <a:lstStyle/>
        <a:p>
          <a:pPr marL="0" lvl="0" indent="0" defTabSz="533400">
            <a:lnSpc>
              <a:spcPct val="100000"/>
            </a:lnSpc>
            <a:spcBef>
              <a:spcPct val="0"/>
            </a:spcBef>
            <a:spcAft>
              <a:spcPts val="0"/>
            </a:spcAft>
            <a:buNone/>
          </a:pPr>
          <a:r>
            <a:rPr lang="en-US" sz="1500" kern="1200" dirty="0">
              <a:latin typeface="+mn-lt"/>
              <a:ea typeface="+mn-ea"/>
              <a:cs typeface="+mn-cs"/>
            </a:rPr>
            <a:t>The Petitioner gets to put on their case first. They can testify, call witnesses, and present other to support their positions. The Respondent has an opportunity to cross-examine all witnesses. </a:t>
          </a:r>
        </a:p>
      </dgm:t>
    </dgm:pt>
    <dgm:pt modelId="{AEA27547-B9ED-4994-BD27-04EC297EF367}" type="parTrans" cxnId="{0EFA3039-6828-403C-9445-4359BA6645E6}">
      <dgm:prSet/>
      <dgm:spPr/>
      <dgm:t>
        <a:bodyPr/>
        <a:lstStyle/>
        <a:p>
          <a:endParaRPr lang="en-US" sz="1400"/>
        </a:p>
      </dgm:t>
    </dgm:pt>
    <dgm:pt modelId="{9D819F52-ACA0-4B08-8256-DF6BD8FA3A0B}" type="sibTrans" cxnId="{0EFA3039-6828-403C-9445-4359BA6645E6}">
      <dgm:prSet/>
      <dgm:spPr/>
      <dgm:t>
        <a:bodyPr/>
        <a:lstStyle/>
        <a:p>
          <a:endParaRPr lang="en-US" sz="1400"/>
        </a:p>
      </dgm:t>
    </dgm:pt>
    <dgm:pt modelId="{5D70EFF5-8B31-4A1F-AE44-51E4CF0013EB}">
      <dgm:prSet phldrT="[Text]" custT="1"/>
      <dgm:spPr/>
      <dgm:t>
        <a:bodyPr lIns="0" tIns="432000" rIns="0" anchor="t" anchorCtr="0"/>
        <a:lstStyle/>
        <a:p>
          <a:pPr marL="17463" indent="0">
            <a:buNone/>
            <a:tabLst/>
          </a:pPr>
          <a:r>
            <a:rPr lang="en-US" sz="1500" dirty="0">
              <a:latin typeface="+mn-lt"/>
              <a:ea typeface="+mn-ea"/>
              <a:cs typeface="+mn-cs"/>
            </a:rPr>
            <a:t>The Respondent then gets to put on their case. They can testify, call witnesses, and present other evidence to support their positions. The Petitioner can cross-examine all of Respondent’s witnesses. </a:t>
          </a:r>
          <a:endParaRPr lang="en-US" sz="1500" dirty="0"/>
        </a:p>
      </dgm:t>
    </dgm:pt>
    <dgm:pt modelId="{96C720A0-FEEF-48D1-8DF6-ABA03C304822}" type="parTrans" cxnId="{E97FF64F-8020-497E-AE7D-2395DDA4560D}">
      <dgm:prSet/>
      <dgm:spPr/>
      <dgm:t>
        <a:bodyPr/>
        <a:lstStyle/>
        <a:p>
          <a:endParaRPr lang="en-US" sz="1400"/>
        </a:p>
      </dgm:t>
    </dgm:pt>
    <dgm:pt modelId="{B6A59CDE-18AD-4553-B6C5-FF001A8E8510}" type="sibTrans" cxnId="{E97FF64F-8020-497E-AE7D-2395DDA4560D}">
      <dgm:prSet/>
      <dgm:spPr/>
      <dgm:t>
        <a:bodyPr/>
        <a:lstStyle/>
        <a:p>
          <a:endParaRPr lang="en-US" sz="1400"/>
        </a:p>
      </dgm:t>
    </dgm:pt>
    <dgm:pt modelId="{D71FC021-6A65-44D1-95B9-0E6C89079866}">
      <dgm:prSet phldrT="[Text]" custT="1"/>
      <dgm:spPr/>
      <dgm:t>
        <a:bodyPr/>
        <a:lstStyle/>
        <a:p>
          <a:r>
            <a:rPr lang="en-US" sz="1600" b="1" dirty="0">
              <a:effectLst/>
              <a:latin typeface="+mj-lt"/>
            </a:rPr>
            <a:t>PETITIONER’S REBUTTAL CASE (OPTIONAL)</a:t>
          </a:r>
        </a:p>
      </dgm:t>
    </dgm:pt>
    <dgm:pt modelId="{862AAE39-3AAD-40E3-BA20-90187BD73242}" type="parTrans" cxnId="{53239C96-427C-420B-95DC-546F3B30ED65}">
      <dgm:prSet/>
      <dgm:spPr/>
      <dgm:t>
        <a:bodyPr/>
        <a:lstStyle/>
        <a:p>
          <a:endParaRPr lang="en-US" sz="1400"/>
        </a:p>
      </dgm:t>
    </dgm:pt>
    <dgm:pt modelId="{9B090D9D-470E-46E2-AABB-0368A52481AA}" type="sibTrans" cxnId="{53239C96-427C-420B-95DC-546F3B30ED65}">
      <dgm:prSet/>
      <dgm:spPr/>
      <dgm:t>
        <a:bodyPr/>
        <a:lstStyle/>
        <a:p>
          <a:endParaRPr lang="en-US" sz="1400"/>
        </a:p>
      </dgm:t>
    </dgm:pt>
    <dgm:pt modelId="{4A6BB192-9983-4F48-BBC5-6E384EED7EC5}">
      <dgm:prSet phldrT="[Text]" custT="1"/>
      <dgm:spPr/>
      <dgm:t>
        <a:bodyPr lIns="0" tIns="432000" rIns="182880" anchor="t" anchorCtr="0"/>
        <a:lstStyle/>
        <a:p>
          <a:pPr marL="17463" indent="0">
            <a:buNone/>
            <a:tabLst/>
          </a:pPr>
          <a:r>
            <a:rPr lang="en-US" sz="1500" dirty="0"/>
            <a:t>If the Petitioner wants to address any evidence presented by the Respondent, they can testify again or recall witnesses. The Respondent can cross-examine any witnesses that are recalled. </a:t>
          </a:r>
        </a:p>
      </dgm:t>
    </dgm:pt>
    <dgm:pt modelId="{230A6E4A-6CED-4DC0-AEFE-6859FE07B658}" type="parTrans" cxnId="{E3115EEA-DE9C-4F06-B8B3-BEB263D5F2B1}">
      <dgm:prSet/>
      <dgm:spPr/>
      <dgm:t>
        <a:bodyPr/>
        <a:lstStyle/>
        <a:p>
          <a:endParaRPr lang="en-US" sz="1400"/>
        </a:p>
      </dgm:t>
    </dgm:pt>
    <dgm:pt modelId="{0B568EC2-5D2A-4B00-8047-B7832F245B44}" type="sibTrans" cxnId="{E3115EEA-DE9C-4F06-B8B3-BEB263D5F2B1}">
      <dgm:prSet/>
      <dgm:spPr/>
      <dgm:t>
        <a:bodyPr/>
        <a:lstStyle/>
        <a:p>
          <a:endParaRPr lang="en-US" sz="1400"/>
        </a:p>
      </dgm:t>
    </dgm:pt>
    <dgm:pt modelId="{D07AD3FD-84FF-467E-9693-752776549C61}">
      <dgm:prSet phldrT="[Text]" custT="1"/>
      <dgm:spPr/>
      <dgm:t>
        <a:bodyPr/>
        <a:lstStyle/>
        <a:p>
          <a:r>
            <a:rPr lang="en-US" sz="1600" b="1" dirty="0">
              <a:effectLst/>
              <a:latin typeface="+mj-lt"/>
            </a:rPr>
            <a:t>RESPONDENT’S </a:t>
          </a:r>
          <a:br>
            <a:rPr lang="en-US" sz="1600" b="1" dirty="0">
              <a:effectLst/>
              <a:latin typeface="+mj-lt"/>
            </a:rPr>
          </a:br>
          <a:r>
            <a:rPr lang="en-US" sz="1600" b="1" dirty="0">
              <a:effectLst/>
              <a:latin typeface="+mj-lt"/>
            </a:rPr>
            <a:t>CASE</a:t>
          </a:r>
        </a:p>
      </dgm:t>
    </dgm:pt>
    <dgm:pt modelId="{A8C9B7A9-BC2A-4753-B7F0-F2E361D95520}" type="sibTrans" cxnId="{55492768-9A5E-4F74-AC7C-959C5C24EFD3}">
      <dgm:prSet/>
      <dgm:spPr/>
      <dgm:t>
        <a:bodyPr/>
        <a:lstStyle/>
        <a:p>
          <a:endParaRPr lang="en-US" sz="1400"/>
        </a:p>
      </dgm:t>
    </dgm:pt>
    <dgm:pt modelId="{7B691773-F524-4FAD-A272-BDF0B0C4370A}" type="parTrans" cxnId="{55492768-9A5E-4F74-AC7C-959C5C24EFD3}">
      <dgm:prSet/>
      <dgm:spPr/>
      <dgm:t>
        <a:bodyPr/>
        <a:lstStyle/>
        <a:p>
          <a:endParaRPr lang="en-US" sz="1400"/>
        </a:p>
      </dgm:t>
    </dgm:pt>
    <dgm:pt modelId="{69331891-6B40-0C44-A32D-46158B8E57A3}" type="pres">
      <dgm:prSet presAssocID="{55C0B14E-AEA6-48D3-A387-ED4A3A3BF840}" presName="Name0" presStyleCnt="0">
        <dgm:presLayoutVars>
          <dgm:dir/>
          <dgm:animLvl val="lvl"/>
          <dgm:resizeHandles val="exact"/>
        </dgm:presLayoutVars>
      </dgm:prSet>
      <dgm:spPr/>
    </dgm:pt>
    <dgm:pt modelId="{66037EBF-ADAB-534E-B6BA-93176E763C1F}" type="pres">
      <dgm:prSet presAssocID="{AACEAFD5-63CF-4AFC-B46F-BE086C5D447C}" presName="composite" presStyleCnt="0"/>
      <dgm:spPr/>
    </dgm:pt>
    <dgm:pt modelId="{F2E1D599-5132-544B-9617-7B411AECE87E}" type="pres">
      <dgm:prSet presAssocID="{AACEAFD5-63CF-4AFC-B46F-BE086C5D447C}" presName="parTx" presStyleLbl="node1" presStyleIdx="0" presStyleCnt="3">
        <dgm:presLayoutVars>
          <dgm:chMax val="0"/>
          <dgm:chPref val="0"/>
          <dgm:bulletEnabled val="1"/>
        </dgm:presLayoutVars>
      </dgm:prSet>
      <dgm:spPr/>
    </dgm:pt>
    <dgm:pt modelId="{79CA1122-69FB-0B4E-B2C9-4D2ECE3F8377}" type="pres">
      <dgm:prSet presAssocID="{AACEAFD5-63CF-4AFC-B46F-BE086C5D447C}" presName="desTx" presStyleLbl="revTx" presStyleIdx="0" presStyleCnt="3">
        <dgm:presLayoutVars>
          <dgm:bulletEnabled val="1"/>
        </dgm:presLayoutVars>
      </dgm:prSet>
      <dgm:spPr/>
    </dgm:pt>
    <dgm:pt modelId="{E0B111EB-6B00-CA49-8FEC-22C5BE757EB4}" type="pres">
      <dgm:prSet presAssocID="{7A8D4B4D-06E9-4958-810D-A6226B6AC588}" presName="space" presStyleCnt="0"/>
      <dgm:spPr/>
    </dgm:pt>
    <dgm:pt modelId="{F7544DD8-4F55-DE42-B417-F2F202376970}" type="pres">
      <dgm:prSet presAssocID="{D07AD3FD-84FF-467E-9693-752776549C61}" presName="composite" presStyleCnt="0"/>
      <dgm:spPr/>
    </dgm:pt>
    <dgm:pt modelId="{3FE0BECA-F8E9-F948-9E5B-A2C88CDF4684}" type="pres">
      <dgm:prSet presAssocID="{D07AD3FD-84FF-467E-9693-752776549C61}" presName="parTx" presStyleLbl="node1" presStyleIdx="1" presStyleCnt="3">
        <dgm:presLayoutVars>
          <dgm:chMax val="0"/>
          <dgm:chPref val="0"/>
          <dgm:bulletEnabled val="1"/>
        </dgm:presLayoutVars>
      </dgm:prSet>
      <dgm:spPr/>
    </dgm:pt>
    <dgm:pt modelId="{E0B80017-40D4-A441-897E-5DB40659239C}" type="pres">
      <dgm:prSet presAssocID="{D07AD3FD-84FF-467E-9693-752776549C61}" presName="desTx" presStyleLbl="revTx" presStyleIdx="1" presStyleCnt="3">
        <dgm:presLayoutVars>
          <dgm:bulletEnabled val="1"/>
        </dgm:presLayoutVars>
      </dgm:prSet>
      <dgm:spPr/>
    </dgm:pt>
    <dgm:pt modelId="{7D67B05F-DA7B-C240-8240-8CABE6816E7A}" type="pres">
      <dgm:prSet presAssocID="{A8C9B7A9-BC2A-4753-B7F0-F2E361D95520}" presName="space" presStyleCnt="0"/>
      <dgm:spPr/>
    </dgm:pt>
    <dgm:pt modelId="{9D079F4D-3747-784B-B50B-CC270636EE58}" type="pres">
      <dgm:prSet presAssocID="{D71FC021-6A65-44D1-95B9-0E6C89079866}" presName="composite" presStyleCnt="0"/>
      <dgm:spPr/>
    </dgm:pt>
    <dgm:pt modelId="{81520718-E0A3-F74D-A443-828F2E61E496}" type="pres">
      <dgm:prSet presAssocID="{D71FC021-6A65-44D1-95B9-0E6C89079866}" presName="parTx" presStyleLbl="node1" presStyleIdx="2" presStyleCnt="3">
        <dgm:presLayoutVars>
          <dgm:chMax val="0"/>
          <dgm:chPref val="0"/>
          <dgm:bulletEnabled val="1"/>
        </dgm:presLayoutVars>
      </dgm:prSet>
      <dgm:spPr/>
    </dgm:pt>
    <dgm:pt modelId="{8A27EB0C-FEE2-BE49-9979-EC1C219DE78D}" type="pres">
      <dgm:prSet presAssocID="{D71FC021-6A65-44D1-95B9-0E6C89079866}" presName="desTx" presStyleLbl="revTx" presStyleIdx="2" presStyleCnt="3">
        <dgm:presLayoutVars>
          <dgm:bulletEnabled val="1"/>
        </dgm:presLayoutVars>
      </dgm:prSet>
      <dgm:spPr/>
    </dgm:pt>
  </dgm:ptLst>
  <dgm:cxnLst>
    <dgm:cxn modelId="{560D6613-8835-7446-8364-D2E287F4770E}" type="presOf" srcId="{4A6BB192-9983-4F48-BBC5-6E384EED7EC5}" destId="{8A27EB0C-FEE2-BE49-9979-EC1C219DE78D}" srcOrd="0" destOrd="0" presId="urn:microsoft.com/office/officeart/2005/8/layout/chevron1"/>
    <dgm:cxn modelId="{C5402926-5F5C-494A-A720-11303530F926}" type="presOf" srcId="{55C0B14E-AEA6-48D3-A387-ED4A3A3BF840}" destId="{69331891-6B40-0C44-A32D-46158B8E57A3}" srcOrd="0" destOrd="0" presId="urn:microsoft.com/office/officeart/2005/8/layout/chevron1"/>
    <dgm:cxn modelId="{36405C2F-552A-C342-A767-C4EB339558B3}" type="presOf" srcId="{D07AD3FD-84FF-467E-9693-752776549C61}" destId="{3FE0BECA-F8E9-F948-9E5B-A2C88CDF4684}" srcOrd="0" destOrd="0" presId="urn:microsoft.com/office/officeart/2005/8/layout/chevron1"/>
    <dgm:cxn modelId="{0EFA3039-6828-403C-9445-4359BA6645E6}" srcId="{AACEAFD5-63CF-4AFC-B46F-BE086C5D447C}" destId="{349299C9-846E-4827-813A-349CCCE20782}" srcOrd="0" destOrd="0" parTransId="{AEA27547-B9ED-4994-BD27-04EC297EF367}" sibTransId="{9D819F52-ACA0-4B08-8256-DF6BD8FA3A0B}"/>
    <dgm:cxn modelId="{B2623D3C-145C-5045-A32A-A07E89BEB58E}" type="presOf" srcId="{D71FC021-6A65-44D1-95B9-0E6C89079866}" destId="{81520718-E0A3-F74D-A443-828F2E61E496}" srcOrd="0" destOrd="0" presId="urn:microsoft.com/office/officeart/2005/8/layout/chevron1"/>
    <dgm:cxn modelId="{55492768-9A5E-4F74-AC7C-959C5C24EFD3}" srcId="{55C0B14E-AEA6-48D3-A387-ED4A3A3BF840}" destId="{D07AD3FD-84FF-467E-9693-752776549C61}" srcOrd="1" destOrd="0" parTransId="{7B691773-F524-4FAD-A272-BDF0B0C4370A}" sibTransId="{A8C9B7A9-BC2A-4753-B7F0-F2E361D95520}"/>
    <dgm:cxn modelId="{AE505868-71CE-6A42-87A1-4DCF310C5A66}" type="presOf" srcId="{349299C9-846E-4827-813A-349CCCE20782}" destId="{79CA1122-69FB-0B4E-B2C9-4D2ECE3F8377}" srcOrd="0" destOrd="0" presId="urn:microsoft.com/office/officeart/2005/8/layout/chevron1"/>
    <dgm:cxn modelId="{29C8E34F-69F8-B94A-9711-27C220EB2A8A}" type="presOf" srcId="{5D70EFF5-8B31-4A1F-AE44-51E4CF0013EB}" destId="{E0B80017-40D4-A441-897E-5DB40659239C}" srcOrd="0" destOrd="0" presId="urn:microsoft.com/office/officeart/2005/8/layout/chevron1"/>
    <dgm:cxn modelId="{E97FF64F-8020-497E-AE7D-2395DDA4560D}" srcId="{D07AD3FD-84FF-467E-9693-752776549C61}" destId="{5D70EFF5-8B31-4A1F-AE44-51E4CF0013EB}" srcOrd="0" destOrd="0" parTransId="{96C720A0-FEEF-48D1-8DF6-ABA03C304822}" sibTransId="{B6A59CDE-18AD-4553-B6C5-FF001A8E8510}"/>
    <dgm:cxn modelId="{7DB70C93-4F71-D447-8430-A39299AC3539}" type="presOf" srcId="{AACEAFD5-63CF-4AFC-B46F-BE086C5D447C}" destId="{F2E1D599-5132-544B-9617-7B411AECE87E}" srcOrd="0" destOrd="0" presId="urn:microsoft.com/office/officeart/2005/8/layout/chevron1"/>
    <dgm:cxn modelId="{53239C96-427C-420B-95DC-546F3B30ED65}" srcId="{55C0B14E-AEA6-48D3-A387-ED4A3A3BF840}" destId="{D71FC021-6A65-44D1-95B9-0E6C89079866}" srcOrd="2" destOrd="0" parTransId="{862AAE39-3AAD-40E3-BA20-90187BD73242}" sibTransId="{9B090D9D-470E-46E2-AABB-0368A52481AA}"/>
    <dgm:cxn modelId="{AE101ABC-7EA3-4444-A576-8AB15A371C84}" srcId="{55C0B14E-AEA6-48D3-A387-ED4A3A3BF840}" destId="{AACEAFD5-63CF-4AFC-B46F-BE086C5D447C}" srcOrd="0" destOrd="0" parTransId="{7A0BD8EC-BB4A-4912-A54E-6F39B681264E}" sibTransId="{7A8D4B4D-06E9-4958-810D-A6226B6AC588}"/>
    <dgm:cxn modelId="{E3115EEA-DE9C-4F06-B8B3-BEB263D5F2B1}" srcId="{D71FC021-6A65-44D1-95B9-0E6C89079866}" destId="{4A6BB192-9983-4F48-BBC5-6E384EED7EC5}" srcOrd="0" destOrd="0" parTransId="{230A6E4A-6CED-4DC0-AEFE-6859FE07B658}" sibTransId="{0B568EC2-5D2A-4B00-8047-B7832F245B44}"/>
    <dgm:cxn modelId="{46B333CE-C86D-1C4F-9735-05E20A6698B6}" type="presParOf" srcId="{69331891-6B40-0C44-A32D-46158B8E57A3}" destId="{66037EBF-ADAB-534E-B6BA-93176E763C1F}" srcOrd="0" destOrd="0" presId="urn:microsoft.com/office/officeart/2005/8/layout/chevron1"/>
    <dgm:cxn modelId="{09D834C5-BCB1-D848-B10C-567FE9C72AFC}" type="presParOf" srcId="{66037EBF-ADAB-534E-B6BA-93176E763C1F}" destId="{F2E1D599-5132-544B-9617-7B411AECE87E}" srcOrd="0" destOrd="0" presId="urn:microsoft.com/office/officeart/2005/8/layout/chevron1"/>
    <dgm:cxn modelId="{E090E317-6265-CD49-9DBE-C3FA0A32CA83}" type="presParOf" srcId="{66037EBF-ADAB-534E-B6BA-93176E763C1F}" destId="{79CA1122-69FB-0B4E-B2C9-4D2ECE3F8377}" srcOrd="1" destOrd="0" presId="urn:microsoft.com/office/officeart/2005/8/layout/chevron1"/>
    <dgm:cxn modelId="{E75B3344-8A2B-4344-AD0B-5DB03A32FF62}" type="presParOf" srcId="{69331891-6B40-0C44-A32D-46158B8E57A3}" destId="{E0B111EB-6B00-CA49-8FEC-22C5BE757EB4}" srcOrd="1" destOrd="0" presId="urn:microsoft.com/office/officeart/2005/8/layout/chevron1"/>
    <dgm:cxn modelId="{B35010FA-8126-9B4E-9C65-77A64CDEA6F7}" type="presParOf" srcId="{69331891-6B40-0C44-A32D-46158B8E57A3}" destId="{F7544DD8-4F55-DE42-B417-F2F202376970}" srcOrd="2" destOrd="0" presId="urn:microsoft.com/office/officeart/2005/8/layout/chevron1"/>
    <dgm:cxn modelId="{3022048D-493D-BD46-B495-41678D19C72D}" type="presParOf" srcId="{F7544DD8-4F55-DE42-B417-F2F202376970}" destId="{3FE0BECA-F8E9-F948-9E5B-A2C88CDF4684}" srcOrd="0" destOrd="0" presId="urn:microsoft.com/office/officeart/2005/8/layout/chevron1"/>
    <dgm:cxn modelId="{DDC20A47-D8F9-1845-8C87-00F72415965C}" type="presParOf" srcId="{F7544DD8-4F55-DE42-B417-F2F202376970}" destId="{E0B80017-40D4-A441-897E-5DB40659239C}" srcOrd="1" destOrd="0" presId="urn:microsoft.com/office/officeart/2005/8/layout/chevron1"/>
    <dgm:cxn modelId="{F6E633C1-6B03-C743-A416-02AAB6F8B436}" type="presParOf" srcId="{69331891-6B40-0C44-A32D-46158B8E57A3}" destId="{7D67B05F-DA7B-C240-8240-8CABE6816E7A}" srcOrd="3" destOrd="0" presId="urn:microsoft.com/office/officeart/2005/8/layout/chevron1"/>
    <dgm:cxn modelId="{E1AE297C-D1A4-B74A-87CF-7C0F7CEADAF3}" type="presParOf" srcId="{69331891-6B40-0C44-A32D-46158B8E57A3}" destId="{9D079F4D-3747-784B-B50B-CC270636EE58}" srcOrd="4" destOrd="0" presId="urn:microsoft.com/office/officeart/2005/8/layout/chevron1"/>
    <dgm:cxn modelId="{2E5B43A1-8D4A-6949-AC44-3F77D95B4436}" type="presParOf" srcId="{9D079F4D-3747-784B-B50B-CC270636EE58}" destId="{81520718-E0A3-F74D-A443-828F2E61E496}" srcOrd="0" destOrd="0" presId="urn:microsoft.com/office/officeart/2005/8/layout/chevron1"/>
    <dgm:cxn modelId="{3D85CBF9-A758-A341-9A0F-3865EDC5697E}" type="presParOf" srcId="{9D079F4D-3747-784B-B50B-CC270636EE58}" destId="{8A27EB0C-FEE2-BE49-9979-EC1C219DE78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1D599-5132-544B-9617-7B411AECE87E}">
      <dsp:nvSpPr>
        <dsp:cNvPr id="0" name=""/>
        <dsp:cNvSpPr/>
      </dsp:nvSpPr>
      <dsp:spPr>
        <a:xfrm>
          <a:off x="3486" y="434777"/>
          <a:ext cx="2183085" cy="873234"/>
        </a:xfrm>
        <a:prstGeom prst="chevron">
          <a:avLst/>
        </a:prstGeom>
        <a:solidFill>
          <a:schemeClr val="accent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1</a:t>
          </a:r>
        </a:p>
      </dsp:txBody>
      <dsp:txXfrm>
        <a:off x="440103" y="434777"/>
        <a:ext cx="1309851" cy="873234"/>
      </dsp:txXfrm>
    </dsp:sp>
    <dsp:sp modelId="{79CA1122-69FB-0B4E-B2C9-4D2ECE3F8377}">
      <dsp:nvSpPr>
        <dsp:cNvPr id="0" name=""/>
        <dsp:cNvSpPr/>
      </dsp:nvSpPr>
      <dsp:spPr>
        <a:xfrm>
          <a:off x="3486" y="1417166"/>
          <a:ext cx="1746468" cy="19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100000"/>
            </a:lnSpc>
            <a:spcBef>
              <a:spcPct val="0"/>
            </a:spcBef>
            <a:spcAft>
              <a:spcPts val="0"/>
            </a:spcAft>
            <a:buNone/>
          </a:pPr>
          <a:r>
            <a:rPr lang="en-US" sz="1500" kern="1200" dirty="0">
              <a:latin typeface="+mn-lt"/>
              <a:ea typeface="+mn-ea"/>
              <a:cs typeface="+mn-cs"/>
            </a:rPr>
            <a:t>Petitioner files divorce petition and other paperwork with court</a:t>
          </a:r>
        </a:p>
      </dsp:txBody>
      <dsp:txXfrm>
        <a:off x="3486" y="1417166"/>
        <a:ext cx="1746468" cy="1908844"/>
      </dsp:txXfrm>
    </dsp:sp>
    <dsp:sp modelId="{3FE0BECA-F8E9-F948-9E5B-A2C88CDF4684}">
      <dsp:nvSpPr>
        <dsp:cNvPr id="0" name=""/>
        <dsp:cNvSpPr/>
      </dsp:nvSpPr>
      <dsp:spPr>
        <a:xfrm>
          <a:off x="1970571" y="434777"/>
          <a:ext cx="2183085" cy="873234"/>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2</a:t>
          </a:r>
        </a:p>
      </dsp:txBody>
      <dsp:txXfrm>
        <a:off x="2407188" y="434777"/>
        <a:ext cx="1309851" cy="873234"/>
      </dsp:txXfrm>
    </dsp:sp>
    <dsp:sp modelId="{E0B80017-40D4-A441-897E-5DB40659239C}">
      <dsp:nvSpPr>
        <dsp:cNvPr id="0" name=""/>
        <dsp:cNvSpPr/>
      </dsp:nvSpPr>
      <dsp:spPr>
        <a:xfrm>
          <a:off x="1970571" y="1417166"/>
          <a:ext cx="1746468" cy="19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latin typeface="+mn-lt"/>
              <a:ea typeface="+mn-ea"/>
              <a:cs typeface="+mn-cs"/>
            </a:rPr>
            <a:t>Petitioner has the other party served</a:t>
          </a:r>
          <a:endParaRPr lang="en-US" sz="1500" kern="1200" dirty="0"/>
        </a:p>
      </dsp:txBody>
      <dsp:txXfrm>
        <a:off x="1970571" y="1417166"/>
        <a:ext cx="1746468" cy="1908844"/>
      </dsp:txXfrm>
    </dsp:sp>
    <dsp:sp modelId="{81520718-E0A3-F74D-A443-828F2E61E496}">
      <dsp:nvSpPr>
        <dsp:cNvPr id="0" name=""/>
        <dsp:cNvSpPr/>
      </dsp:nvSpPr>
      <dsp:spPr>
        <a:xfrm>
          <a:off x="3937657" y="434777"/>
          <a:ext cx="2183085" cy="873234"/>
        </a:xfrm>
        <a:prstGeom prst="chevron">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3</a:t>
          </a:r>
        </a:p>
      </dsp:txBody>
      <dsp:txXfrm>
        <a:off x="4374274" y="434777"/>
        <a:ext cx="1309851" cy="873234"/>
      </dsp:txXfrm>
    </dsp:sp>
    <dsp:sp modelId="{8A27EB0C-FEE2-BE49-9979-EC1C219DE78D}">
      <dsp:nvSpPr>
        <dsp:cNvPr id="0" name=""/>
        <dsp:cNvSpPr/>
      </dsp:nvSpPr>
      <dsp:spPr>
        <a:xfrm>
          <a:off x="3937657" y="1417166"/>
          <a:ext cx="1746468" cy="19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latin typeface="+mn-lt"/>
              <a:ea typeface="+mn-ea"/>
              <a:cs typeface="+mn-cs"/>
            </a:rPr>
            <a:t>Petitioner completes mandatory parenting class (if children are involved)</a:t>
          </a:r>
          <a:endParaRPr lang="en-US" sz="1500" kern="1200" dirty="0"/>
        </a:p>
      </dsp:txBody>
      <dsp:txXfrm>
        <a:off x="3937657" y="1417166"/>
        <a:ext cx="1746468" cy="1908844"/>
      </dsp:txXfrm>
    </dsp:sp>
    <dsp:sp modelId="{0CD56FB9-D72E-9940-8548-010CDB0C9363}">
      <dsp:nvSpPr>
        <dsp:cNvPr id="0" name=""/>
        <dsp:cNvSpPr/>
      </dsp:nvSpPr>
      <dsp:spPr>
        <a:xfrm>
          <a:off x="5904742" y="434777"/>
          <a:ext cx="2183085" cy="873234"/>
        </a:xfrm>
        <a:prstGeom prst="chevron">
          <a:avLst/>
        </a:prstGeom>
        <a:solidFill>
          <a:schemeClr val="accent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4</a:t>
          </a:r>
          <a:endParaRPr lang="ru-RU" sz="1600" b="1" kern="1200" dirty="0">
            <a:effectLst/>
            <a:latin typeface="+mj-lt"/>
          </a:endParaRPr>
        </a:p>
      </dsp:txBody>
      <dsp:txXfrm>
        <a:off x="6341359" y="434777"/>
        <a:ext cx="1309851" cy="873234"/>
      </dsp:txXfrm>
    </dsp:sp>
    <dsp:sp modelId="{F38F5139-7DF1-3240-BF8A-0D0B02C34E33}">
      <dsp:nvSpPr>
        <dsp:cNvPr id="0" name=""/>
        <dsp:cNvSpPr/>
      </dsp:nvSpPr>
      <dsp:spPr>
        <a:xfrm>
          <a:off x="5904742" y="1417166"/>
          <a:ext cx="1746468" cy="19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90000"/>
            </a:lnSpc>
            <a:spcBef>
              <a:spcPct val="0"/>
            </a:spcBef>
            <a:spcAft>
              <a:spcPts val="0"/>
            </a:spcAft>
            <a:buNone/>
          </a:pPr>
          <a:r>
            <a:rPr lang="en-US" sz="1500" kern="1200" dirty="0">
              <a:latin typeface="+mn-lt"/>
              <a:ea typeface="+mn-ea"/>
              <a:cs typeface="+mn-cs"/>
            </a:rPr>
            <a:t>If no Response is filed in 30 days, Petitioner files default paperwork with court</a:t>
          </a:r>
        </a:p>
      </dsp:txBody>
      <dsp:txXfrm>
        <a:off x="5904742" y="1417166"/>
        <a:ext cx="1746468" cy="1908844"/>
      </dsp:txXfrm>
    </dsp:sp>
    <dsp:sp modelId="{BB3B3198-26D7-164E-981A-C5A96DD0DBEF}">
      <dsp:nvSpPr>
        <dsp:cNvPr id="0" name=""/>
        <dsp:cNvSpPr/>
      </dsp:nvSpPr>
      <dsp:spPr>
        <a:xfrm>
          <a:off x="7871828" y="434777"/>
          <a:ext cx="2183085" cy="873234"/>
        </a:xfrm>
        <a:prstGeom prst="chevron">
          <a:avLst/>
        </a:prstGeom>
        <a:solidFill>
          <a:schemeClr val="accent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5</a:t>
          </a:r>
          <a:endParaRPr lang="ru-RU" sz="1600" b="1" kern="1200" dirty="0">
            <a:effectLst/>
            <a:latin typeface="+mj-lt"/>
          </a:endParaRPr>
        </a:p>
      </dsp:txBody>
      <dsp:txXfrm>
        <a:off x="8308445" y="434777"/>
        <a:ext cx="1309851" cy="873234"/>
      </dsp:txXfrm>
    </dsp:sp>
    <dsp:sp modelId="{7DDD8217-14DA-AF4E-9FE3-03C109C46553}">
      <dsp:nvSpPr>
        <dsp:cNvPr id="0" name=""/>
        <dsp:cNvSpPr/>
      </dsp:nvSpPr>
      <dsp:spPr>
        <a:xfrm>
          <a:off x="7871828" y="1417166"/>
          <a:ext cx="1746468" cy="19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0" lvl="0" indent="0" algn="l" defTabSz="533400">
            <a:lnSpc>
              <a:spcPct val="90000"/>
            </a:lnSpc>
            <a:spcBef>
              <a:spcPct val="0"/>
            </a:spcBef>
            <a:spcAft>
              <a:spcPts val="0"/>
            </a:spcAft>
            <a:buNone/>
          </a:pPr>
          <a:r>
            <a:rPr lang="en-US" sz="1500" kern="1200" dirty="0">
              <a:latin typeface="+mn-lt"/>
              <a:ea typeface="+mn-ea"/>
              <a:cs typeface="+mn-cs"/>
            </a:rPr>
            <a:t>Petitioner waits for court to sign default judgment. Once judgment is entered in court file, case is concluded. </a:t>
          </a:r>
        </a:p>
      </dsp:txBody>
      <dsp:txXfrm>
        <a:off x="7871828" y="1417166"/>
        <a:ext cx="1746468" cy="1908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1D599-5132-544B-9617-7B411AECE87E}">
      <dsp:nvSpPr>
        <dsp:cNvPr id="0" name=""/>
        <dsp:cNvSpPr/>
      </dsp:nvSpPr>
      <dsp:spPr>
        <a:xfrm>
          <a:off x="3486" y="119224"/>
          <a:ext cx="2183085" cy="873234"/>
        </a:xfrm>
        <a:prstGeom prst="chevron">
          <a:avLst/>
        </a:prstGeom>
        <a:solidFill>
          <a:srgbClr val="FF7D7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1</a:t>
          </a:r>
        </a:p>
      </dsp:txBody>
      <dsp:txXfrm>
        <a:off x="440103" y="119224"/>
        <a:ext cx="1309851" cy="873234"/>
      </dsp:txXfrm>
    </dsp:sp>
    <dsp:sp modelId="{79CA1122-69FB-0B4E-B2C9-4D2ECE3F8377}">
      <dsp:nvSpPr>
        <dsp:cNvPr id="0" name=""/>
        <dsp:cNvSpPr/>
      </dsp:nvSpPr>
      <dsp:spPr>
        <a:xfrm>
          <a:off x="3486" y="1101612"/>
          <a:ext cx="1746468" cy="253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100000"/>
            </a:lnSpc>
            <a:spcBef>
              <a:spcPct val="0"/>
            </a:spcBef>
            <a:spcAft>
              <a:spcPts val="0"/>
            </a:spcAft>
            <a:buNone/>
          </a:pPr>
          <a:r>
            <a:rPr lang="en-US" sz="1500" kern="1200" dirty="0">
              <a:latin typeface="+mn-lt"/>
              <a:ea typeface="+mn-ea"/>
              <a:cs typeface="+mn-cs"/>
            </a:rPr>
            <a:t>Petitioner files divorce petition and other paperwork with court &amp; has other party served</a:t>
          </a:r>
        </a:p>
      </dsp:txBody>
      <dsp:txXfrm>
        <a:off x="3486" y="1101612"/>
        <a:ext cx="1746468" cy="2539951"/>
      </dsp:txXfrm>
    </dsp:sp>
    <dsp:sp modelId="{3FE0BECA-F8E9-F948-9E5B-A2C88CDF4684}">
      <dsp:nvSpPr>
        <dsp:cNvPr id="0" name=""/>
        <dsp:cNvSpPr/>
      </dsp:nvSpPr>
      <dsp:spPr>
        <a:xfrm>
          <a:off x="1970571" y="119224"/>
          <a:ext cx="2183085" cy="873234"/>
        </a:xfrm>
        <a:prstGeom prst="chevron">
          <a:avLst/>
        </a:prstGeom>
        <a:solidFill>
          <a:srgbClr val="FF2F2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2</a:t>
          </a:r>
        </a:p>
      </dsp:txBody>
      <dsp:txXfrm>
        <a:off x="2407188" y="119224"/>
        <a:ext cx="1309851" cy="873234"/>
      </dsp:txXfrm>
    </dsp:sp>
    <dsp:sp modelId="{E0B80017-40D4-A441-897E-5DB40659239C}">
      <dsp:nvSpPr>
        <dsp:cNvPr id="0" name=""/>
        <dsp:cNvSpPr/>
      </dsp:nvSpPr>
      <dsp:spPr>
        <a:xfrm>
          <a:off x="1970571" y="1101612"/>
          <a:ext cx="1746468" cy="253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t>If other party files a Response, case becomes contested. Petitioner should review</a:t>
          </a:r>
          <a:r>
            <a:rPr lang="en-US" sz="1500" kern="1200" baseline="0" dirty="0"/>
            <a:t> Response to understand what issues Respondent disagrees on</a:t>
          </a:r>
          <a:endParaRPr lang="en-US" sz="1500" kern="1200" dirty="0"/>
        </a:p>
      </dsp:txBody>
      <dsp:txXfrm>
        <a:off x="1970571" y="1101612"/>
        <a:ext cx="1746468" cy="2539951"/>
      </dsp:txXfrm>
    </dsp:sp>
    <dsp:sp modelId="{81520718-E0A3-F74D-A443-828F2E61E496}">
      <dsp:nvSpPr>
        <dsp:cNvPr id="0" name=""/>
        <dsp:cNvSpPr/>
      </dsp:nvSpPr>
      <dsp:spPr>
        <a:xfrm>
          <a:off x="3937657" y="119224"/>
          <a:ext cx="2183085" cy="873234"/>
        </a:xfrm>
        <a:prstGeom prst="chevr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3</a:t>
          </a:r>
        </a:p>
      </dsp:txBody>
      <dsp:txXfrm>
        <a:off x="4374274" y="119224"/>
        <a:ext cx="1309851" cy="873234"/>
      </dsp:txXfrm>
    </dsp:sp>
    <dsp:sp modelId="{8A27EB0C-FEE2-BE49-9979-EC1C219DE78D}">
      <dsp:nvSpPr>
        <dsp:cNvPr id="0" name=""/>
        <dsp:cNvSpPr/>
      </dsp:nvSpPr>
      <dsp:spPr>
        <a:xfrm>
          <a:off x="3937657" y="1101612"/>
          <a:ext cx="1746468" cy="253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t>Both parties must completed the mandatory parenting class if children are involved in the case</a:t>
          </a:r>
        </a:p>
      </dsp:txBody>
      <dsp:txXfrm>
        <a:off x="3937657" y="1101612"/>
        <a:ext cx="1746468" cy="2539951"/>
      </dsp:txXfrm>
    </dsp:sp>
    <dsp:sp modelId="{0CD56FB9-D72E-9940-8548-010CDB0C9363}">
      <dsp:nvSpPr>
        <dsp:cNvPr id="0" name=""/>
        <dsp:cNvSpPr/>
      </dsp:nvSpPr>
      <dsp:spPr>
        <a:xfrm>
          <a:off x="5904742" y="119224"/>
          <a:ext cx="2183085" cy="873234"/>
        </a:xfrm>
        <a:prstGeom prst="chevron">
          <a:avLst/>
        </a:prstGeom>
        <a:solidFill>
          <a:srgbClr val="86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4</a:t>
          </a:r>
          <a:endParaRPr lang="ru-RU" sz="1600" b="1" kern="1200" dirty="0">
            <a:effectLst/>
            <a:latin typeface="+mj-lt"/>
          </a:endParaRPr>
        </a:p>
      </dsp:txBody>
      <dsp:txXfrm>
        <a:off x="6341359" y="119224"/>
        <a:ext cx="1309851" cy="873234"/>
      </dsp:txXfrm>
    </dsp:sp>
    <dsp:sp modelId="{F38F5139-7DF1-3240-BF8A-0D0B02C34E33}">
      <dsp:nvSpPr>
        <dsp:cNvPr id="0" name=""/>
        <dsp:cNvSpPr/>
      </dsp:nvSpPr>
      <dsp:spPr>
        <a:xfrm>
          <a:off x="5904742" y="1101612"/>
          <a:ext cx="1746468" cy="253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90000"/>
            </a:lnSpc>
            <a:spcBef>
              <a:spcPct val="0"/>
            </a:spcBef>
            <a:spcAft>
              <a:spcPts val="0"/>
            </a:spcAft>
            <a:buNone/>
          </a:pPr>
          <a:r>
            <a:rPr lang="en-US" sz="1500" kern="1200" dirty="0">
              <a:latin typeface="+mn-lt"/>
              <a:ea typeface="+mn-ea"/>
              <a:cs typeface="+mn-cs"/>
            </a:rPr>
            <a:t>Both parties should attempt to resolve issues they disagree on through mediation or negotiation </a:t>
          </a:r>
        </a:p>
      </dsp:txBody>
      <dsp:txXfrm>
        <a:off x="5904742" y="1101612"/>
        <a:ext cx="1746468" cy="2539951"/>
      </dsp:txXfrm>
    </dsp:sp>
    <dsp:sp modelId="{BB3B3198-26D7-164E-981A-C5A96DD0DBEF}">
      <dsp:nvSpPr>
        <dsp:cNvPr id="0" name=""/>
        <dsp:cNvSpPr/>
      </dsp:nvSpPr>
      <dsp:spPr>
        <a:xfrm>
          <a:off x="7871828" y="119224"/>
          <a:ext cx="2183085" cy="873234"/>
        </a:xfrm>
        <a:prstGeom prst="chevron">
          <a:avLst/>
        </a:prstGeom>
        <a:solidFill>
          <a:srgbClr val="5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STEP 5</a:t>
          </a:r>
          <a:endParaRPr lang="ru-RU" sz="1600" b="1" kern="1200" dirty="0">
            <a:effectLst/>
            <a:latin typeface="+mj-lt"/>
          </a:endParaRPr>
        </a:p>
      </dsp:txBody>
      <dsp:txXfrm>
        <a:off x="8308445" y="119224"/>
        <a:ext cx="1309851" cy="873234"/>
      </dsp:txXfrm>
    </dsp:sp>
    <dsp:sp modelId="{7DDD8217-14DA-AF4E-9FE3-03C109C46553}">
      <dsp:nvSpPr>
        <dsp:cNvPr id="0" name=""/>
        <dsp:cNvSpPr/>
      </dsp:nvSpPr>
      <dsp:spPr>
        <a:xfrm>
          <a:off x="7871828" y="1101612"/>
          <a:ext cx="1746468" cy="253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0" lvl="0" indent="0" algn="l" defTabSz="533400">
            <a:lnSpc>
              <a:spcPct val="90000"/>
            </a:lnSpc>
            <a:spcBef>
              <a:spcPct val="0"/>
            </a:spcBef>
            <a:spcAft>
              <a:spcPts val="0"/>
            </a:spcAft>
            <a:buNone/>
          </a:pPr>
          <a:r>
            <a:rPr lang="en-US" sz="1500" kern="1200" dirty="0">
              <a:latin typeface="+mn-lt"/>
              <a:ea typeface="+mn-ea"/>
              <a:cs typeface="+mn-cs"/>
            </a:rPr>
            <a:t>If the parties cannot reach an agreement, they will have to have a trial. After trial, the judge’s decision will be incorporated into a final judgment </a:t>
          </a:r>
        </a:p>
      </dsp:txBody>
      <dsp:txXfrm>
        <a:off x="7871828" y="1101612"/>
        <a:ext cx="1746468" cy="2539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1D599-5132-544B-9617-7B411AECE87E}">
      <dsp:nvSpPr>
        <dsp:cNvPr id="0" name=""/>
        <dsp:cNvSpPr/>
      </dsp:nvSpPr>
      <dsp:spPr>
        <a:xfrm>
          <a:off x="9674" y="221206"/>
          <a:ext cx="2671762" cy="1068705"/>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OPENING ARGUMENTS</a:t>
          </a:r>
        </a:p>
      </dsp:txBody>
      <dsp:txXfrm>
        <a:off x="544027" y="221206"/>
        <a:ext cx="1603057" cy="1068705"/>
      </dsp:txXfrm>
    </dsp:sp>
    <dsp:sp modelId="{79CA1122-69FB-0B4E-B2C9-4D2ECE3F8377}">
      <dsp:nvSpPr>
        <dsp:cNvPr id="0" name=""/>
        <dsp:cNvSpPr/>
      </dsp:nvSpPr>
      <dsp:spPr>
        <a:xfrm>
          <a:off x="9674" y="1423499"/>
          <a:ext cx="2137410" cy="211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100000"/>
            </a:lnSpc>
            <a:spcBef>
              <a:spcPct val="0"/>
            </a:spcBef>
            <a:spcAft>
              <a:spcPts val="0"/>
            </a:spcAft>
            <a:buNone/>
          </a:pPr>
          <a:r>
            <a:rPr lang="en-US" sz="1500" kern="1200" dirty="0">
              <a:latin typeface="+mn-lt"/>
              <a:ea typeface="+mn-ea"/>
              <a:cs typeface="+mn-cs"/>
            </a:rPr>
            <a:t>Each party gets an opportunity to summarize the issues in the case and the evidence that will be presented at trial.</a:t>
          </a:r>
        </a:p>
      </dsp:txBody>
      <dsp:txXfrm>
        <a:off x="9674" y="1423499"/>
        <a:ext cx="2137410" cy="2116082"/>
      </dsp:txXfrm>
    </dsp:sp>
    <dsp:sp modelId="{3FE0BECA-F8E9-F948-9E5B-A2C88CDF4684}">
      <dsp:nvSpPr>
        <dsp:cNvPr id="0" name=""/>
        <dsp:cNvSpPr/>
      </dsp:nvSpPr>
      <dsp:spPr>
        <a:xfrm>
          <a:off x="2465437" y="221206"/>
          <a:ext cx="2671762" cy="1068705"/>
        </a:xfrm>
        <a:prstGeom prst="chevron">
          <a:avLst/>
        </a:prstGeom>
        <a:solidFill>
          <a:schemeClr val="accent3">
            <a:hueOff val="-2249913"/>
            <a:satOff val="-675"/>
            <a:lumOff val="-188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EVIDENTIARY PORTION</a:t>
          </a:r>
        </a:p>
      </dsp:txBody>
      <dsp:txXfrm>
        <a:off x="2999790" y="221206"/>
        <a:ext cx="1603057" cy="1068705"/>
      </dsp:txXfrm>
    </dsp:sp>
    <dsp:sp modelId="{E0B80017-40D4-A441-897E-5DB40659239C}">
      <dsp:nvSpPr>
        <dsp:cNvPr id="0" name=""/>
        <dsp:cNvSpPr/>
      </dsp:nvSpPr>
      <dsp:spPr>
        <a:xfrm>
          <a:off x="2465437" y="1423499"/>
          <a:ext cx="2137410" cy="211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latin typeface="+mn-lt"/>
              <a:ea typeface="+mn-ea"/>
              <a:cs typeface="+mn-cs"/>
            </a:rPr>
            <a:t>The parties take turns presenting their cases. The Petitioner goes first, then the Respondent, the Petitioner can put on a rebuttal case.</a:t>
          </a:r>
          <a:endParaRPr lang="en-US" sz="1500" kern="1200" dirty="0"/>
        </a:p>
      </dsp:txBody>
      <dsp:txXfrm>
        <a:off x="2465437" y="1423499"/>
        <a:ext cx="2137410" cy="2116082"/>
      </dsp:txXfrm>
    </dsp:sp>
    <dsp:sp modelId="{81520718-E0A3-F74D-A443-828F2E61E496}">
      <dsp:nvSpPr>
        <dsp:cNvPr id="0" name=""/>
        <dsp:cNvSpPr/>
      </dsp:nvSpPr>
      <dsp:spPr>
        <a:xfrm>
          <a:off x="4921199" y="221206"/>
          <a:ext cx="2671762" cy="1068705"/>
        </a:xfrm>
        <a:prstGeom prst="chevron">
          <a:avLst/>
        </a:prstGeom>
        <a:solidFill>
          <a:schemeClr val="accent3">
            <a:hueOff val="-4499826"/>
            <a:satOff val="-1350"/>
            <a:lumOff val="-377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CLOSING ARGUMENTS</a:t>
          </a:r>
        </a:p>
      </dsp:txBody>
      <dsp:txXfrm>
        <a:off x="5455552" y="221206"/>
        <a:ext cx="1603057" cy="1068705"/>
      </dsp:txXfrm>
    </dsp:sp>
    <dsp:sp modelId="{8A27EB0C-FEE2-BE49-9979-EC1C219DE78D}">
      <dsp:nvSpPr>
        <dsp:cNvPr id="0" name=""/>
        <dsp:cNvSpPr/>
      </dsp:nvSpPr>
      <dsp:spPr>
        <a:xfrm>
          <a:off x="4921199" y="1423499"/>
          <a:ext cx="2137410" cy="211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t>Each party can make arguments about why the judge should rule in their favor based on the law and the evidence presented at trial.</a:t>
          </a:r>
        </a:p>
      </dsp:txBody>
      <dsp:txXfrm>
        <a:off x="4921199" y="1423499"/>
        <a:ext cx="2137410" cy="2116082"/>
      </dsp:txXfrm>
    </dsp:sp>
    <dsp:sp modelId="{0CD56FB9-D72E-9940-8548-010CDB0C9363}">
      <dsp:nvSpPr>
        <dsp:cNvPr id="0" name=""/>
        <dsp:cNvSpPr/>
      </dsp:nvSpPr>
      <dsp:spPr>
        <a:xfrm>
          <a:off x="7376962" y="221206"/>
          <a:ext cx="2671762" cy="1068705"/>
        </a:xfrm>
        <a:prstGeom prst="chevron">
          <a:avLst/>
        </a:prstGeom>
        <a:solidFill>
          <a:schemeClr val="accent3">
            <a:hueOff val="-6749738"/>
            <a:satOff val="-2025"/>
            <a:lumOff val="-566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JUDGE’S RULING </a:t>
          </a:r>
          <a:endParaRPr lang="ru-RU" sz="1600" b="1" kern="1200" dirty="0">
            <a:effectLst/>
            <a:latin typeface="+mj-lt"/>
          </a:endParaRPr>
        </a:p>
      </dsp:txBody>
      <dsp:txXfrm>
        <a:off x="7911315" y="221206"/>
        <a:ext cx="1603057" cy="1068705"/>
      </dsp:txXfrm>
    </dsp:sp>
    <dsp:sp modelId="{F38F5139-7DF1-3240-BF8A-0D0B02C34E33}">
      <dsp:nvSpPr>
        <dsp:cNvPr id="0" name=""/>
        <dsp:cNvSpPr/>
      </dsp:nvSpPr>
      <dsp:spPr>
        <a:xfrm>
          <a:off x="7376962" y="1423499"/>
          <a:ext cx="2137410" cy="211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90000"/>
            </a:lnSpc>
            <a:spcBef>
              <a:spcPct val="0"/>
            </a:spcBef>
            <a:spcAft>
              <a:spcPts val="0"/>
            </a:spcAft>
            <a:buNone/>
          </a:pPr>
          <a:r>
            <a:rPr lang="en-US" sz="1500" kern="1200" dirty="0">
              <a:latin typeface="+mn-lt"/>
              <a:ea typeface="+mn-ea"/>
              <a:cs typeface="+mn-cs"/>
            </a:rPr>
            <a:t>The Judge will make a decision on all the contested issues in the case. </a:t>
          </a:r>
        </a:p>
      </dsp:txBody>
      <dsp:txXfrm>
        <a:off x="7376962" y="1423499"/>
        <a:ext cx="2137410" cy="2116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1D599-5132-544B-9617-7B411AECE87E}">
      <dsp:nvSpPr>
        <dsp:cNvPr id="0" name=""/>
        <dsp:cNvSpPr/>
      </dsp:nvSpPr>
      <dsp:spPr>
        <a:xfrm>
          <a:off x="7268" y="17394"/>
          <a:ext cx="3491954" cy="1242000"/>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PETITIONER’S </a:t>
          </a:r>
          <a:br>
            <a:rPr lang="en-US" sz="1600" b="1" kern="1200" dirty="0">
              <a:effectLst/>
              <a:latin typeface="+mj-lt"/>
            </a:rPr>
          </a:br>
          <a:r>
            <a:rPr lang="en-US" sz="1600" b="1" kern="1200" dirty="0">
              <a:effectLst/>
              <a:latin typeface="+mj-lt"/>
            </a:rPr>
            <a:t>CASE</a:t>
          </a:r>
        </a:p>
      </dsp:txBody>
      <dsp:txXfrm>
        <a:off x="628268" y="17394"/>
        <a:ext cx="2249954" cy="1242000"/>
      </dsp:txXfrm>
    </dsp:sp>
    <dsp:sp modelId="{79CA1122-69FB-0B4E-B2C9-4D2ECE3F8377}">
      <dsp:nvSpPr>
        <dsp:cNvPr id="0" name=""/>
        <dsp:cNvSpPr/>
      </dsp:nvSpPr>
      <dsp:spPr>
        <a:xfrm>
          <a:off x="7268" y="1414644"/>
          <a:ext cx="2793563"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100000"/>
            </a:lnSpc>
            <a:spcBef>
              <a:spcPct val="0"/>
            </a:spcBef>
            <a:spcAft>
              <a:spcPts val="0"/>
            </a:spcAft>
            <a:buNone/>
          </a:pPr>
          <a:r>
            <a:rPr lang="en-US" sz="1500" kern="1200" dirty="0">
              <a:latin typeface="+mn-lt"/>
              <a:ea typeface="+mn-ea"/>
              <a:cs typeface="+mn-cs"/>
            </a:rPr>
            <a:t>The Petitioner gets to put on their case first. They can testify, call witnesses, and present other to support their positions. The Respondent has an opportunity to cross-examine all witnesses. </a:t>
          </a:r>
        </a:p>
      </dsp:txBody>
      <dsp:txXfrm>
        <a:off x="7268" y="1414644"/>
        <a:ext cx="2793563" cy="2328750"/>
      </dsp:txXfrm>
    </dsp:sp>
    <dsp:sp modelId="{3FE0BECA-F8E9-F948-9E5B-A2C88CDF4684}">
      <dsp:nvSpPr>
        <dsp:cNvPr id="0" name=""/>
        <dsp:cNvSpPr/>
      </dsp:nvSpPr>
      <dsp:spPr>
        <a:xfrm>
          <a:off x="3283222" y="17394"/>
          <a:ext cx="3491954" cy="1242000"/>
        </a:xfrm>
        <a:prstGeom prst="chevron">
          <a:avLst/>
        </a:prstGeom>
        <a:solidFill>
          <a:schemeClr val="accent3">
            <a:hueOff val="-3374869"/>
            <a:satOff val="-1013"/>
            <a:lumOff val="-283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RESPONDENT’S </a:t>
          </a:r>
          <a:br>
            <a:rPr lang="en-US" sz="1600" b="1" kern="1200" dirty="0">
              <a:effectLst/>
              <a:latin typeface="+mj-lt"/>
            </a:rPr>
          </a:br>
          <a:r>
            <a:rPr lang="en-US" sz="1600" b="1" kern="1200" dirty="0">
              <a:effectLst/>
              <a:latin typeface="+mj-lt"/>
            </a:rPr>
            <a:t>CASE</a:t>
          </a:r>
        </a:p>
      </dsp:txBody>
      <dsp:txXfrm>
        <a:off x="3904222" y="17394"/>
        <a:ext cx="2249954" cy="1242000"/>
      </dsp:txXfrm>
    </dsp:sp>
    <dsp:sp modelId="{E0B80017-40D4-A441-897E-5DB40659239C}">
      <dsp:nvSpPr>
        <dsp:cNvPr id="0" name=""/>
        <dsp:cNvSpPr/>
      </dsp:nvSpPr>
      <dsp:spPr>
        <a:xfrm>
          <a:off x="3283222" y="1414644"/>
          <a:ext cx="2793563"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latin typeface="+mn-lt"/>
              <a:ea typeface="+mn-ea"/>
              <a:cs typeface="+mn-cs"/>
            </a:rPr>
            <a:t>The Respondent then gets to put on their case. They can testify, call witnesses, and present other evidence to support their positions. The Petitioner can cross-examine all of Respondent’s witnesses. </a:t>
          </a:r>
          <a:endParaRPr lang="en-US" sz="1500" kern="1200" dirty="0"/>
        </a:p>
      </dsp:txBody>
      <dsp:txXfrm>
        <a:off x="3283222" y="1414644"/>
        <a:ext cx="2793563" cy="2328750"/>
      </dsp:txXfrm>
    </dsp:sp>
    <dsp:sp modelId="{81520718-E0A3-F74D-A443-828F2E61E496}">
      <dsp:nvSpPr>
        <dsp:cNvPr id="0" name=""/>
        <dsp:cNvSpPr/>
      </dsp:nvSpPr>
      <dsp:spPr>
        <a:xfrm>
          <a:off x="6559177" y="17394"/>
          <a:ext cx="3491954" cy="1242000"/>
        </a:xfrm>
        <a:prstGeom prst="chevron">
          <a:avLst/>
        </a:prstGeom>
        <a:solidFill>
          <a:schemeClr val="accent3">
            <a:hueOff val="-6749738"/>
            <a:satOff val="-2025"/>
            <a:lumOff val="-566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mj-lt"/>
            </a:rPr>
            <a:t>PETITIONER’S REBUTTAL CASE (OPTIONAL)</a:t>
          </a:r>
        </a:p>
      </dsp:txBody>
      <dsp:txXfrm>
        <a:off x="7180177" y="17394"/>
        <a:ext cx="2249954" cy="1242000"/>
      </dsp:txXfrm>
    </dsp:sp>
    <dsp:sp modelId="{8A27EB0C-FEE2-BE49-9979-EC1C219DE78D}">
      <dsp:nvSpPr>
        <dsp:cNvPr id="0" name=""/>
        <dsp:cNvSpPr/>
      </dsp:nvSpPr>
      <dsp:spPr>
        <a:xfrm>
          <a:off x="6559177" y="1414644"/>
          <a:ext cx="2793563"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17463" lvl="1" indent="0" algn="l" defTabSz="666750">
            <a:lnSpc>
              <a:spcPct val="90000"/>
            </a:lnSpc>
            <a:spcBef>
              <a:spcPct val="0"/>
            </a:spcBef>
            <a:spcAft>
              <a:spcPct val="15000"/>
            </a:spcAft>
            <a:buNone/>
            <a:tabLst/>
          </a:pPr>
          <a:r>
            <a:rPr lang="en-US" sz="1500" kern="1200" dirty="0"/>
            <a:t>If the Petitioner wants to address any evidence presented by the Respondent, they can testify again or recall witnesses. The Respondent can cross-examine any witnesses that are recalled. </a:t>
          </a:r>
        </a:p>
      </dsp:txBody>
      <dsp:txXfrm>
        <a:off x="6559177" y="1414644"/>
        <a:ext cx="2793563" cy="2328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5/28/2021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5/28/2021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5/28/2021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5/28/2021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5/28/2021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5/28/2021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5/28/2021</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osbar.org/members" TargetMode="Externa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urts.oregon.gov/programs/family/Pages/default.aspx" TargetMode="External"/><Relationship Id="rId2" Type="http://schemas.openxmlformats.org/officeDocument/2006/relationships/hyperlink" Target="https://www.osbar.org/public/legalinfo/family.html" TargetMode="Externa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hyperlink" Target="https://oregonlawhelp.org/issues/famil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regonlawhelp.org/files/CCDACC15-944D-570E-7F1F-7BBF3DEC0018/attachments/38C73A69-0687-57F4-2199-D3B9EB84395F/376212010%20Family%20Law%20in%20Oregon%20PDF%20English.pdf" TargetMode="External"/><Relationship Id="rId2" Type="http://schemas.openxmlformats.org/officeDocument/2006/relationships/hyperlink" Target="https://www.courts.oregon.gov/programs/family/selfhelp/Documents/Divorce%20and%20Custody%20Trials%20in%20Oregon.pdf" TargetMode="Externa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justice.oregon.gov/guidelines/"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osbar.org/public/ri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384299" y="245385"/>
            <a:ext cx="9771380" cy="3566160"/>
          </a:xfrm>
        </p:spPr>
        <p:txBody>
          <a:bodyPr>
            <a:normAutofit/>
          </a:bodyPr>
          <a:lstStyle/>
          <a:p>
            <a:pPr algn="ctr"/>
            <a:r>
              <a:rPr lang="en-US" sz="7000" b="1" dirty="0">
                <a:solidFill>
                  <a:srgbClr val="0070C0"/>
                </a:solidFill>
                <a:latin typeface="Arial" panose="020B0604020202020204" pitchFamily="34" charset="0"/>
                <a:cs typeface="Arial" panose="020B0604020202020204" pitchFamily="34" charset="0"/>
              </a:rPr>
              <a:t>DIVORCE &amp; CUSTODY IN OREGON</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1384299" y="4645152"/>
            <a:ext cx="9774151" cy="1143000"/>
          </a:xfrm>
        </p:spPr>
        <p:txBody>
          <a:bodyPr/>
          <a:lstStyle/>
          <a:p>
            <a:r>
              <a:rPr lang="en-US" dirty="0"/>
              <a:t>A presentation by legal aid services of OREGON</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928106" y="2015380"/>
            <a:ext cx="5227574" cy="587584"/>
          </a:xfrm>
        </p:spPr>
        <p:txBody>
          <a:bodyPr>
            <a:normAutofit/>
          </a:bodyPr>
          <a:lstStyle/>
          <a:p>
            <a:r>
              <a:rPr lang="en-US" sz="2600" dirty="0"/>
              <a:t>Lawyer credentials / discipline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6032501" y="2844053"/>
            <a:ext cx="4914899" cy="2856946"/>
          </a:xfrm>
        </p:spPr>
        <p:txBody>
          <a:bodyPr>
            <a:normAutofit/>
          </a:bodyPr>
          <a:lstStyle/>
          <a:p>
            <a:pPr marL="0" indent="0">
              <a:buNone/>
            </a:pPr>
            <a:r>
              <a:rPr lang="en-US" sz="2000" dirty="0"/>
              <a:t>Always look up a potential lawyer on the Oregon State Bar membership directory to verify they are licensed to practice law in Oregon and do not have a disciplinary history. </a:t>
            </a:r>
          </a:p>
          <a:p>
            <a:pPr marL="0" indent="0">
              <a:buNone/>
            </a:pPr>
            <a:r>
              <a:rPr lang="en-US" sz="2000" dirty="0">
                <a:hlinkClick r:id="rId2"/>
              </a:rPr>
              <a:t>https://www.osbar.org/members</a:t>
            </a:r>
            <a:r>
              <a:rPr lang="en-US" sz="2000" dirty="0"/>
              <a: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3">
            <a:extLst>
              <a:ext uri="{28A0092B-C50C-407E-A947-70E740481C1C}">
                <a14:useLocalDpi xmlns:a14="http://schemas.microsoft.com/office/drawing/2010/main" val="0"/>
              </a:ext>
            </a:extLst>
          </a:blip>
          <a:srcRect l="12297" t="-496" r="23822" b="39203"/>
          <a:stretch/>
        </p:blipFill>
        <p:spPr>
          <a:xfrm>
            <a:off x="1244601" y="1017048"/>
            <a:ext cx="3556000" cy="2754852"/>
          </a:xfrm>
          <a:ln>
            <a:solidFill>
              <a:schemeClr val="accent6">
                <a:lumMod val="60000"/>
                <a:lumOff val="4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602" y="4076700"/>
            <a:ext cx="3556000" cy="1769930"/>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414720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379742"/>
            <a:ext cx="5711810" cy="587584"/>
          </a:xfrm>
        </p:spPr>
        <p:txBody>
          <a:bodyPr/>
          <a:lstStyle/>
          <a:p>
            <a:r>
              <a:rPr lang="en-US" dirty="0"/>
              <a:t>Working with a lawyer</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161760"/>
            <a:ext cx="5711810" cy="3421313"/>
          </a:xfrm>
        </p:spPr>
        <p:txBody>
          <a:bodyPr>
            <a:normAutofit fontScale="92500"/>
          </a:bodyPr>
          <a:lstStyle/>
          <a:p>
            <a:pPr marL="342900" indent="-342900">
              <a:buFont typeface="+mj-lt"/>
              <a:buAutoNum type="arabicPeriod"/>
            </a:pPr>
            <a:r>
              <a:rPr lang="en-US" dirty="0"/>
              <a:t>Review retainer agreement carefully &amp; ask questions </a:t>
            </a:r>
          </a:p>
          <a:p>
            <a:pPr marL="342900" indent="-342900">
              <a:buFont typeface="+mj-lt"/>
              <a:buAutoNum type="arabicPeriod"/>
            </a:pPr>
            <a:r>
              <a:rPr lang="en-US" dirty="0"/>
              <a:t>Have a frank conversation about money – let the attorney know how much money you have to spend and what they can accomplish with that amount of money</a:t>
            </a:r>
          </a:p>
          <a:p>
            <a:pPr marL="342900" indent="-342900">
              <a:buFont typeface="+mj-lt"/>
              <a:buAutoNum type="arabicPeriod"/>
            </a:pPr>
            <a:r>
              <a:rPr lang="en-US" dirty="0"/>
              <a:t>Talk to your lawyer about your expectations and whether those are realistic with your budget and / or their schedule and the way they practice law</a:t>
            </a:r>
          </a:p>
          <a:p>
            <a:pPr marL="342900" indent="-342900">
              <a:buFont typeface="+mj-lt"/>
              <a:buAutoNum type="arabicPeriod"/>
            </a:pPr>
            <a:r>
              <a:rPr lang="en-US" dirty="0"/>
              <a:t>Talk to your lawyer about communication, how quickly they respond, what type of communication expectations do they have for you</a:t>
            </a:r>
          </a:p>
          <a:p>
            <a:pPr marL="342900" indent="-342900">
              <a:buFont typeface="+mj-lt"/>
              <a:buAutoNum type="arabicPeriod"/>
            </a:pPr>
            <a:r>
              <a:rPr lang="en-US" dirty="0"/>
              <a:t>Understand your lawyer’s expectations for you </a:t>
            </a:r>
          </a:p>
          <a:p>
            <a:pPr marL="342900" indent="-342900">
              <a:buFont typeface="+mj-lt"/>
              <a:buAutoNum type="arabicPeriod"/>
            </a:pPr>
            <a:endParaRPr lang="en-US" dirty="0"/>
          </a:p>
        </p:txBody>
      </p:sp>
      <p:sp>
        <p:nvSpPr>
          <p:cNvPr id="4" name="Content Placeholder 3"/>
          <p:cNvSpPr>
            <a:spLocks noGrp="1"/>
          </p:cNvSpPr>
          <p:nvPr>
            <p:ph sz="half" idx="14"/>
          </p:nvPr>
        </p:nvSpPr>
        <p:spPr/>
        <p:txBody>
          <a:bodyPr/>
          <a:lstStyle/>
          <a:p>
            <a:endParaRPr lang="en-US" dirty="0"/>
          </a:p>
        </p:txBody>
      </p:sp>
      <p:pic>
        <p:nvPicPr>
          <p:cNvPr id="5" name="Picture 4" descr="green and white typewriter with white paper"/>
          <p:cNvPicPr/>
          <p:nvPr/>
        </p:nvPicPr>
        <p:blipFill>
          <a:blip r:embed="rId2">
            <a:extLst>
              <a:ext uri="{28A0092B-C50C-407E-A947-70E740481C1C}">
                <a14:useLocalDpi xmlns:a14="http://schemas.microsoft.com/office/drawing/2010/main" val="0"/>
              </a:ext>
            </a:extLst>
          </a:blip>
          <a:srcRect/>
          <a:stretch>
            <a:fillRect/>
          </a:stretch>
        </p:blipFill>
        <p:spPr bwMode="auto">
          <a:xfrm>
            <a:off x="605170" y="621040"/>
            <a:ext cx="4589130" cy="5603086"/>
          </a:xfrm>
          <a:prstGeom prst="rect">
            <a:avLst/>
          </a:prstGeom>
          <a:noFill/>
          <a:ln>
            <a:noFill/>
          </a:ln>
        </p:spPr>
      </p:pic>
    </p:spTree>
    <p:extLst>
      <p:ext uri="{BB962C8B-B14F-4D97-AF65-F5344CB8AC3E}">
        <p14:creationId xmlns:p14="http://schemas.microsoft.com/office/powerpoint/2010/main" val="362360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p:txBody>
          <a:bodyPr/>
          <a:lstStyle/>
          <a:p>
            <a:r>
              <a:rPr lang="en-US" dirty="0"/>
              <a:t>client CASE STUDY</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195754" y="2053058"/>
            <a:ext cx="4157296" cy="3633471"/>
          </a:xfrm>
        </p:spPr>
        <p:txBody>
          <a:bodyPr/>
          <a:lstStyle/>
          <a:p>
            <a:r>
              <a:rPr lang="en-US" dirty="0"/>
              <a:t>Client Diana hired Attorney John to represent her in her divorce. Diana only had $5,000 to spend on her divorce. John asked for a $5,000 retainer up front, which Diana was able to pay. John helped Diana file for divorce and obtain a temporary custody order after a court hearing. John then informed Diana that he had used up her retainer and he needed $5,000 more or else he would have to withdraw. Diana did not have another $5,000 so John withdrew from her case. Diana was then left to finalize her divorce on her own. </a:t>
            </a:r>
          </a:p>
        </p:txBody>
      </p:sp>
      <p:pic>
        <p:nvPicPr>
          <p:cNvPr id="27" name="Picture Placeholder 26">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687" t="237" r="17142" b="948"/>
          <a:stretch/>
        </p:blipFill>
        <p:spPr>
          <a:xfrm>
            <a:off x="5924550" y="618564"/>
            <a:ext cx="5632450" cy="5607423"/>
          </a:xfrm>
        </p:spPr>
      </p:pic>
    </p:spTree>
    <p:extLst>
      <p:ext uri="{BB962C8B-B14F-4D97-AF65-F5344CB8AC3E}">
        <p14:creationId xmlns:p14="http://schemas.microsoft.com/office/powerpoint/2010/main" val="12553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5754" y="1353753"/>
            <a:ext cx="4157296" cy="1292750"/>
          </a:xfrm>
        </p:spPr>
        <p:txBody>
          <a:bodyPr/>
          <a:lstStyle/>
          <a:p>
            <a:r>
              <a:rPr lang="en-US" dirty="0"/>
              <a:t>What could Diana do DIFFERENTLY? </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195754" y="2764118"/>
            <a:ext cx="4157296" cy="3333294"/>
          </a:xfrm>
        </p:spPr>
        <p:txBody>
          <a:bodyPr>
            <a:normAutofit/>
          </a:bodyPr>
          <a:lstStyle/>
          <a:p>
            <a:r>
              <a:rPr lang="en-US" dirty="0"/>
              <a:t>Some attorneys are willing to provide limited scope services. Diana could ask the attorney whether she can perform certain tasks on her own in order to save money. For example, she could prepare her own divorce petition and have her attorney review her paperwork. She could also obtain evidence for court hearings on her own. She could also go to some types of non-evidentiary court hearings on her own. </a:t>
            </a:r>
          </a:p>
        </p:txBody>
      </p:sp>
      <p:sp>
        <p:nvSpPr>
          <p:cNvPr id="2" name="Picture Placeholder 1"/>
          <p:cNvSpPr>
            <a:spLocks noGrp="1"/>
          </p:cNvSpPr>
          <p:nvPr>
            <p:ph type="pic" sz="quarter" idx="13"/>
          </p:nvPr>
        </p:nvSpPr>
        <p:spPr/>
      </p:sp>
      <p:pic>
        <p:nvPicPr>
          <p:cNvPr id="6" name="Picture Placeholder 26">
            <a:extLst>
              <a:ext uri="{FF2B5EF4-FFF2-40B4-BE49-F238E27FC236}">
                <a16:creationId xmlns:a16="http://schemas.microsoft.com/office/drawing/2014/main" id="{1E23C3D4-3265-654A-93D6-FE4FDACECE7C}"/>
              </a:ext>
            </a:extLst>
          </p:cNvPr>
          <p:cNvPicPr>
            <a:picLocks noChangeAspect="1"/>
          </p:cNvPicPr>
          <p:nvPr/>
        </p:nvPicPr>
        <p:blipFill rotWithShape="1">
          <a:blip r:embed="rId2">
            <a:extLst>
              <a:ext uri="{28A0092B-C50C-407E-A947-70E740481C1C}">
                <a14:useLocalDpi xmlns:a14="http://schemas.microsoft.com/office/drawing/2010/main" val="0"/>
              </a:ext>
            </a:extLst>
          </a:blip>
          <a:srcRect l="16687" t="237" r="17142" b="948"/>
          <a:stretch/>
        </p:blipFill>
        <p:spPr>
          <a:xfrm>
            <a:off x="5924550" y="618564"/>
            <a:ext cx="5632450" cy="5607423"/>
          </a:xfrm>
          <a:prstGeom prst="rect">
            <a:avLst/>
          </a:prstGeom>
          <a:solidFill>
            <a:schemeClr val="tx2"/>
          </a:solidFill>
        </p:spPr>
      </p:pic>
    </p:spTree>
    <p:extLst>
      <p:ext uri="{BB962C8B-B14F-4D97-AF65-F5344CB8AC3E}">
        <p14:creationId xmlns:p14="http://schemas.microsoft.com/office/powerpoint/2010/main" val="159122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59180" y="1658836"/>
            <a:ext cx="10058400" cy="3087335"/>
          </a:xfrm>
        </p:spPr>
        <p:txBody>
          <a:bodyPr>
            <a:normAutofit fontScale="90000"/>
          </a:bodyPr>
          <a:lstStyle/>
          <a:p>
            <a:pPr algn="ctr"/>
            <a:r>
              <a:rPr lang="en-US" dirty="0"/>
              <a:t>FINDING RELIABLE LEGAL Information</a:t>
            </a:r>
          </a:p>
        </p:txBody>
      </p:sp>
    </p:spTree>
    <p:extLst>
      <p:ext uri="{BB962C8B-B14F-4D97-AF65-F5344CB8AC3E}">
        <p14:creationId xmlns:p14="http://schemas.microsoft.com/office/powerpoint/2010/main" val="291084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907314" y="1646442"/>
            <a:ext cx="5248366" cy="587584"/>
          </a:xfrm>
        </p:spPr>
        <p:txBody>
          <a:bodyPr>
            <a:normAutofit/>
          </a:bodyPr>
          <a:lstStyle/>
          <a:p>
            <a:r>
              <a:rPr lang="en-US" dirty="0"/>
              <a:t>Be wary of information online!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907314" y="2463800"/>
            <a:ext cx="5248366" cy="3119273"/>
          </a:xfrm>
        </p:spPr>
        <p:txBody>
          <a:bodyPr>
            <a:normAutofit/>
          </a:bodyPr>
          <a:lstStyle/>
          <a:p>
            <a:pPr marL="342900" indent="-342900">
              <a:buFont typeface="+mj-lt"/>
              <a:buAutoNum type="arabicPeriod"/>
            </a:pPr>
            <a:r>
              <a:rPr lang="en-US" sz="1800" dirty="0"/>
              <a:t>Do not rely on divorce or custody information you find in Google searches or read in online discussion forums.</a:t>
            </a:r>
          </a:p>
          <a:p>
            <a:pPr marL="342900" indent="-342900">
              <a:buFont typeface="+mj-lt"/>
              <a:buAutoNum type="arabicPeriod"/>
            </a:pPr>
            <a:r>
              <a:rPr lang="en-US" sz="1800" dirty="0"/>
              <a:t>Every state has different laws governing divorce and custody. Unless you find a website with information specific to Oregon cases, it is unlikely the information will be accurate.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t="142" r="26894" b="10266"/>
          <a:stretch/>
        </p:blipFill>
        <p:spPr>
          <a:xfrm>
            <a:off x="1111566" y="1117599"/>
            <a:ext cx="3837806" cy="4673601"/>
          </a:xfrm>
          <a:ln>
            <a:solidFill>
              <a:schemeClr val="accent6">
                <a:lumMod val="40000"/>
                <a:lumOff val="60000"/>
              </a:schemeClr>
            </a:solidFill>
          </a:ln>
        </p:spPr>
      </p:pic>
    </p:spTree>
    <p:extLst>
      <p:ext uri="{BB962C8B-B14F-4D97-AF65-F5344CB8AC3E}">
        <p14:creationId xmlns:p14="http://schemas.microsoft.com/office/powerpoint/2010/main" val="262483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907314" y="1345274"/>
            <a:ext cx="5248366" cy="1691842"/>
          </a:xfrm>
        </p:spPr>
        <p:txBody>
          <a:bodyPr>
            <a:normAutofit/>
          </a:bodyPr>
          <a:lstStyle/>
          <a:p>
            <a:r>
              <a:rPr lang="en-US" dirty="0"/>
              <a:t>Be wary of advice from friends, family, co-workers or other non-attorneys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907314" y="3047998"/>
            <a:ext cx="4976586" cy="3119273"/>
          </a:xfrm>
        </p:spPr>
        <p:txBody>
          <a:bodyPr>
            <a:normAutofit/>
          </a:bodyPr>
          <a:lstStyle/>
          <a:p>
            <a:pPr marL="342900" indent="-342900">
              <a:buFont typeface="+mj-lt"/>
              <a:buAutoNum type="arabicPeriod"/>
            </a:pPr>
            <a:r>
              <a:rPr lang="en-US" dirty="0"/>
              <a:t>People love to share stories about their divorce and custody cases. Do not listen to these stories! It is very unlikely that their advice will be accurate or that what happened to them will happen to you. </a:t>
            </a:r>
          </a:p>
          <a:p>
            <a:pPr marL="342900" indent="-342900">
              <a:buFont typeface="+mj-lt"/>
              <a:buAutoNum type="arabicPeriod"/>
            </a:pPr>
            <a:r>
              <a:rPr lang="en-US" dirty="0"/>
              <a:t>The law is complicated. Unless someone is an Oregon family law attorney, they cannot give you accurate advice about what will happen in your Oregon divorce or custody case.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22685" t="-258" r="23028" b="258"/>
          <a:stretch/>
        </p:blipFill>
        <p:spPr>
          <a:xfrm>
            <a:off x="633867" y="624115"/>
            <a:ext cx="4576762" cy="5631542"/>
          </a:xfrm>
        </p:spPr>
      </p:pic>
    </p:spTree>
    <p:extLst>
      <p:ext uri="{BB962C8B-B14F-4D97-AF65-F5344CB8AC3E}">
        <p14:creationId xmlns:p14="http://schemas.microsoft.com/office/powerpoint/2010/main" val="33236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309914" y="1142074"/>
            <a:ext cx="8621486" cy="1232826"/>
          </a:xfrm>
        </p:spPr>
        <p:txBody>
          <a:bodyPr>
            <a:normAutofit/>
          </a:bodyPr>
          <a:lstStyle/>
          <a:p>
            <a:r>
              <a:rPr lang="en-US" dirty="0">
                <a:solidFill>
                  <a:srgbClr val="191919"/>
                </a:solidFill>
              </a:rPr>
              <a:t>Reliable sources of legal information online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422400" y="2336800"/>
            <a:ext cx="7003143" cy="3645989"/>
          </a:xfrm>
        </p:spPr>
        <p:txBody>
          <a:bodyPr>
            <a:normAutofit fontScale="92500" lnSpcReduction="10000"/>
          </a:bodyPr>
          <a:lstStyle/>
          <a:p>
            <a:pPr marL="342900" indent="-342900">
              <a:buFont typeface="+mj-lt"/>
              <a:buAutoNum type="arabicPeriod"/>
            </a:pPr>
            <a:r>
              <a:rPr lang="en-US" b="1" dirty="0"/>
              <a:t>Family law lawyers </a:t>
            </a:r>
            <a:r>
              <a:rPr lang="en-US" dirty="0"/>
              <a:t>– not all lawyers understand family law. If you get advice from an attorney, make sure that they are experienced in divorce and custody cases. </a:t>
            </a:r>
          </a:p>
          <a:p>
            <a:pPr marL="342900" indent="-342900">
              <a:buFont typeface="+mj-lt"/>
              <a:buAutoNum type="arabicPeriod"/>
            </a:pPr>
            <a:r>
              <a:rPr lang="en-US" b="1" dirty="0"/>
              <a:t>Oregon State Bar website </a:t>
            </a:r>
            <a:r>
              <a:rPr lang="en-US" dirty="0"/>
              <a:t>(</a:t>
            </a:r>
            <a:r>
              <a:rPr lang="en-US" dirty="0">
                <a:hlinkClick r:id="rId2"/>
              </a:rPr>
              <a:t>https://www.osbar.org/public/legalinfo/family.html</a:t>
            </a:r>
            <a:r>
              <a:rPr lang="en-US" dirty="0"/>
              <a:t>) – free legal information about divorce and custody cases written by Oregon attorneys </a:t>
            </a:r>
          </a:p>
          <a:p>
            <a:pPr marL="342900" indent="-342900">
              <a:buFont typeface="+mj-lt"/>
              <a:buAutoNum type="arabicPeriod"/>
            </a:pPr>
            <a:r>
              <a:rPr lang="en-US" b="1" dirty="0"/>
              <a:t>Oregon Judicial Department website </a:t>
            </a:r>
            <a:r>
              <a:rPr lang="en-US" dirty="0"/>
              <a:t>(</a:t>
            </a:r>
            <a:r>
              <a:rPr lang="en-US" dirty="0">
                <a:hlinkClick r:id="rId3"/>
              </a:rPr>
              <a:t>https://www.courts.oregon.gov/programs/family/</a:t>
            </a:r>
            <a:br>
              <a:rPr lang="en-US" dirty="0">
                <a:hlinkClick r:id="rId3"/>
              </a:rPr>
            </a:br>
            <a:r>
              <a:rPr lang="en-US" dirty="0">
                <a:hlinkClick r:id="rId3"/>
              </a:rPr>
              <a:t>Pages/default.aspx</a:t>
            </a:r>
            <a:r>
              <a:rPr lang="en-US" dirty="0"/>
              <a:t>) – free legal information, court forms, parenting plans, self-help videos, and more created by Oregon attorneys and judges. </a:t>
            </a:r>
          </a:p>
          <a:p>
            <a:pPr marL="342900" indent="-342900">
              <a:buFont typeface="+mj-lt"/>
              <a:buAutoNum type="arabicPeriod"/>
            </a:pPr>
            <a:r>
              <a:rPr lang="en-US" b="1" dirty="0"/>
              <a:t>OregonLawHelp.org</a:t>
            </a:r>
            <a:r>
              <a:rPr lang="en-US" dirty="0"/>
              <a:t> (</a:t>
            </a:r>
            <a:r>
              <a:rPr lang="en-US" dirty="0">
                <a:hlinkClick r:id="rId4"/>
              </a:rPr>
              <a:t>https://oregonlawhelp.org/issues/family</a:t>
            </a:r>
            <a:r>
              <a:rPr lang="en-US" dirty="0"/>
              <a:t>) – free legal information written by Oregon Legal Aid attorneys. </a:t>
            </a:r>
          </a:p>
          <a:p>
            <a:pPr marL="342900" indent="-342900">
              <a:buFont typeface="+mj-lt"/>
              <a:buAutoNum type="arabicPeriod"/>
            </a:pPr>
            <a:endParaRPr lang="en-US" dirty="0"/>
          </a:p>
        </p:txBody>
      </p:sp>
      <p:pic>
        <p:nvPicPr>
          <p:cNvPr id="5" name="Picture 4" descr="girl in pink tank top"/>
          <p:cNvPicPr/>
          <p:nvPr/>
        </p:nvPicPr>
        <p:blipFill>
          <a:blip r:embed="rId5">
            <a:extLst>
              <a:ext uri="{28A0092B-C50C-407E-A947-70E740481C1C}">
                <a14:useLocalDpi xmlns:a14="http://schemas.microsoft.com/office/drawing/2010/main" val="0"/>
              </a:ext>
            </a:extLst>
          </a:blip>
          <a:srcRect/>
          <a:stretch>
            <a:fillRect/>
          </a:stretch>
        </p:blipFill>
        <p:spPr bwMode="auto">
          <a:xfrm>
            <a:off x="8804366" y="2500267"/>
            <a:ext cx="2151379" cy="3038384"/>
          </a:xfrm>
          <a:prstGeom prst="rect">
            <a:avLst/>
          </a:prstGeom>
          <a:noFill/>
          <a:ln>
            <a:noFill/>
          </a:ln>
        </p:spPr>
      </p:pic>
    </p:spTree>
    <p:extLst>
      <p:ext uri="{BB962C8B-B14F-4D97-AF65-F5344CB8AC3E}">
        <p14:creationId xmlns:p14="http://schemas.microsoft.com/office/powerpoint/2010/main" val="96366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309914" y="1091274"/>
            <a:ext cx="8621486" cy="1232826"/>
          </a:xfrm>
        </p:spPr>
        <p:txBody>
          <a:bodyPr>
            <a:normAutofit/>
          </a:bodyPr>
          <a:lstStyle/>
          <a:p>
            <a:r>
              <a:rPr lang="en-US" dirty="0">
                <a:solidFill>
                  <a:srgbClr val="191919"/>
                </a:solidFill>
              </a:rPr>
              <a:t>Free legal booklets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309914" y="2001111"/>
            <a:ext cx="6284686" cy="3813629"/>
          </a:xfrm>
        </p:spPr>
        <p:txBody>
          <a:bodyPr>
            <a:normAutofit fontScale="92500" lnSpcReduction="10000"/>
          </a:bodyPr>
          <a:lstStyle/>
          <a:p>
            <a:pPr marL="342900" indent="-342900">
              <a:buFont typeface="+mj-lt"/>
              <a:buAutoNum type="arabicPeriod"/>
            </a:pPr>
            <a:r>
              <a:rPr lang="en-US" b="1" dirty="0"/>
              <a:t>Divorce and Custody Trials in Oregon booklet </a:t>
            </a:r>
            <a:r>
              <a:rPr lang="en-US" dirty="0"/>
              <a:t>– a comprehensive guide to prepare for a divorce or custody trial in Oregon. This booklet was written by Oregon attorneys and judges. This booklet is available online. You may also be able to obtain copies at your local courthouse. </a:t>
            </a:r>
            <a:r>
              <a:rPr lang="en-US" dirty="0">
                <a:hlinkClick r:id="rId2"/>
              </a:rPr>
              <a:t>https://www.courts.oregon.gov/programs/family/selfhelp/Documents/Divorce%20and%20Custody%20Trials%20in%20Oregon.pdf</a:t>
            </a:r>
            <a:r>
              <a:rPr lang="en-US" dirty="0"/>
              <a:t> </a:t>
            </a:r>
          </a:p>
          <a:p>
            <a:pPr marL="342900" indent="-342900">
              <a:buFont typeface="+mj-lt"/>
              <a:buAutoNum type="arabicPeriod"/>
            </a:pPr>
            <a:r>
              <a:rPr lang="en-US" b="1" dirty="0"/>
              <a:t>Family law in Oregon booklet </a:t>
            </a:r>
            <a:r>
              <a:rPr lang="en-US" dirty="0"/>
              <a:t>– a comprehensive guide to family law issues in Oregon written by Oregon Legal Aid attorneys. This booklet is available online. You may also be able to obtain copies at your local courthouse. </a:t>
            </a:r>
            <a:r>
              <a:rPr lang="en-US" dirty="0">
                <a:hlinkClick r:id="rId3"/>
              </a:rPr>
              <a:t>https://oregonlawhelp.org/files/CCDACC15-944D-570E-7F1F-7BBF3DEC0018/attachments/38C73A69-0687-57F4-2199-D3B9EB84395F/376212010%20Family%20Law%20in%20Oregon%20PDF%20English.pdf</a:t>
            </a:r>
            <a:r>
              <a:rPr lang="en-US" dirty="0"/>
              <a:t> </a:t>
            </a:r>
          </a:p>
          <a:p>
            <a:pPr marL="342900" indent="-342900">
              <a:buFont typeface="+mj-lt"/>
              <a:buAutoNum type="arabicPeriod"/>
            </a:pPr>
            <a:endParaRPr lang="en-US" dirty="0"/>
          </a:p>
        </p:txBody>
      </p:sp>
      <p:pic>
        <p:nvPicPr>
          <p:cNvPr id="4" name="Picture 3"/>
          <p:cNvPicPr>
            <a:picLocks noChangeAspect="1"/>
          </p:cNvPicPr>
          <p:nvPr/>
        </p:nvPicPr>
        <p:blipFill>
          <a:blip r:embed="rId4"/>
          <a:stretch>
            <a:fillRect/>
          </a:stretch>
        </p:blipFill>
        <p:spPr>
          <a:xfrm>
            <a:off x="7953238" y="1358537"/>
            <a:ext cx="3464788" cy="4456203"/>
          </a:xfrm>
          <a:prstGeom prst="rect">
            <a:avLst/>
          </a:prstGeom>
        </p:spPr>
      </p:pic>
    </p:spTree>
    <p:extLst>
      <p:ext uri="{BB962C8B-B14F-4D97-AF65-F5344CB8AC3E}">
        <p14:creationId xmlns:p14="http://schemas.microsoft.com/office/powerpoint/2010/main" val="74548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1658836"/>
            <a:ext cx="10058400" cy="3566160"/>
          </a:xfrm>
        </p:spPr>
        <p:txBody>
          <a:bodyPr>
            <a:normAutofit/>
          </a:bodyPr>
          <a:lstStyle/>
          <a:p>
            <a:pPr algn="ctr"/>
            <a:r>
              <a:rPr lang="en-US" dirty="0"/>
              <a:t>Divorce &amp; custody case process</a:t>
            </a:r>
          </a:p>
        </p:txBody>
      </p:sp>
    </p:spTree>
    <p:extLst>
      <p:ext uri="{BB962C8B-B14F-4D97-AF65-F5344CB8AC3E}">
        <p14:creationId xmlns:p14="http://schemas.microsoft.com/office/powerpoint/2010/main" val="81664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sz="3500" dirty="0">
                <a:solidFill>
                  <a:schemeClr val="tx1">
                    <a:lumMod val="85000"/>
                    <a:lumOff val="15000"/>
                  </a:schemeClr>
                </a:solidFill>
              </a:rPr>
              <a:t>About legal aid services of </a:t>
            </a:r>
            <a:r>
              <a:rPr lang="en-US" sz="3500" dirty="0" err="1">
                <a:solidFill>
                  <a:schemeClr val="tx1">
                    <a:lumMod val="85000"/>
                    <a:lumOff val="15000"/>
                  </a:schemeClr>
                </a:solidFill>
              </a:rPr>
              <a:t>oregon</a:t>
            </a:r>
            <a:endParaRPr lang="en-US" sz="3500" dirty="0">
              <a:solidFill>
                <a:schemeClr val="tx1">
                  <a:lumMod val="85000"/>
                  <a:lumOff val="15000"/>
                </a:schemeClr>
              </a:solidFill>
            </a:endParaRPr>
          </a:p>
        </p:txBody>
      </p:sp>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a:xfrm>
            <a:off x="7416800" y="831286"/>
            <a:ext cx="3763818" cy="5195425"/>
          </a:xfrm>
        </p:spPr>
        <p:txBody>
          <a:bodyPr/>
          <a:lstStyle/>
          <a:p>
            <a:pPr marL="285750" indent="-285750">
              <a:spcBef>
                <a:spcPts val="1800"/>
              </a:spcBef>
              <a:buFont typeface="Arial" panose="020B0604020202020204" pitchFamily="34" charset="0"/>
              <a:buChar char="•"/>
            </a:pPr>
            <a:r>
              <a:rPr lang="en-US" dirty="0">
                <a:solidFill>
                  <a:schemeClr val="tx1"/>
                </a:solidFill>
              </a:rPr>
              <a:t>Statewide provider of free civil legal services. </a:t>
            </a:r>
            <a:endParaRPr lang="en-US" dirty="0"/>
          </a:p>
          <a:p>
            <a:pPr marL="285750" indent="-285750">
              <a:spcBef>
                <a:spcPts val="1800"/>
              </a:spcBef>
              <a:buFont typeface="Arial" panose="020B0604020202020204" pitchFamily="34" charset="0"/>
              <a:buChar char="•"/>
            </a:pPr>
            <a:r>
              <a:rPr lang="en-US" dirty="0">
                <a:solidFill>
                  <a:schemeClr val="tx1"/>
                </a:solidFill>
              </a:rPr>
              <a:t>The Central Oregon office serves Deschutes, Jefferson, and Crook Counties. </a:t>
            </a:r>
          </a:p>
          <a:p>
            <a:pPr marL="285750" indent="-285750">
              <a:spcBef>
                <a:spcPts val="1800"/>
              </a:spcBef>
              <a:buFont typeface="Arial" panose="020B0604020202020204" pitchFamily="34" charset="0"/>
              <a:buChar char="•"/>
            </a:pPr>
            <a:r>
              <a:rPr lang="en-US" dirty="0"/>
              <a:t>4 full-time attorneys, 2 </a:t>
            </a:r>
            <a:br>
              <a:rPr lang="en-US" dirty="0"/>
            </a:br>
            <a:r>
              <a:rPr lang="en-US" dirty="0"/>
              <a:t>bi-lingual support staff.</a:t>
            </a:r>
          </a:p>
          <a:p>
            <a:pPr marL="285750" indent="-285750">
              <a:spcBef>
                <a:spcPts val="1800"/>
              </a:spcBef>
              <a:buFont typeface="Arial" panose="020B0604020202020204" pitchFamily="34" charset="0"/>
              <a:buChar char="•"/>
            </a:pPr>
            <a:r>
              <a:rPr lang="en-US" dirty="0">
                <a:solidFill>
                  <a:schemeClr val="tx1"/>
                </a:solidFill>
              </a:rPr>
              <a:t>Income restrictions on who we can serve. </a:t>
            </a:r>
            <a:endParaRPr lang="en-US" dirty="0"/>
          </a:p>
          <a:p>
            <a:pPr marL="285750" indent="-285750">
              <a:spcBef>
                <a:spcPts val="1800"/>
              </a:spcBef>
              <a:buFont typeface="Arial" panose="020B0604020202020204" pitchFamily="34" charset="0"/>
              <a:buChar char="•"/>
            </a:pPr>
            <a:r>
              <a:rPr lang="en-US" dirty="0">
                <a:solidFill>
                  <a:schemeClr val="tx1"/>
                </a:solidFill>
              </a:rPr>
              <a:t>Only take certain types of cases: we primarily help low-income tenants, </a:t>
            </a:r>
            <a:r>
              <a:rPr lang="en-US" dirty="0"/>
              <a:t>survivors of domestic violence, workers facing discrimination in employment, and people needing help with public benefits.</a:t>
            </a:r>
          </a:p>
        </p:txBody>
      </p:sp>
    </p:spTree>
    <p:extLst>
      <p:ext uri="{BB962C8B-B14F-4D97-AF65-F5344CB8AC3E}">
        <p14:creationId xmlns:p14="http://schemas.microsoft.com/office/powerpoint/2010/main" val="269144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2298336150"/>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97280" y="1639556"/>
            <a:ext cx="10058400" cy="587584"/>
          </a:xfrm>
        </p:spPr>
        <p:txBody>
          <a:bodyPr/>
          <a:lstStyle/>
          <a:p>
            <a:r>
              <a:rPr lang="en-US" dirty="0"/>
              <a:t>Uncontested divorce or custody case process</a:t>
            </a:r>
          </a:p>
        </p:txBody>
      </p:sp>
    </p:spTree>
    <p:extLst>
      <p:ext uri="{BB962C8B-B14F-4D97-AF65-F5344CB8AC3E}">
        <p14:creationId xmlns:p14="http://schemas.microsoft.com/office/powerpoint/2010/main" val="404564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287295957"/>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97280" y="1276696"/>
            <a:ext cx="10058400" cy="587584"/>
          </a:xfrm>
        </p:spPr>
        <p:txBody>
          <a:bodyPr/>
          <a:lstStyle/>
          <a:p>
            <a:r>
              <a:rPr lang="en-US" dirty="0"/>
              <a:t>contested divorce or custody case process</a:t>
            </a:r>
          </a:p>
        </p:txBody>
      </p:sp>
    </p:spTree>
    <p:extLst>
      <p:ext uri="{BB962C8B-B14F-4D97-AF65-F5344CB8AC3E}">
        <p14:creationId xmlns:p14="http://schemas.microsoft.com/office/powerpoint/2010/main" val="282305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204127"/>
            <a:ext cx="5711810" cy="1030718"/>
          </a:xfrm>
        </p:spPr>
        <p:txBody>
          <a:bodyPr>
            <a:normAutofit/>
          </a:bodyPr>
          <a:lstStyle/>
          <a:p>
            <a:r>
              <a:rPr lang="en-US" dirty="0"/>
              <a:t>STARTING A DIVORCE OR CUSTODY CASE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394857"/>
            <a:ext cx="5711810" cy="3723472"/>
          </a:xfrm>
        </p:spPr>
        <p:txBody>
          <a:bodyPr>
            <a:normAutofit/>
          </a:bodyPr>
          <a:lstStyle/>
          <a:p>
            <a:pPr marL="342900" indent="-342900">
              <a:buFont typeface="+mj-lt"/>
              <a:buAutoNum type="arabicPeriod"/>
            </a:pPr>
            <a:r>
              <a:rPr lang="en-US" b="1" dirty="0"/>
              <a:t>A divorce or custody case starts with a “Petition.” </a:t>
            </a:r>
            <a:r>
              <a:rPr lang="en-US" dirty="0"/>
              <a:t>This document gives the Respondent and the court notice of the Petitioner’s position on the issues in the case. </a:t>
            </a:r>
          </a:p>
          <a:p>
            <a:pPr marL="635508" lvl="1" indent="-342900">
              <a:buFont typeface="+mj-lt"/>
              <a:buAutoNum type="arabicPeriod"/>
            </a:pPr>
            <a:r>
              <a:rPr lang="en-US" dirty="0"/>
              <a:t>If Petitioner has an attorney, attorney can prepare the Petition and other initial paperwork. </a:t>
            </a:r>
          </a:p>
          <a:p>
            <a:pPr marL="635508" lvl="1" indent="-342900">
              <a:buFont typeface="+mj-lt"/>
              <a:buAutoNum type="arabicPeriod"/>
            </a:pPr>
            <a:r>
              <a:rPr lang="en-US" dirty="0"/>
              <a:t>If Petitioner does not have an attorney, court forms for starting a case are available online on the Oregon Judicial Department website or at your local courthouse.</a:t>
            </a:r>
          </a:p>
          <a:p>
            <a:pPr marL="342900" indent="-342900">
              <a:buFont typeface="+mj-lt"/>
              <a:buAutoNum type="arabicPeriod"/>
            </a:pPr>
            <a:r>
              <a:rPr lang="en-US" b="1" dirty="0"/>
              <a:t>Waiver of filing fee. </a:t>
            </a:r>
            <a:r>
              <a:rPr lang="en-US" dirty="0"/>
              <a:t>If Petitioner is low-income, they can request a waiver of the $300 filing fee. </a:t>
            </a:r>
          </a:p>
          <a:p>
            <a:pPr marL="342900" indent="-342900">
              <a:buFont typeface="+mj-lt"/>
              <a:buAutoNum type="arabicPeriod"/>
            </a:pPr>
            <a:r>
              <a:rPr lang="en-US" b="1" dirty="0"/>
              <a:t>Generally, it doesn’t matter who files first!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966443" y="942870"/>
            <a:ext cx="3679379" cy="5027339"/>
          </a:xfrm>
          <a:ln w="76200">
            <a:solidFill>
              <a:srgbClr val="860000"/>
            </a:solidFill>
          </a:ln>
        </p:spPr>
      </p:pic>
    </p:spTree>
    <p:extLst>
      <p:ext uri="{BB962C8B-B14F-4D97-AF65-F5344CB8AC3E}">
        <p14:creationId xmlns:p14="http://schemas.microsoft.com/office/powerpoint/2010/main" val="183042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549400" y="1305727"/>
            <a:ext cx="8978900" cy="1030718"/>
          </a:xfrm>
        </p:spPr>
        <p:txBody>
          <a:bodyPr>
            <a:normAutofit/>
          </a:bodyPr>
          <a:lstStyle/>
          <a:p>
            <a:r>
              <a:rPr lang="en-US" dirty="0"/>
              <a:t>GETTING HELP COMPLETING YOUR PAPERWORK</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549400" y="2496457"/>
            <a:ext cx="8978900" cy="3723472"/>
          </a:xfrm>
        </p:spPr>
        <p:txBody>
          <a:bodyPr>
            <a:noAutofit/>
          </a:bodyPr>
          <a:lstStyle/>
          <a:p>
            <a:pPr marL="342900" indent="-342900">
              <a:buFont typeface="+mj-lt"/>
              <a:buAutoNum type="arabicPeriod"/>
            </a:pPr>
            <a:r>
              <a:rPr lang="en-US" sz="2000" b="1" dirty="0"/>
              <a:t>Attorneys</a:t>
            </a:r>
          </a:p>
          <a:p>
            <a:pPr marL="635508" lvl="1" indent="-342900">
              <a:buFont typeface="+mj-lt"/>
              <a:buAutoNum type="arabicPeriod"/>
            </a:pPr>
            <a:r>
              <a:rPr lang="en-US" sz="1600" dirty="0"/>
              <a:t>If you’ve hired an attorney, they will draft your divorce or custody paperwork for you and file it. All you need to do is review the paperwork and sign if it is correct. </a:t>
            </a:r>
          </a:p>
          <a:p>
            <a:pPr marL="635508" lvl="1" indent="-342900">
              <a:buFont typeface="+mj-lt"/>
              <a:buAutoNum type="arabicPeriod"/>
            </a:pPr>
            <a:r>
              <a:rPr lang="en-US" sz="1600" dirty="0"/>
              <a:t>If you can’t afford to hire an attorney for full representation, you may be able to hire an attorney to review your paperwork to make sure it’s been filled out correctly.</a:t>
            </a:r>
          </a:p>
          <a:p>
            <a:pPr marL="342900" indent="-342900">
              <a:buFont typeface="+mj-lt"/>
              <a:buAutoNum type="arabicPeriod"/>
            </a:pPr>
            <a:r>
              <a:rPr lang="en-US" sz="2000" b="1" dirty="0"/>
              <a:t>Court facilitators</a:t>
            </a:r>
          </a:p>
          <a:p>
            <a:pPr marL="635508" lvl="1" indent="-342900">
              <a:buFont typeface="+mj-lt"/>
              <a:buAutoNum type="arabicPeriod"/>
            </a:pPr>
            <a:r>
              <a:rPr lang="en-US" sz="1600" dirty="0"/>
              <a:t>Most county courts in Oregon have family law facilitators who can review your paperwork to make sure it’s been completely filled out and that you have all the correct forms. </a:t>
            </a:r>
          </a:p>
          <a:p>
            <a:pPr marL="635508" lvl="1" indent="-342900">
              <a:buFont typeface="+mj-lt"/>
              <a:buAutoNum type="arabicPeriod"/>
            </a:pPr>
            <a:r>
              <a:rPr lang="en-US" sz="1600" dirty="0"/>
              <a:t>Crook County usually has workshops to assist with divorce and custody forms.  These have been suspended due to COVID-19.</a:t>
            </a:r>
          </a:p>
        </p:txBody>
      </p:sp>
    </p:spTree>
    <p:extLst>
      <p:ext uri="{BB962C8B-B14F-4D97-AF65-F5344CB8AC3E}">
        <p14:creationId xmlns:p14="http://schemas.microsoft.com/office/powerpoint/2010/main" val="220652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651500" y="1115227"/>
            <a:ext cx="5504180" cy="769815"/>
          </a:xfrm>
        </p:spPr>
        <p:txBody>
          <a:bodyPr>
            <a:normAutofit/>
          </a:bodyPr>
          <a:lstStyle/>
          <a:p>
            <a:r>
              <a:rPr lang="en-US" dirty="0"/>
              <a:t>SERVING THE OTHER PARTY</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651500" y="1955800"/>
            <a:ext cx="5504180" cy="3848100"/>
          </a:xfrm>
        </p:spPr>
        <p:txBody>
          <a:bodyPr>
            <a:normAutofit lnSpcReduction="10000"/>
          </a:bodyPr>
          <a:lstStyle/>
          <a:p>
            <a:pPr marL="0" indent="0">
              <a:buNone/>
            </a:pPr>
            <a:r>
              <a:rPr lang="en-US" dirty="0"/>
              <a:t>“Serving” the other party is about ensuring they have adequate notice of paperwork filed in a court case. There are heightened service requirements when a party serves someone with initial divorce or custody papers: </a:t>
            </a:r>
          </a:p>
          <a:p>
            <a:pPr marL="342900" indent="-342900">
              <a:buFont typeface="+mj-lt"/>
              <a:buAutoNum type="arabicPeriod"/>
            </a:pPr>
            <a:r>
              <a:rPr lang="en-US" dirty="0"/>
              <a:t>In-person</a:t>
            </a:r>
          </a:p>
          <a:p>
            <a:pPr marL="342900" indent="-342900">
              <a:buFont typeface="+mj-lt"/>
              <a:buAutoNum type="arabicPeriod"/>
            </a:pPr>
            <a:r>
              <a:rPr lang="en-US" dirty="0"/>
              <a:t>Substitute service</a:t>
            </a:r>
          </a:p>
          <a:p>
            <a:pPr marL="342900" indent="-342900">
              <a:buFont typeface="+mj-lt"/>
              <a:buAutoNum type="arabicPeriod"/>
            </a:pPr>
            <a:r>
              <a:rPr lang="en-US" dirty="0"/>
              <a:t>Acceptance of service</a:t>
            </a:r>
          </a:p>
          <a:p>
            <a:pPr marL="342900" indent="-342900">
              <a:buFont typeface="+mj-lt"/>
              <a:buAutoNum type="arabicPeriod"/>
            </a:pPr>
            <a:r>
              <a:rPr lang="en-US" dirty="0"/>
              <a:t>Requesting alternative forms of service</a:t>
            </a:r>
          </a:p>
          <a:p>
            <a:pPr marL="0" indent="0">
              <a:buNone/>
            </a:pPr>
            <a:endParaRPr lang="en-US" sz="1300" dirty="0"/>
          </a:p>
          <a:p>
            <a:pPr marL="0" indent="0">
              <a:buNone/>
            </a:pPr>
            <a:r>
              <a:rPr lang="en-US" sz="1300" dirty="0"/>
              <a:t>Note: After a case is started, court papers can be served on the other party by mailing the paperwork using regular, USPS mail to the address on file with the court.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t="63" r="3979" b="676"/>
          <a:stretch/>
        </p:blipFill>
        <p:spPr>
          <a:xfrm>
            <a:off x="922901" y="926540"/>
            <a:ext cx="4088156" cy="5095073"/>
          </a:xfrm>
          <a:ln w="76200">
            <a:solidFill>
              <a:schemeClr val="bg1">
                <a:lumMod val="50000"/>
              </a:schemeClr>
            </a:solidFill>
          </a:ln>
        </p:spPr>
      </p:pic>
    </p:spTree>
    <p:extLst>
      <p:ext uri="{BB962C8B-B14F-4D97-AF65-F5344CB8AC3E}">
        <p14:creationId xmlns:p14="http://schemas.microsoft.com/office/powerpoint/2010/main" val="126102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549400" y="1102527"/>
            <a:ext cx="8978900" cy="1030718"/>
          </a:xfrm>
        </p:spPr>
        <p:txBody>
          <a:bodyPr>
            <a:normAutofit/>
          </a:bodyPr>
          <a:lstStyle/>
          <a:p>
            <a:r>
              <a:rPr lang="en-US" dirty="0"/>
              <a:t>STATUTORY RESTRAINING ORDER</a:t>
            </a:r>
          </a:p>
        </p:txBody>
      </p:sp>
      <p:sp>
        <p:nvSpPr>
          <p:cNvPr id="5"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612900" y="2349500"/>
            <a:ext cx="8851900" cy="3848100"/>
          </a:xfrm>
        </p:spPr>
        <p:txBody>
          <a:bodyPr>
            <a:normAutofit/>
          </a:bodyPr>
          <a:lstStyle/>
          <a:p>
            <a:pPr marL="342900" indent="-342900">
              <a:buFont typeface="+mj-lt"/>
              <a:buAutoNum type="arabicPeriod"/>
            </a:pPr>
            <a:r>
              <a:rPr lang="en-US" sz="1800" dirty="0"/>
              <a:t>In Oregon, after a divorce case is filed and served on the other party, there is an automatic </a:t>
            </a:r>
            <a:r>
              <a:rPr lang="en-US" sz="1800" b="1" dirty="0"/>
              <a:t>restraining order </a:t>
            </a:r>
            <a:r>
              <a:rPr lang="en-US" sz="1800" dirty="0"/>
              <a:t>that goes into effect. </a:t>
            </a:r>
          </a:p>
          <a:p>
            <a:pPr marL="342900" indent="-342900">
              <a:buFont typeface="+mj-lt"/>
              <a:buAutoNum type="arabicPeriod"/>
            </a:pPr>
            <a:r>
              <a:rPr lang="en-US" sz="1800" dirty="0"/>
              <a:t>This restraining order prohibits either party from: </a:t>
            </a:r>
          </a:p>
          <a:p>
            <a:pPr marL="635508" lvl="1" indent="-342900">
              <a:spcBef>
                <a:spcPts val="1200"/>
              </a:spcBef>
              <a:buFont typeface="+mj-lt"/>
              <a:buAutoNum type="alphaLcParenR"/>
            </a:pPr>
            <a:r>
              <a:rPr lang="en-US" sz="1600" dirty="0"/>
              <a:t>Changing or cancelling health, homeowner’s, renter’s, or automobile insurance policies that cover either party or the minor child of either party; and </a:t>
            </a:r>
          </a:p>
          <a:p>
            <a:pPr marL="635508" lvl="1" indent="-342900">
              <a:spcBef>
                <a:spcPts val="1200"/>
              </a:spcBef>
              <a:buFont typeface="+mj-lt"/>
              <a:buAutoNum type="alphaLcParenR"/>
            </a:pPr>
            <a:r>
              <a:rPr lang="en-US" sz="1600" dirty="0"/>
              <a:t>Selling, disposing of, or encumbering (taking out a loan) any property that the other party has an ownership interest in. </a:t>
            </a:r>
          </a:p>
          <a:p>
            <a:pPr marL="342900" indent="-342900">
              <a:buFont typeface="+mj-lt"/>
              <a:buAutoNum type="arabicPeriod"/>
            </a:pPr>
            <a:r>
              <a:rPr lang="en-US" sz="1800" dirty="0"/>
              <a:t>If a party needs to modify the order or if a party violates the order, the other party can request a court hearing. </a:t>
            </a:r>
          </a:p>
          <a:p>
            <a:pPr marL="635508" lvl="1" indent="-342900">
              <a:spcBef>
                <a:spcPts val="1200"/>
              </a:spcBef>
              <a:buFont typeface="+mj-lt"/>
              <a:buAutoNum type="alphaLcParenR"/>
            </a:pPr>
            <a:endParaRPr lang="en-US" sz="1600" dirty="0"/>
          </a:p>
          <a:p>
            <a:pPr marL="635508" lvl="1" indent="-342900">
              <a:spcBef>
                <a:spcPts val="1200"/>
              </a:spcBef>
              <a:buFont typeface="+mj-lt"/>
              <a:buAutoNum type="alphaLcParenR"/>
            </a:pPr>
            <a:endParaRPr lang="en-US" sz="1600" dirty="0"/>
          </a:p>
          <a:p>
            <a:pPr marL="635508" lvl="1" indent="-342900">
              <a:spcBef>
                <a:spcPts val="1200"/>
              </a:spcBef>
              <a:buFont typeface="+mj-lt"/>
              <a:buAutoNum type="alphaLcParenR"/>
            </a:pPr>
            <a:endParaRPr lang="en-US" sz="1600" dirty="0"/>
          </a:p>
        </p:txBody>
      </p:sp>
    </p:spTree>
    <p:extLst>
      <p:ext uri="{BB962C8B-B14F-4D97-AF65-F5344CB8AC3E}">
        <p14:creationId xmlns:p14="http://schemas.microsoft.com/office/powerpoint/2010/main" val="166858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381927"/>
            <a:ext cx="5711810" cy="769815"/>
          </a:xfrm>
        </p:spPr>
        <p:txBody>
          <a:bodyPr>
            <a:normAutofit/>
          </a:bodyPr>
          <a:lstStyle/>
          <a:p>
            <a:r>
              <a:rPr lang="en-US" dirty="0"/>
              <a:t>RESPONSE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286000"/>
            <a:ext cx="5711810" cy="3848100"/>
          </a:xfrm>
        </p:spPr>
        <p:txBody>
          <a:bodyPr>
            <a:normAutofit/>
          </a:bodyPr>
          <a:lstStyle/>
          <a:p>
            <a:pPr marL="342900" indent="-342900">
              <a:buFont typeface="+mj-lt"/>
              <a:buAutoNum type="arabicPeriod"/>
            </a:pPr>
            <a:r>
              <a:rPr lang="en-US" sz="1800" dirty="0"/>
              <a:t>The Respondent has 30 days to file a “Response” to the Petition if they disagree with anything in the Petition. </a:t>
            </a:r>
          </a:p>
          <a:p>
            <a:pPr marL="342900" indent="-342900">
              <a:buFont typeface="+mj-lt"/>
              <a:buAutoNum type="arabicPeriod"/>
            </a:pPr>
            <a:r>
              <a:rPr lang="en-US" sz="1800" dirty="0"/>
              <a:t>A Response will indicate what issues the Respondent disagrees with the Petitioner on. </a:t>
            </a:r>
          </a:p>
          <a:p>
            <a:pPr marL="342900" indent="-342900">
              <a:buFont typeface="+mj-lt"/>
              <a:buAutoNum type="arabicPeriod"/>
            </a:pPr>
            <a:r>
              <a:rPr lang="en-US" sz="1800" dirty="0"/>
              <a:t>A Response can also include counterclaims (things not request by Petitioner in the Petition).</a:t>
            </a:r>
          </a:p>
          <a:p>
            <a:pPr marL="342900" indent="-342900">
              <a:buFont typeface="+mj-lt"/>
              <a:buAutoNum type="arabicPeriod"/>
            </a:pPr>
            <a:r>
              <a:rPr lang="en-US" sz="1800" dirty="0"/>
              <a:t>The Respondent can also request a fee waiver if they cannot afford the filing fee.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t="1578" b="-1526"/>
          <a:stretch/>
        </p:blipFill>
        <p:spPr>
          <a:xfrm>
            <a:off x="954291" y="928914"/>
            <a:ext cx="3735074" cy="5021942"/>
          </a:xfrm>
          <a:ln w="76200">
            <a:solidFill>
              <a:srgbClr val="860000"/>
            </a:solidFill>
          </a:ln>
        </p:spPr>
      </p:pic>
    </p:spTree>
    <p:extLst>
      <p:ext uri="{BB962C8B-B14F-4D97-AF65-F5344CB8AC3E}">
        <p14:creationId xmlns:p14="http://schemas.microsoft.com/office/powerpoint/2010/main" val="736676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140627"/>
            <a:ext cx="5711810" cy="769815"/>
          </a:xfrm>
        </p:spPr>
        <p:txBody>
          <a:bodyPr>
            <a:normAutofit/>
          </a:bodyPr>
          <a:lstStyle/>
          <a:p>
            <a:r>
              <a:rPr lang="en-US" dirty="0"/>
              <a:t>What if no Response is filed?</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1981200"/>
            <a:ext cx="5711810" cy="3848100"/>
          </a:xfrm>
        </p:spPr>
        <p:txBody>
          <a:bodyPr>
            <a:normAutofit/>
          </a:bodyPr>
          <a:lstStyle/>
          <a:p>
            <a:pPr marL="342900" indent="-342900">
              <a:buFont typeface="+mj-lt"/>
              <a:buAutoNum type="arabicPeriod"/>
            </a:pPr>
            <a:r>
              <a:rPr lang="en-US" sz="1800" dirty="0"/>
              <a:t>If the Respondent does not file a Response, the Petitioner can file paperwork requesting a “default.” </a:t>
            </a:r>
          </a:p>
          <a:p>
            <a:pPr marL="342900" indent="-342900">
              <a:buFont typeface="+mj-lt"/>
              <a:buAutoNum type="arabicPeriod"/>
            </a:pPr>
            <a:r>
              <a:rPr lang="en-US" sz="1800" dirty="0"/>
              <a:t>The court will then review all the paperwork to make sure Respondent was properly served with the court paperwork and the proper default paperwork was filed. </a:t>
            </a:r>
          </a:p>
          <a:p>
            <a:pPr marL="342900" indent="-342900">
              <a:buFont typeface="+mj-lt"/>
              <a:buAutoNum type="arabicPeriod"/>
            </a:pPr>
            <a:r>
              <a:rPr lang="en-US" sz="1800" dirty="0"/>
              <a:t>If there are no issues, the court will sign a “default judgment.” The default judgment must contain the same terms that the Petition included. It cannot include new terms or more specific terms. </a:t>
            </a:r>
          </a:p>
        </p:txBody>
      </p:sp>
      <p:pic>
        <p:nvPicPr>
          <p:cNvPr id="8" name="Content Placeholder 6">
            <a:extLst>
              <a:ext uri="{FF2B5EF4-FFF2-40B4-BE49-F238E27FC236}">
                <a16:creationId xmlns:a16="http://schemas.microsoft.com/office/drawing/2014/main" id="{31DCECD3-2E44-5D44-9FA4-EC4D470EC66E}"/>
              </a:ext>
            </a:extLst>
          </p:cNvPr>
          <p:cNvPicPr>
            <a:picLocks noChangeAspect="1"/>
          </p:cNvPicPr>
          <p:nvPr/>
        </p:nvPicPr>
        <p:blipFill rotWithShape="1">
          <a:blip r:embed="rId2">
            <a:extLst>
              <a:ext uri="{28A0092B-C50C-407E-A947-70E740481C1C}">
                <a14:useLocalDpi xmlns:a14="http://schemas.microsoft.com/office/drawing/2010/main" val="0"/>
              </a:ext>
            </a:extLst>
          </a:blip>
          <a:srcRect t="1578" b="-1526"/>
          <a:stretch/>
        </p:blipFill>
        <p:spPr>
          <a:xfrm>
            <a:off x="954291" y="928914"/>
            <a:ext cx="3735074" cy="5021942"/>
          </a:xfrm>
          <a:prstGeom prst="rect">
            <a:avLst/>
          </a:prstGeom>
          <a:solidFill>
            <a:srgbClr val="EDEFF7"/>
          </a:solidFill>
          <a:ln w="76200">
            <a:solidFill>
              <a:schemeClr val="bg1">
                <a:lumMod val="50000"/>
              </a:schemeClr>
            </a:solidFill>
          </a:ln>
        </p:spPr>
      </p:pic>
    </p:spTree>
    <p:extLst>
      <p:ext uri="{BB962C8B-B14F-4D97-AF65-F5344CB8AC3E}">
        <p14:creationId xmlns:p14="http://schemas.microsoft.com/office/powerpoint/2010/main" val="316906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674027"/>
            <a:ext cx="5711810" cy="769815"/>
          </a:xfrm>
        </p:spPr>
        <p:txBody>
          <a:bodyPr>
            <a:normAutofit/>
          </a:bodyPr>
          <a:lstStyle/>
          <a:p>
            <a:r>
              <a:rPr lang="en-US" dirty="0"/>
              <a:t>What if a Response is filed?</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514600"/>
            <a:ext cx="5711810" cy="3848100"/>
          </a:xfrm>
        </p:spPr>
        <p:txBody>
          <a:bodyPr>
            <a:normAutofit/>
          </a:bodyPr>
          <a:lstStyle/>
          <a:p>
            <a:pPr marL="342900" indent="-342900">
              <a:buFont typeface="+mj-lt"/>
              <a:buAutoNum type="arabicPeriod"/>
            </a:pPr>
            <a:r>
              <a:rPr lang="en-US" sz="1800" dirty="0"/>
              <a:t>The case becomes a “contested” case. </a:t>
            </a:r>
          </a:p>
          <a:p>
            <a:pPr marL="342900" indent="-342900">
              <a:buFont typeface="+mj-lt"/>
              <a:buAutoNum type="arabicPeriod"/>
            </a:pPr>
            <a:r>
              <a:rPr lang="en-US" sz="1800" dirty="0"/>
              <a:t>The Petitioner should review the Response carefully to understand what issues are in disagreement. </a:t>
            </a:r>
          </a:p>
          <a:p>
            <a:pPr marL="342900" indent="-342900">
              <a:buFont typeface="+mj-lt"/>
              <a:buAutoNum type="arabicPeriod"/>
            </a:pPr>
            <a:r>
              <a:rPr lang="en-US" sz="1800" dirty="0"/>
              <a:t>In order to finalize the case, the parties will need to either reach an agreement on all these issues, or they can take their case to trial and have a judge decide their disagreements. </a:t>
            </a:r>
          </a:p>
        </p:txBody>
      </p:sp>
      <p:pic>
        <p:nvPicPr>
          <p:cNvPr id="6"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t="1578" b="-1526"/>
          <a:stretch/>
        </p:blipFill>
        <p:spPr>
          <a:xfrm>
            <a:off x="954291" y="928914"/>
            <a:ext cx="3735074" cy="5021942"/>
          </a:xfrm>
          <a:ln w="76200">
            <a:solidFill>
              <a:srgbClr val="860000"/>
            </a:solidFill>
          </a:ln>
        </p:spPr>
      </p:pic>
    </p:spTree>
    <p:extLst>
      <p:ext uri="{BB962C8B-B14F-4D97-AF65-F5344CB8AC3E}">
        <p14:creationId xmlns:p14="http://schemas.microsoft.com/office/powerpoint/2010/main" val="169616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1557235"/>
            <a:ext cx="10058400" cy="3566160"/>
          </a:xfrm>
        </p:spPr>
        <p:txBody>
          <a:bodyPr>
            <a:normAutofit/>
          </a:bodyPr>
          <a:lstStyle/>
          <a:p>
            <a:pPr algn="ctr"/>
            <a:r>
              <a:rPr lang="en-US" dirty="0"/>
              <a:t>MANDATORY ITEMS TO COMPLETE BEFORE TRIAL</a:t>
            </a:r>
          </a:p>
        </p:txBody>
      </p:sp>
    </p:spTree>
    <p:extLst>
      <p:ext uri="{BB962C8B-B14F-4D97-AF65-F5344CB8AC3E}">
        <p14:creationId xmlns:p14="http://schemas.microsoft.com/office/powerpoint/2010/main" val="72013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sz="3500" dirty="0">
                <a:solidFill>
                  <a:schemeClr val="tx1">
                    <a:lumMod val="85000"/>
                    <a:lumOff val="15000"/>
                  </a:schemeClr>
                </a:solidFill>
              </a:rPr>
              <a:t>About legal aid services of </a:t>
            </a:r>
            <a:r>
              <a:rPr lang="en-US" sz="3500" dirty="0" err="1">
                <a:solidFill>
                  <a:schemeClr val="tx1">
                    <a:lumMod val="85000"/>
                    <a:lumOff val="15000"/>
                  </a:schemeClr>
                </a:solidFill>
              </a:rPr>
              <a:t>oregon</a:t>
            </a:r>
            <a:endParaRPr lang="en-US" sz="3500" dirty="0">
              <a:solidFill>
                <a:schemeClr val="tx1">
                  <a:lumMod val="85000"/>
                  <a:lumOff val="15000"/>
                </a:schemeClr>
              </a:solidFill>
            </a:endParaRPr>
          </a:p>
        </p:txBody>
      </p:sp>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a:xfrm>
            <a:off x="7416800" y="831286"/>
            <a:ext cx="3763818" cy="5195425"/>
          </a:xfrm>
        </p:spPr>
        <p:txBody>
          <a:bodyPr/>
          <a:lstStyle/>
          <a:p>
            <a:pPr marL="285750" indent="-285750">
              <a:spcBef>
                <a:spcPts val="1800"/>
              </a:spcBef>
              <a:buFont typeface="Arial" panose="020B0604020202020204" pitchFamily="34" charset="0"/>
              <a:buChar char="•"/>
            </a:pPr>
            <a:r>
              <a:rPr lang="en-US" dirty="0">
                <a:solidFill>
                  <a:schemeClr val="tx1"/>
                </a:solidFill>
              </a:rPr>
              <a:t>Statewide provider of free civil legal services. </a:t>
            </a:r>
            <a:endParaRPr lang="en-US" dirty="0"/>
          </a:p>
          <a:p>
            <a:pPr marL="285750" indent="-285750">
              <a:spcBef>
                <a:spcPts val="1800"/>
              </a:spcBef>
              <a:buFont typeface="Arial" panose="020B0604020202020204" pitchFamily="34" charset="0"/>
              <a:buChar char="•"/>
            </a:pPr>
            <a:r>
              <a:rPr lang="en-US" dirty="0">
                <a:solidFill>
                  <a:schemeClr val="tx1"/>
                </a:solidFill>
              </a:rPr>
              <a:t>The Central Oregon office serves Deschutes, Jefferson, and Crook Counties. </a:t>
            </a:r>
          </a:p>
          <a:p>
            <a:pPr marL="285750" indent="-285750">
              <a:spcBef>
                <a:spcPts val="1800"/>
              </a:spcBef>
              <a:buFont typeface="Arial" panose="020B0604020202020204" pitchFamily="34" charset="0"/>
              <a:buChar char="•"/>
            </a:pPr>
            <a:r>
              <a:rPr lang="en-US" dirty="0"/>
              <a:t>4 full-time attorneys, 2 </a:t>
            </a:r>
            <a:br>
              <a:rPr lang="en-US" dirty="0"/>
            </a:br>
            <a:r>
              <a:rPr lang="en-US" dirty="0"/>
              <a:t>bi-lingual support staff.</a:t>
            </a:r>
          </a:p>
          <a:p>
            <a:pPr marL="285750" indent="-285750">
              <a:spcBef>
                <a:spcPts val="1800"/>
              </a:spcBef>
              <a:buFont typeface="Arial" panose="020B0604020202020204" pitchFamily="34" charset="0"/>
              <a:buChar char="•"/>
            </a:pPr>
            <a:r>
              <a:rPr lang="en-US" dirty="0">
                <a:solidFill>
                  <a:schemeClr val="tx1"/>
                </a:solidFill>
              </a:rPr>
              <a:t>Income restrictions on who we can serve. </a:t>
            </a:r>
            <a:endParaRPr lang="en-US" dirty="0"/>
          </a:p>
          <a:p>
            <a:pPr marL="285750" indent="-285750">
              <a:spcBef>
                <a:spcPts val="1800"/>
              </a:spcBef>
              <a:buFont typeface="Arial" panose="020B0604020202020204" pitchFamily="34" charset="0"/>
              <a:buChar char="•"/>
            </a:pPr>
            <a:r>
              <a:rPr lang="en-US" dirty="0">
                <a:solidFill>
                  <a:schemeClr val="tx1"/>
                </a:solidFill>
              </a:rPr>
              <a:t>Only take certain types of cases: we primarily help low-income tenants, </a:t>
            </a:r>
            <a:r>
              <a:rPr lang="en-US" dirty="0"/>
              <a:t>survivors of domestic violence, workers facing discrimination in employment, and people needing help with public benefits.</a:t>
            </a:r>
          </a:p>
        </p:txBody>
      </p:sp>
    </p:spTree>
    <p:extLst>
      <p:ext uri="{BB962C8B-B14F-4D97-AF65-F5344CB8AC3E}">
        <p14:creationId xmlns:p14="http://schemas.microsoft.com/office/powerpoint/2010/main" val="194317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917700" y="1762927"/>
            <a:ext cx="8167321" cy="1030718"/>
          </a:xfrm>
        </p:spPr>
        <p:txBody>
          <a:bodyPr>
            <a:normAutofit/>
          </a:bodyPr>
          <a:lstStyle/>
          <a:p>
            <a:r>
              <a:rPr lang="en-US" dirty="0"/>
              <a:t>MANDATORY ITEMS THAT MUST BE COMPLETED IN CASES INVOLVING CHILDREN</a:t>
            </a:r>
          </a:p>
        </p:txBody>
      </p:sp>
      <p:sp>
        <p:nvSpPr>
          <p:cNvPr id="5"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981200" y="3009900"/>
            <a:ext cx="8051800" cy="3848100"/>
          </a:xfrm>
        </p:spPr>
        <p:txBody>
          <a:bodyPr>
            <a:normAutofit/>
          </a:bodyPr>
          <a:lstStyle/>
          <a:p>
            <a:pPr marL="342900" indent="-342900">
              <a:buFont typeface="+mj-lt"/>
              <a:buAutoNum type="arabicPeriod"/>
            </a:pPr>
            <a:r>
              <a:rPr lang="en-US" sz="2200" dirty="0"/>
              <a:t>Parenting class (small fee, that can be waived)</a:t>
            </a:r>
          </a:p>
          <a:p>
            <a:pPr marL="342900" indent="-342900">
              <a:buFont typeface="+mj-lt"/>
              <a:buAutoNum type="arabicPeriod"/>
            </a:pPr>
            <a:r>
              <a:rPr lang="en-US" sz="2200" dirty="0"/>
              <a:t>Custody &amp; parenting time mediation through Crook County (free)</a:t>
            </a:r>
          </a:p>
        </p:txBody>
      </p:sp>
    </p:spTree>
    <p:extLst>
      <p:ext uri="{BB962C8B-B14F-4D97-AF65-F5344CB8AC3E}">
        <p14:creationId xmlns:p14="http://schemas.microsoft.com/office/powerpoint/2010/main" val="46524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981201" y="916724"/>
            <a:ext cx="8167321" cy="1030718"/>
          </a:xfrm>
        </p:spPr>
        <p:txBody>
          <a:bodyPr>
            <a:normAutofit/>
          </a:bodyPr>
          <a:lstStyle/>
          <a:p>
            <a:r>
              <a:rPr lang="en-US" dirty="0"/>
              <a:t>Parenting class</a:t>
            </a:r>
          </a:p>
        </p:txBody>
      </p:sp>
      <p:sp>
        <p:nvSpPr>
          <p:cNvPr id="5"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379952" y="1749510"/>
            <a:ext cx="4238498" cy="3848100"/>
          </a:xfrm>
        </p:spPr>
        <p:txBody>
          <a:bodyPr>
            <a:normAutofit lnSpcReduction="10000"/>
          </a:bodyPr>
          <a:lstStyle/>
          <a:p>
            <a:pPr marL="342900" indent="-342900">
              <a:buFont typeface="+mj-lt"/>
              <a:buAutoNum type="arabicPeriod"/>
            </a:pPr>
            <a:r>
              <a:rPr lang="en-US" sz="1800" dirty="0"/>
              <a:t>Intended to educate parents about the effects of separation on children and provide parents with tips on co-parenting. </a:t>
            </a:r>
          </a:p>
          <a:p>
            <a:pPr marL="342900" indent="-342900">
              <a:buFont typeface="+mj-lt"/>
              <a:buAutoNum type="arabicPeriod"/>
            </a:pPr>
            <a:r>
              <a:rPr lang="en-US" sz="1800" dirty="0"/>
              <a:t>In Crook County, the class is called “Bridging the Gap.” You can register with BestCare Treatment Services at 541-323-5330.</a:t>
            </a:r>
          </a:p>
          <a:p>
            <a:pPr marL="342900" indent="-342900">
              <a:buFont typeface="+mj-lt"/>
              <a:buAutoNum type="arabicPeriod"/>
            </a:pPr>
            <a:r>
              <a:rPr lang="en-US" sz="1800" dirty="0"/>
              <a:t>Classes are 3-hours long and offered virtually.</a:t>
            </a:r>
          </a:p>
          <a:p>
            <a:pPr marL="342900" indent="-342900">
              <a:buFont typeface="+mj-lt"/>
              <a:buAutoNum type="arabicPeriod"/>
            </a:pPr>
            <a:r>
              <a:rPr lang="en-US" sz="1800" dirty="0"/>
              <a:t>Parents must file Certificate of Completion with the court. </a:t>
            </a:r>
          </a:p>
        </p:txBody>
      </p:sp>
      <p:pic>
        <p:nvPicPr>
          <p:cNvPr id="4" name="Picture 3" descr="Parenting book"/>
          <p:cNvPicPr/>
          <p:nvPr/>
        </p:nvPicPr>
        <p:blipFill>
          <a:blip r:embed="rId2">
            <a:extLst>
              <a:ext uri="{28A0092B-C50C-407E-A947-70E740481C1C}">
                <a14:useLocalDpi xmlns:a14="http://schemas.microsoft.com/office/drawing/2010/main" val="0"/>
              </a:ext>
            </a:extLst>
          </a:blip>
          <a:srcRect/>
          <a:stretch>
            <a:fillRect/>
          </a:stretch>
        </p:blipFill>
        <p:spPr bwMode="auto">
          <a:xfrm>
            <a:off x="6007626" y="1947442"/>
            <a:ext cx="4742145" cy="3074352"/>
          </a:xfrm>
          <a:prstGeom prst="rect">
            <a:avLst/>
          </a:prstGeom>
          <a:noFill/>
          <a:ln>
            <a:noFill/>
          </a:ln>
        </p:spPr>
      </p:pic>
    </p:spTree>
    <p:extLst>
      <p:ext uri="{BB962C8B-B14F-4D97-AF65-F5344CB8AC3E}">
        <p14:creationId xmlns:p14="http://schemas.microsoft.com/office/powerpoint/2010/main" val="70964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4715690" y="983872"/>
            <a:ext cx="6923314" cy="1030718"/>
          </a:xfrm>
        </p:spPr>
        <p:txBody>
          <a:bodyPr>
            <a:normAutofit/>
          </a:bodyPr>
          <a:lstStyle/>
          <a:p>
            <a:r>
              <a:rPr lang="en-US" dirty="0"/>
              <a:t>Custody and parenting time mediation</a:t>
            </a:r>
          </a:p>
        </p:txBody>
      </p:sp>
      <p:sp>
        <p:nvSpPr>
          <p:cNvPr id="5"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4715690" y="1908265"/>
            <a:ext cx="6648996" cy="4139838"/>
          </a:xfrm>
        </p:spPr>
        <p:txBody>
          <a:bodyPr>
            <a:normAutofit lnSpcReduction="10000"/>
          </a:bodyPr>
          <a:lstStyle/>
          <a:p>
            <a:pPr marL="342900" indent="-342900">
              <a:buFont typeface="+mj-lt"/>
              <a:buAutoNum type="arabicPeriod"/>
            </a:pPr>
            <a:r>
              <a:rPr lang="en-US" sz="1800" dirty="0"/>
              <a:t>Crook County offers free mediation for parents going through a divorce or custody case. </a:t>
            </a:r>
          </a:p>
          <a:p>
            <a:pPr marL="342900" indent="-342900">
              <a:buFont typeface="+mj-lt"/>
              <a:buAutoNum type="arabicPeriod"/>
            </a:pPr>
            <a:r>
              <a:rPr lang="en-US" sz="1800" dirty="0"/>
              <a:t>After a Response is filed, both parents are required to contact the mediator and complete the mediation orientation. </a:t>
            </a:r>
          </a:p>
          <a:p>
            <a:pPr marL="342900" indent="-342900">
              <a:buFont typeface="+mj-lt"/>
              <a:buAutoNum type="arabicPeriod"/>
            </a:pPr>
            <a:r>
              <a:rPr lang="en-US" sz="1800" dirty="0"/>
              <a:t>The purpose of mediation is to try to help parents reach an agreement on custody and parenting time outside of court. Parents should notify the mediator of their concerns, wishes, etc., and the mediator will try to help parents come up with a mutually agreeable parenting plan. </a:t>
            </a:r>
          </a:p>
          <a:p>
            <a:pPr marL="342900" indent="-342900">
              <a:buFont typeface="+mj-lt"/>
              <a:buAutoNum type="arabicPeriod"/>
            </a:pPr>
            <a:r>
              <a:rPr lang="en-US" sz="1800" dirty="0"/>
              <a:t>Parents are </a:t>
            </a:r>
            <a:r>
              <a:rPr lang="en-US" sz="1800" b="1" dirty="0"/>
              <a:t>not</a:t>
            </a:r>
            <a:r>
              <a:rPr lang="en-US" sz="1800" dirty="0"/>
              <a:t> required to reach an agreement in mediation. </a:t>
            </a:r>
          </a:p>
          <a:p>
            <a:pPr marL="342900" indent="-342900">
              <a:buFont typeface="+mj-lt"/>
              <a:buAutoNum type="arabicPeriod"/>
            </a:pPr>
            <a:endParaRPr lang="en-US" sz="18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53409" y="1385353"/>
            <a:ext cx="3883489" cy="4139543"/>
          </a:xfrm>
          <a:prstGeom prst="rect">
            <a:avLst/>
          </a:prstGeom>
        </p:spPr>
      </p:pic>
    </p:spTree>
    <p:extLst>
      <p:ext uri="{BB962C8B-B14F-4D97-AF65-F5344CB8AC3E}">
        <p14:creationId xmlns:p14="http://schemas.microsoft.com/office/powerpoint/2010/main" val="56419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59180" y="1695119"/>
            <a:ext cx="10058400" cy="3566160"/>
          </a:xfrm>
        </p:spPr>
        <p:txBody>
          <a:bodyPr>
            <a:normAutofit/>
          </a:bodyPr>
          <a:lstStyle/>
          <a:p>
            <a:pPr algn="ctr"/>
            <a:r>
              <a:rPr lang="en-US" dirty="0"/>
              <a:t>OPTIONAL ITEMS TO COMPLETE BEFORE TRIAL</a:t>
            </a:r>
          </a:p>
        </p:txBody>
      </p:sp>
    </p:spTree>
    <p:extLst>
      <p:ext uri="{BB962C8B-B14F-4D97-AF65-F5344CB8AC3E}">
        <p14:creationId xmlns:p14="http://schemas.microsoft.com/office/powerpoint/2010/main" val="342162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917700" y="1762927"/>
            <a:ext cx="8167321" cy="1030718"/>
          </a:xfrm>
        </p:spPr>
        <p:txBody>
          <a:bodyPr>
            <a:normAutofit/>
          </a:bodyPr>
          <a:lstStyle/>
          <a:p>
            <a:r>
              <a:rPr lang="en-US" dirty="0"/>
              <a:t>OPTIONAL ITEMS TO COMPLETE BEFORE TRIAL</a:t>
            </a:r>
          </a:p>
        </p:txBody>
      </p:sp>
      <p:sp>
        <p:nvSpPr>
          <p:cNvPr id="5"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981200" y="3009900"/>
            <a:ext cx="8051800" cy="3848100"/>
          </a:xfrm>
        </p:spPr>
        <p:txBody>
          <a:bodyPr>
            <a:normAutofit/>
          </a:bodyPr>
          <a:lstStyle/>
          <a:p>
            <a:pPr marL="342900" indent="-342900">
              <a:buFont typeface="+mj-lt"/>
              <a:buAutoNum type="arabicPeriod"/>
            </a:pPr>
            <a:r>
              <a:rPr lang="en-US" sz="2200" dirty="0"/>
              <a:t>Mediation (for all issues in case)</a:t>
            </a:r>
          </a:p>
          <a:p>
            <a:pPr marL="342900" indent="-342900">
              <a:buFont typeface="+mj-lt"/>
              <a:buAutoNum type="arabicPeriod"/>
            </a:pPr>
            <a:r>
              <a:rPr lang="en-US" sz="2200" dirty="0"/>
              <a:t>Settlement communications / negotiations </a:t>
            </a:r>
          </a:p>
          <a:p>
            <a:pPr marL="342900" indent="-342900">
              <a:buFont typeface="+mj-lt"/>
              <a:buAutoNum type="arabicPeriod"/>
            </a:pPr>
            <a:r>
              <a:rPr lang="en-US" sz="2200" dirty="0"/>
              <a:t>Requesting documents from other party (discovery) </a:t>
            </a:r>
          </a:p>
          <a:p>
            <a:pPr marL="342900" indent="-342900">
              <a:buFont typeface="+mj-lt"/>
              <a:buAutoNum type="arabicPeriod"/>
            </a:pPr>
            <a:r>
              <a:rPr lang="en-US" sz="2200" dirty="0"/>
              <a:t>Obtain temporary court orders </a:t>
            </a:r>
          </a:p>
        </p:txBody>
      </p:sp>
    </p:spTree>
    <p:extLst>
      <p:ext uri="{BB962C8B-B14F-4D97-AF65-F5344CB8AC3E}">
        <p14:creationId xmlns:p14="http://schemas.microsoft.com/office/powerpoint/2010/main" val="1647860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349271"/>
            <a:ext cx="5711810" cy="587584"/>
          </a:xfrm>
        </p:spPr>
        <p:txBody>
          <a:bodyPr/>
          <a:lstStyle/>
          <a:p>
            <a:r>
              <a:rPr lang="en-US" dirty="0"/>
              <a:t>Mediation</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049789"/>
            <a:ext cx="5711810" cy="3941540"/>
          </a:xfrm>
        </p:spPr>
        <p:txBody>
          <a:bodyPr>
            <a:normAutofit/>
          </a:bodyPr>
          <a:lstStyle/>
          <a:p>
            <a:pPr marL="342900" indent="-342900">
              <a:buFont typeface="+mj-lt"/>
              <a:buAutoNum type="arabicPeriod"/>
            </a:pPr>
            <a:r>
              <a:rPr lang="en-US" dirty="0"/>
              <a:t>If parties would like to try to resolve all the issues in their case without going to trial, they can hire a private mediator to help them reach an agreement. </a:t>
            </a:r>
          </a:p>
          <a:p>
            <a:pPr marL="342900" indent="-342900">
              <a:buFont typeface="+mj-lt"/>
              <a:buAutoNum type="arabicPeriod"/>
            </a:pPr>
            <a:r>
              <a:rPr lang="en-US" dirty="0"/>
              <a:t>Look for mediators who are attorneys or former judges.</a:t>
            </a:r>
          </a:p>
          <a:p>
            <a:pPr marL="342900" indent="-342900">
              <a:buFont typeface="+mj-lt"/>
              <a:buAutoNum type="arabicPeriod"/>
            </a:pPr>
            <a:r>
              <a:rPr lang="en-US" dirty="0"/>
              <a:t>Be wary of non-attorney mediators. There is no statewide certification or licensing requirements for someone to call themselves a “mediator.” Non-attorney mediators may not know the law, so the agreements they help you reach may not be legally enforceable. They also cannot help you draft the necessary legal documents to ensure your agreements become legally enforceable. </a:t>
            </a:r>
          </a:p>
        </p:txBody>
      </p:sp>
      <p:pic>
        <p:nvPicPr>
          <p:cNvPr id="6" name="Picture Placeholder 4"/>
          <p:cNvPicPr>
            <a:picLocks noGrp="1" noChangeAspect="1"/>
          </p:cNvPicPr>
          <p:nvPr>
            <p:ph sz="half" idx="14"/>
          </p:nvPr>
        </p:nvPicPr>
        <p:blipFill>
          <a:blip r:embed="rId2">
            <a:extLst>
              <a:ext uri="{28A0092B-C50C-407E-A947-70E740481C1C}">
                <a14:useLocalDpi xmlns:a14="http://schemas.microsoft.com/office/drawing/2010/main" val="0"/>
              </a:ext>
            </a:extLst>
          </a:blip>
          <a:srcRect/>
          <a:stretch>
            <a:fillRect/>
          </a:stretch>
        </p:blipFill>
        <p:spPr>
          <a:xfrm>
            <a:off x="604838" y="1706322"/>
            <a:ext cx="4589462" cy="3432656"/>
          </a:xfrm>
        </p:spPr>
      </p:pic>
    </p:spTree>
    <p:extLst>
      <p:ext uri="{BB962C8B-B14F-4D97-AF65-F5344CB8AC3E}">
        <p14:creationId xmlns:p14="http://schemas.microsoft.com/office/powerpoint/2010/main" val="4167067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527071"/>
            <a:ext cx="5711810" cy="587584"/>
          </a:xfrm>
        </p:spPr>
        <p:txBody>
          <a:bodyPr>
            <a:normAutofit fontScale="90000"/>
          </a:bodyPr>
          <a:lstStyle/>
          <a:p>
            <a:r>
              <a:rPr lang="en-US" dirty="0"/>
              <a:t>Settlement communications / negotiations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476499"/>
            <a:ext cx="5711810" cy="3692629"/>
          </a:xfrm>
        </p:spPr>
        <p:txBody>
          <a:bodyPr>
            <a:normAutofit/>
          </a:bodyPr>
          <a:lstStyle/>
          <a:p>
            <a:pPr marL="342900" indent="-342900">
              <a:buFont typeface="+mj-lt"/>
              <a:buAutoNum type="arabicPeriod"/>
            </a:pPr>
            <a:r>
              <a:rPr lang="en-US" dirty="0"/>
              <a:t>Parties may also wish to talk to each other to try to settle the issues in the case. </a:t>
            </a:r>
          </a:p>
          <a:p>
            <a:pPr marL="342900" indent="-342900">
              <a:buFont typeface="+mj-lt"/>
              <a:buAutoNum type="arabicPeriod"/>
            </a:pPr>
            <a:r>
              <a:rPr lang="en-US" dirty="0"/>
              <a:t>If parties have attorneys, their attorneys can negotiate on their behalf &amp; send formal settlement offers. </a:t>
            </a:r>
          </a:p>
          <a:p>
            <a:pPr marL="342900" indent="-342900">
              <a:buFont typeface="+mj-lt"/>
              <a:buAutoNum type="arabicPeriod"/>
            </a:pPr>
            <a:r>
              <a:rPr lang="en-US" dirty="0"/>
              <a:t>There is no requirement to engage in settlement or negotiation communications. </a:t>
            </a:r>
          </a:p>
          <a:p>
            <a:pPr marL="342900" indent="-342900">
              <a:buFont typeface="+mj-lt"/>
              <a:buAutoNum type="arabicPeriod"/>
            </a:pPr>
            <a:r>
              <a:rPr lang="en-US" dirty="0"/>
              <a:t>Statements made during settlement communications or negotiations cannot be used against you in court.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1003300" y="1401321"/>
            <a:ext cx="3886200" cy="3886200"/>
          </a:xfrm>
        </p:spPr>
      </p:pic>
    </p:spTree>
    <p:extLst>
      <p:ext uri="{BB962C8B-B14F-4D97-AF65-F5344CB8AC3E}">
        <p14:creationId xmlns:p14="http://schemas.microsoft.com/office/powerpoint/2010/main" val="185641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752600" y="1644997"/>
            <a:ext cx="8775700" cy="587584"/>
          </a:xfrm>
        </p:spPr>
        <p:txBody>
          <a:bodyPr>
            <a:noAutofit/>
          </a:bodyPr>
          <a:lstStyle/>
          <a:p>
            <a:r>
              <a:rPr lang="en-US" dirty="0"/>
              <a:t>Requesting documents from the other party (discovery process)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752600" y="2607125"/>
            <a:ext cx="6038589" cy="3330211"/>
          </a:xfrm>
        </p:spPr>
        <p:txBody>
          <a:bodyPr>
            <a:normAutofit fontScale="92500" lnSpcReduction="10000"/>
          </a:bodyPr>
          <a:lstStyle/>
          <a:p>
            <a:pPr marL="342900" indent="-342900">
              <a:buFont typeface="+mj-lt"/>
              <a:buAutoNum type="arabicPeriod"/>
            </a:pPr>
            <a:r>
              <a:rPr lang="en-US" sz="1800" dirty="0"/>
              <a:t>Parties may need to request documents from the other party if they do not know the extent of or do not have access to the other party’s assets, debts, or financial situation. </a:t>
            </a:r>
          </a:p>
          <a:p>
            <a:pPr marL="342900" indent="-342900">
              <a:buFont typeface="+mj-lt"/>
              <a:buAutoNum type="arabicPeriod"/>
            </a:pPr>
            <a:r>
              <a:rPr lang="en-US" sz="1800" dirty="0"/>
              <a:t>If a party serves a request for documents, the other party must respond. </a:t>
            </a:r>
          </a:p>
          <a:p>
            <a:pPr marL="342900" indent="-342900">
              <a:buFont typeface="+mj-lt"/>
              <a:buAutoNum type="arabicPeriod"/>
            </a:pPr>
            <a:r>
              <a:rPr lang="en-US" sz="1800" dirty="0"/>
              <a:t>There may be reasons to object to some requests for production. </a:t>
            </a:r>
          </a:p>
          <a:p>
            <a:pPr marL="342900" indent="-342900">
              <a:buFont typeface="+mj-lt"/>
              <a:buAutoNum type="arabicPeriod"/>
            </a:pPr>
            <a:r>
              <a:rPr lang="en-US" sz="1800" dirty="0"/>
              <a:t>Parties should consult with an attorney if they need to obtain important documents from the other side and the other party is refusing to produce them. </a:t>
            </a:r>
          </a:p>
        </p:txBody>
      </p:sp>
      <p:pic>
        <p:nvPicPr>
          <p:cNvPr id="4" name="Picture 3" descr="stack of books on table"/>
          <p:cNvPicPr/>
          <p:nvPr/>
        </p:nvPicPr>
        <p:blipFill>
          <a:blip r:embed="rId2">
            <a:extLst>
              <a:ext uri="{28A0092B-C50C-407E-A947-70E740481C1C}">
                <a14:useLocalDpi xmlns:a14="http://schemas.microsoft.com/office/drawing/2010/main" val="0"/>
              </a:ext>
            </a:extLst>
          </a:blip>
          <a:srcRect/>
          <a:stretch>
            <a:fillRect/>
          </a:stretch>
        </p:blipFill>
        <p:spPr bwMode="auto">
          <a:xfrm>
            <a:off x="8179495" y="3016543"/>
            <a:ext cx="2917521" cy="2711794"/>
          </a:xfrm>
          <a:prstGeom prst="rect">
            <a:avLst/>
          </a:prstGeom>
          <a:noFill/>
          <a:ln>
            <a:noFill/>
          </a:ln>
        </p:spPr>
      </p:pic>
    </p:spTree>
    <p:extLst>
      <p:ext uri="{BB962C8B-B14F-4D97-AF65-F5344CB8AC3E}">
        <p14:creationId xmlns:p14="http://schemas.microsoft.com/office/powerpoint/2010/main" val="3874398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752600" y="1514371"/>
            <a:ext cx="8775700" cy="587584"/>
          </a:xfrm>
        </p:spPr>
        <p:txBody>
          <a:bodyPr>
            <a:normAutofit/>
          </a:bodyPr>
          <a:lstStyle/>
          <a:p>
            <a:r>
              <a:rPr lang="en-US" dirty="0"/>
              <a:t>Temporary court orders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752600" y="2476499"/>
            <a:ext cx="9403080" cy="3692629"/>
          </a:xfrm>
        </p:spPr>
        <p:txBody>
          <a:bodyPr>
            <a:normAutofit/>
          </a:bodyPr>
          <a:lstStyle/>
          <a:p>
            <a:pPr marL="0" indent="0">
              <a:buNone/>
            </a:pPr>
            <a:r>
              <a:rPr lang="en-US" sz="2000" dirty="0"/>
              <a:t>While a divorce or custody case is pending, either party can request temporary court orders. These orders remain in place until the case is finished and a final judgment is entered: </a:t>
            </a:r>
          </a:p>
          <a:p>
            <a:pPr marL="342900" indent="-342900">
              <a:buFont typeface="+mj-lt"/>
              <a:buAutoNum type="arabicPeriod"/>
            </a:pPr>
            <a:r>
              <a:rPr lang="en-US" sz="2000" dirty="0"/>
              <a:t>Orders regarding temporary custody and parenting time of children</a:t>
            </a:r>
          </a:p>
          <a:p>
            <a:pPr marL="342900" indent="-342900">
              <a:buFont typeface="+mj-lt"/>
              <a:buAutoNum type="arabicPeriod"/>
            </a:pPr>
            <a:r>
              <a:rPr lang="en-US" sz="2000" dirty="0"/>
              <a:t>Orders regarding temporary spousal support or child support</a:t>
            </a:r>
          </a:p>
          <a:p>
            <a:pPr marL="342900" indent="-342900">
              <a:buFont typeface="+mj-lt"/>
              <a:buAutoNum type="arabicPeriod"/>
            </a:pPr>
            <a:r>
              <a:rPr lang="en-US" sz="2000" dirty="0"/>
              <a:t>Orders regarding real or person property</a:t>
            </a:r>
          </a:p>
        </p:txBody>
      </p:sp>
    </p:spTree>
    <p:extLst>
      <p:ext uri="{BB962C8B-B14F-4D97-AF65-F5344CB8AC3E}">
        <p14:creationId xmlns:p14="http://schemas.microsoft.com/office/powerpoint/2010/main" val="1021409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1049233"/>
            <a:ext cx="10058400" cy="3566160"/>
          </a:xfrm>
        </p:spPr>
        <p:txBody>
          <a:bodyPr>
            <a:normAutofit/>
          </a:bodyPr>
          <a:lstStyle/>
          <a:p>
            <a:pPr algn="ctr"/>
            <a:r>
              <a:rPr lang="en-US" dirty="0"/>
              <a:t>COURT HEARINGS </a:t>
            </a:r>
            <a:br>
              <a:rPr lang="en-US" dirty="0"/>
            </a:br>
            <a:r>
              <a:rPr lang="en-US" dirty="0"/>
              <a:t>IN YOUR CASE</a:t>
            </a:r>
          </a:p>
        </p:txBody>
      </p:sp>
    </p:spTree>
    <p:extLst>
      <p:ext uri="{BB962C8B-B14F-4D97-AF65-F5344CB8AC3E}">
        <p14:creationId xmlns:p14="http://schemas.microsoft.com/office/powerpoint/2010/main" val="82601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Disclaimer</a:t>
            </a:r>
          </a:p>
        </p:txBody>
      </p:sp>
      <p:sp>
        <p:nvSpPr>
          <p:cNvPr id="3" name="Content Placeholder 2"/>
          <p:cNvSpPr>
            <a:spLocks noGrp="1"/>
          </p:cNvSpPr>
          <p:nvPr>
            <p:ph sz="half" idx="2"/>
          </p:nvPr>
        </p:nvSpPr>
        <p:spPr>
          <a:xfrm>
            <a:off x="5575829" y="633875"/>
            <a:ext cx="5646353" cy="5590250"/>
          </a:xfrm>
        </p:spPr>
        <p:txBody>
          <a:bodyPr/>
          <a:lstStyle/>
          <a:p>
            <a:r>
              <a:rPr lang="en-US" dirty="0"/>
              <a:t>This presentation is intended to provide legal information, not legal advice about your specific case. </a:t>
            </a:r>
          </a:p>
          <a:p>
            <a:r>
              <a:rPr lang="en-US" dirty="0"/>
              <a:t>Please do not share information about your specific case during this presentation.</a:t>
            </a:r>
          </a:p>
          <a:p>
            <a:r>
              <a:rPr lang="en-US" dirty="0"/>
              <a:t>I am not your lawyer. My office only represents low-income Oregonians in very specific types of cases. To become a client, you must complete an intake and go through our application process. </a:t>
            </a:r>
          </a:p>
          <a:p>
            <a:r>
              <a:rPr lang="en-US" dirty="0"/>
              <a:t>The law is constantly changing and evolving. The information in this presentation is accurate today, the law could easily change next month or next year. If you have questions, always talk to an attorney. </a:t>
            </a:r>
          </a:p>
          <a:p>
            <a:r>
              <a:rPr lang="en-US" dirty="0"/>
              <a:t>Feel free to ask general questions about divorce and custody during the presentation.</a:t>
            </a:r>
          </a:p>
        </p:txBody>
      </p:sp>
    </p:spTree>
    <p:extLst>
      <p:ext uri="{BB962C8B-B14F-4D97-AF65-F5344CB8AC3E}">
        <p14:creationId xmlns:p14="http://schemas.microsoft.com/office/powerpoint/2010/main" val="267038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640999"/>
            <a:ext cx="5711810" cy="587584"/>
          </a:xfrm>
        </p:spPr>
        <p:txBody>
          <a:bodyPr/>
          <a:lstStyle/>
          <a:p>
            <a:r>
              <a:rPr lang="en-US" dirty="0"/>
              <a:t>COURT HEARINGS IN YOUR CASE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095525" y="2612571"/>
            <a:ext cx="5711810" cy="2970502"/>
          </a:xfrm>
        </p:spPr>
        <p:txBody>
          <a:bodyPr>
            <a:normAutofit/>
          </a:bodyPr>
          <a:lstStyle/>
          <a:p>
            <a:pPr marL="342900" indent="-342900">
              <a:buFont typeface="+mj-lt"/>
              <a:buAutoNum type="arabicPeriod"/>
            </a:pPr>
            <a:r>
              <a:rPr lang="en-US" sz="2200" dirty="0"/>
              <a:t>Pre-trial conference</a:t>
            </a:r>
          </a:p>
          <a:p>
            <a:pPr marL="342900" indent="-342900">
              <a:buFont typeface="+mj-lt"/>
              <a:buAutoNum type="arabicPeriod"/>
            </a:pPr>
            <a:r>
              <a:rPr lang="en-US" sz="2200" dirty="0"/>
              <a:t>Trial readiness</a:t>
            </a:r>
          </a:p>
          <a:p>
            <a:pPr marL="342900" indent="-342900">
              <a:buFont typeface="+mj-lt"/>
              <a:buAutoNum type="arabicPeriod"/>
            </a:pPr>
            <a:r>
              <a:rPr lang="en-US" sz="2200" dirty="0"/>
              <a:t>Other hearings to address motions, temporary orders, discovery issues, etc. </a:t>
            </a:r>
          </a:p>
          <a:p>
            <a:pPr marL="342900" indent="-342900">
              <a:buFont typeface="+mj-lt"/>
              <a:buAutoNum type="arabicPeriod"/>
            </a:pPr>
            <a:r>
              <a:rPr lang="en-US" sz="2200" dirty="0"/>
              <a:t>Trial</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1364665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2133250"/>
            <a:ext cx="5711810" cy="1045029"/>
          </a:xfrm>
        </p:spPr>
        <p:txBody>
          <a:bodyPr>
            <a:noAutofit/>
          </a:bodyPr>
          <a:lstStyle/>
          <a:p>
            <a:r>
              <a:rPr lang="en-US" dirty="0"/>
              <a:t>What happens if there are no upcoming court hearings?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53581" y="3483080"/>
            <a:ext cx="5711810" cy="2607644"/>
          </a:xfrm>
        </p:spPr>
        <p:txBody>
          <a:bodyPr>
            <a:normAutofit/>
          </a:bodyPr>
          <a:lstStyle/>
          <a:p>
            <a:pPr marL="0" indent="0">
              <a:buNone/>
            </a:pPr>
            <a:r>
              <a:rPr lang="en-US" sz="1800" dirty="0"/>
              <a:t>If you are ready for trial and have completed the mandatory requirements for parents, contact the court to request a trial date.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3111409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2060678"/>
            <a:ext cx="5711810" cy="1045029"/>
          </a:xfrm>
        </p:spPr>
        <p:txBody>
          <a:bodyPr>
            <a:noAutofit/>
          </a:bodyPr>
          <a:lstStyle/>
          <a:p>
            <a:r>
              <a:rPr lang="en-US" dirty="0"/>
              <a:t>What if you need to reschedule a court hearing?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53581" y="3410508"/>
            <a:ext cx="5711810" cy="2607644"/>
          </a:xfrm>
        </p:spPr>
        <p:txBody>
          <a:bodyPr>
            <a:normAutofit/>
          </a:bodyPr>
          <a:lstStyle/>
          <a:p>
            <a:pPr marL="0" indent="0">
              <a:buNone/>
            </a:pPr>
            <a:r>
              <a:rPr lang="en-US" sz="1800" dirty="0"/>
              <a:t>You should write a letter to the court as soon as possible requesting to reschedule your hearing or, if you are represented by an attorney, notify your attorney and have them request to reschedule the hearing on your behalf.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7928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494621"/>
            <a:ext cx="5711810" cy="1045029"/>
          </a:xfrm>
        </p:spPr>
        <p:txBody>
          <a:bodyPr>
            <a:noAutofit/>
          </a:bodyPr>
          <a:lstStyle/>
          <a:p>
            <a:r>
              <a:rPr lang="en-US" dirty="0"/>
              <a:t>Court hearings during the pandemic</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53581" y="2844451"/>
            <a:ext cx="5711810" cy="2607644"/>
          </a:xfrm>
        </p:spPr>
        <p:txBody>
          <a:bodyPr>
            <a:normAutofit/>
          </a:bodyPr>
          <a:lstStyle/>
          <a:p>
            <a:pPr marL="342900" indent="-342900">
              <a:buFont typeface="+mj-lt"/>
              <a:buAutoNum type="arabicPeriod"/>
            </a:pPr>
            <a:r>
              <a:rPr lang="en-US" sz="1800" dirty="0"/>
              <a:t>Most hearings are by phone / video </a:t>
            </a:r>
          </a:p>
          <a:p>
            <a:pPr marL="342900" indent="-342900">
              <a:buFont typeface="+mj-lt"/>
              <a:buAutoNum type="arabicPeriod"/>
            </a:pPr>
            <a:r>
              <a:rPr lang="en-US" sz="1800" dirty="0"/>
              <a:t>Court notice will indicate how to call in for the hearing</a:t>
            </a:r>
          </a:p>
          <a:p>
            <a:pPr marL="342900" indent="-342900">
              <a:buFont typeface="+mj-lt"/>
              <a:buAutoNum type="arabicPeriod"/>
            </a:pPr>
            <a:r>
              <a:rPr lang="en-US" sz="1800" dirty="0"/>
              <a:t>Evidence must be filed and served on the other party days prior to trial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563410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1295978"/>
            <a:ext cx="10058400" cy="3566160"/>
          </a:xfrm>
        </p:spPr>
        <p:txBody>
          <a:bodyPr>
            <a:normAutofit/>
          </a:bodyPr>
          <a:lstStyle/>
          <a:p>
            <a:pPr algn="ctr"/>
            <a:r>
              <a:rPr lang="en-US" sz="10000" dirty="0"/>
              <a:t>Divorce &amp; custody trials</a:t>
            </a:r>
          </a:p>
        </p:txBody>
      </p:sp>
    </p:spTree>
    <p:extLst>
      <p:ext uri="{BB962C8B-B14F-4D97-AF65-F5344CB8AC3E}">
        <p14:creationId xmlns:p14="http://schemas.microsoft.com/office/powerpoint/2010/main" val="3675569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926421"/>
            <a:ext cx="4972592" cy="1045029"/>
          </a:xfrm>
        </p:spPr>
        <p:txBody>
          <a:bodyPr>
            <a:noAutofit/>
          </a:bodyPr>
          <a:lstStyle/>
          <a:p>
            <a:r>
              <a:rPr lang="en-US" dirty="0"/>
              <a:t>TWO TYPES OF TRIALS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3175000"/>
            <a:ext cx="5030648" cy="2500085"/>
          </a:xfrm>
        </p:spPr>
        <p:txBody>
          <a:bodyPr>
            <a:normAutofit/>
          </a:bodyPr>
          <a:lstStyle/>
          <a:p>
            <a:pPr marL="342900" indent="-342900">
              <a:buFont typeface="+mj-lt"/>
              <a:buAutoNum type="arabicPeriod"/>
            </a:pPr>
            <a:r>
              <a:rPr lang="en-US" sz="1800" dirty="0"/>
              <a:t>Informal Domestic Relations Trial (IDRT)</a:t>
            </a:r>
          </a:p>
          <a:p>
            <a:pPr marL="342900" indent="-342900">
              <a:buFont typeface="+mj-lt"/>
              <a:buAutoNum type="arabicPeriod"/>
            </a:pPr>
            <a:r>
              <a:rPr lang="en-US" sz="1800" dirty="0"/>
              <a:t>Form (traditional) trial </a:t>
            </a:r>
          </a:p>
        </p:txBody>
      </p:sp>
      <p:pic>
        <p:nvPicPr>
          <p:cNvPr id="9" name="Picture 8" descr="woman in dress holding sword figurine"/>
          <p:cNvPicPr/>
          <p:nvPr/>
        </p:nvPicPr>
        <p:blipFill>
          <a:blip r:embed="rId2">
            <a:extLst>
              <a:ext uri="{28A0092B-C50C-407E-A947-70E740481C1C}">
                <a14:useLocalDpi xmlns:a14="http://schemas.microsoft.com/office/drawing/2010/main" val="0"/>
              </a:ext>
            </a:extLst>
          </a:blip>
          <a:srcRect/>
          <a:stretch>
            <a:fillRect/>
          </a:stretch>
        </p:blipFill>
        <p:spPr bwMode="auto">
          <a:xfrm>
            <a:off x="704291" y="1835155"/>
            <a:ext cx="4894843" cy="3150204"/>
          </a:xfrm>
          <a:prstGeom prst="rect">
            <a:avLst/>
          </a:prstGeom>
          <a:noFill/>
          <a:ln>
            <a:noFill/>
          </a:ln>
        </p:spPr>
      </p:pic>
    </p:spTree>
    <p:extLst>
      <p:ext uri="{BB962C8B-B14F-4D97-AF65-F5344CB8AC3E}">
        <p14:creationId xmlns:p14="http://schemas.microsoft.com/office/powerpoint/2010/main" val="3849811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494621"/>
            <a:ext cx="4972592" cy="1045029"/>
          </a:xfrm>
        </p:spPr>
        <p:txBody>
          <a:bodyPr>
            <a:noAutofit/>
          </a:bodyPr>
          <a:lstStyle/>
          <a:p>
            <a:r>
              <a:rPr lang="en-US" dirty="0"/>
              <a:t>FORMAL (TRADITIONAL) TRIALS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2786394"/>
            <a:ext cx="5030648" cy="2888691"/>
          </a:xfrm>
        </p:spPr>
        <p:txBody>
          <a:bodyPr>
            <a:normAutofit/>
          </a:bodyPr>
          <a:lstStyle/>
          <a:p>
            <a:pPr marL="342900" indent="-342900">
              <a:buFont typeface="+mj-lt"/>
              <a:buAutoNum type="arabicPeriod"/>
            </a:pPr>
            <a:r>
              <a:rPr lang="en-US" sz="1800" dirty="0"/>
              <a:t>More like trials you see on TV.</a:t>
            </a:r>
          </a:p>
          <a:p>
            <a:pPr marL="342900" indent="-342900">
              <a:buFont typeface="+mj-lt"/>
              <a:buAutoNum type="arabicPeriod"/>
            </a:pPr>
            <a:r>
              <a:rPr lang="en-US" sz="1800" dirty="0"/>
              <a:t>Parties must follow the rules of evidence.</a:t>
            </a:r>
          </a:p>
          <a:p>
            <a:pPr marL="342900" indent="-342900">
              <a:buFont typeface="+mj-lt"/>
              <a:buAutoNum type="arabicPeriod"/>
            </a:pPr>
            <a:r>
              <a:rPr lang="en-US" sz="1800" dirty="0"/>
              <a:t>Lawyers or parties can object to witness testimony or evidence.</a:t>
            </a:r>
          </a:p>
          <a:p>
            <a:pPr marL="342900" indent="-342900">
              <a:buFont typeface="+mj-lt"/>
              <a:buAutoNum type="arabicPeriod"/>
            </a:pPr>
            <a:r>
              <a:rPr lang="en-US" sz="1800" dirty="0"/>
              <a:t>People who have an attorney often have an advantage in a formal trial.</a:t>
            </a:r>
          </a:p>
        </p:txBody>
      </p:sp>
      <p:pic>
        <p:nvPicPr>
          <p:cNvPr id="5" name="Picture 4" descr="architectural photography of trial court interior view"/>
          <p:cNvPicPr/>
          <p:nvPr/>
        </p:nvPicPr>
        <p:blipFill>
          <a:blip r:embed="rId2">
            <a:extLst>
              <a:ext uri="{28A0092B-C50C-407E-A947-70E740481C1C}">
                <a14:useLocalDpi xmlns:a14="http://schemas.microsoft.com/office/drawing/2010/main" val="0"/>
              </a:ext>
            </a:extLst>
          </a:blip>
          <a:srcRect/>
          <a:stretch>
            <a:fillRect/>
          </a:stretch>
        </p:blipFill>
        <p:spPr bwMode="auto">
          <a:xfrm>
            <a:off x="818113" y="1494621"/>
            <a:ext cx="4589130" cy="3930812"/>
          </a:xfrm>
          <a:prstGeom prst="rect">
            <a:avLst/>
          </a:prstGeom>
          <a:noFill/>
          <a:ln>
            <a:noFill/>
          </a:ln>
        </p:spPr>
      </p:pic>
    </p:spTree>
    <p:extLst>
      <p:ext uri="{BB962C8B-B14F-4D97-AF65-F5344CB8AC3E}">
        <p14:creationId xmlns:p14="http://schemas.microsoft.com/office/powerpoint/2010/main" val="2450430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494621"/>
            <a:ext cx="4972592" cy="1045029"/>
          </a:xfrm>
        </p:spPr>
        <p:txBody>
          <a:bodyPr>
            <a:noAutofit/>
          </a:bodyPr>
          <a:lstStyle/>
          <a:p>
            <a:r>
              <a:rPr lang="en-US" dirty="0"/>
              <a:t>INFORMAL DOMESTIC RELATIONS TRIALS (IDRTs)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2786394"/>
            <a:ext cx="5030648" cy="2888691"/>
          </a:xfrm>
        </p:spPr>
        <p:txBody>
          <a:bodyPr>
            <a:normAutofit/>
          </a:bodyPr>
          <a:lstStyle/>
          <a:p>
            <a:pPr marL="342900" indent="-342900">
              <a:buFont typeface="+mj-lt"/>
              <a:buAutoNum type="arabicPeriod"/>
            </a:pPr>
            <a:r>
              <a:rPr lang="en-US" sz="1800" dirty="0"/>
              <a:t>Intended for people without attorneys or for people who want to save money on attorney fees associated with trial </a:t>
            </a:r>
          </a:p>
          <a:p>
            <a:pPr marL="342900" indent="-342900">
              <a:buFont typeface="+mj-lt"/>
              <a:buAutoNum type="arabicPeriod"/>
            </a:pPr>
            <a:r>
              <a:rPr lang="en-US" sz="1800" dirty="0"/>
              <a:t>Both parties must consent to an IDRT</a:t>
            </a:r>
          </a:p>
          <a:p>
            <a:pPr marL="342900" indent="-342900">
              <a:buFont typeface="+mj-lt"/>
              <a:buAutoNum type="arabicPeriod"/>
            </a:pPr>
            <a:r>
              <a:rPr lang="en-US" sz="1800" dirty="0"/>
              <a:t>Rules of evidence do not apply </a:t>
            </a:r>
          </a:p>
          <a:p>
            <a:pPr marL="342900" indent="-342900">
              <a:buFont typeface="+mj-lt"/>
              <a:buAutoNum type="arabicPeriod"/>
            </a:pPr>
            <a:r>
              <a:rPr lang="en-US" sz="1800" dirty="0"/>
              <a:t>Attorneys have a limited role in IDRTs</a:t>
            </a:r>
          </a:p>
        </p:txBody>
      </p:sp>
      <p:pic>
        <p:nvPicPr>
          <p:cNvPr id="8" name="Content Placeholder 7" descr="brown wooden smoking pipe on white surface"/>
          <p:cNvPicPr>
            <a:picLocks noGrp="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830307" y="1917117"/>
            <a:ext cx="4589462" cy="3061171"/>
          </a:xfrm>
          <a:prstGeom prst="rect">
            <a:avLst/>
          </a:prstGeom>
          <a:noFill/>
          <a:ln>
            <a:noFill/>
          </a:ln>
        </p:spPr>
      </p:pic>
    </p:spTree>
    <p:extLst>
      <p:ext uri="{BB962C8B-B14F-4D97-AF65-F5344CB8AC3E}">
        <p14:creationId xmlns:p14="http://schemas.microsoft.com/office/powerpoint/2010/main" val="370280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3596212702"/>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97280" y="1361971"/>
            <a:ext cx="10058400" cy="587584"/>
          </a:xfrm>
        </p:spPr>
        <p:txBody>
          <a:bodyPr/>
          <a:lstStyle/>
          <a:p>
            <a:r>
              <a:rPr lang="en-US" dirty="0"/>
              <a:t>TRIAL FORMAT (for formal trials)</a:t>
            </a:r>
          </a:p>
        </p:txBody>
      </p:sp>
    </p:spTree>
    <p:extLst>
      <p:ext uri="{BB962C8B-B14F-4D97-AF65-F5344CB8AC3E}">
        <p14:creationId xmlns:p14="http://schemas.microsoft.com/office/powerpoint/2010/main" val="14020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305093126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97280" y="1202316"/>
            <a:ext cx="10058400" cy="587584"/>
          </a:xfrm>
        </p:spPr>
        <p:txBody>
          <a:bodyPr/>
          <a:lstStyle/>
          <a:p>
            <a:r>
              <a:rPr lang="en-US" dirty="0"/>
              <a:t>Evidentiary portion of a trial</a:t>
            </a:r>
          </a:p>
        </p:txBody>
      </p:sp>
    </p:spTree>
    <p:extLst>
      <p:ext uri="{BB962C8B-B14F-4D97-AF65-F5344CB8AC3E}">
        <p14:creationId xmlns:p14="http://schemas.microsoft.com/office/powerpoint/2010/main" val="344157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noAutofit/>
          </a:bodyPr>
          <a:lstStyle/>
          <a:p>
            <a:r>
              <a:rPr lang="en-US" sz="6000" b="1" dirty="0">
                <a:solidFill>
                  <a:srgbClr val="C00000"/>
                </a:solidFill>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dirty="0"/>
              <a:t>The role of lawyers in divorce and custody cases</a:t>
            </a:r>
          </a:p>
          <a:p>
            <a:r>
              <a:rPr lang="en-US" dirty="0"/>
              <a:t>Finding reliable legal information</a:t>
            </a:r>
          </a:p>
          <a:p>
            <a:r>
              <a:rPr lang="en-US" dirty="0"/>
              <a:t>Overview of divorce &amp; custody case process</a:t>
            </a:r>
          </a:p>
          <a:p>
            <a:r>
              <a:rPr lang="en-US" dirty="0"/>
              <a:t>Mandatory steps that must be completed before trial</a:t>
            </a:r>
          </a:p>
          <a:p>
            <a:r>
              <a:rPr lang="en-US" dirty="0"/>
              <a:t>Optional steps to complete before trial </a:t>
            </a:r>
          </a:p>
          <a:p>
            <a:r>
              <a:rPr lang="en-US" dirty="0"/>
              <a:t>Court hearings in your divorce or custody case</a:t>
            </a:r>
          </a:p>
          <a:p>
            <a:r>
              <a:rPr lang="en-US" dirty="0"/>
              <a:t>Divorce and custody trials </a:t>
            </a:r>
          </a:p>
        </p:txBody>
      </p:sp>
    </p:spTree>
    <p:extLst>
      <p:ext uri="{BB962C8B-B14F-4D97-AF65-F5344CB8AC3E}">
        <p14:creationId xmlns:p14="http://schemas.microsoft.com/office/powerpoint/2010/main" val="2276898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2249362"/>
            <a:ext cx="5711810" cy="1045029"/>
          </a:xfrm>
        </p:spPr>
        <p:txBody>
          <a:bodyPr>
            <a:noAutofit/>
          </a:bodyPr>
          <a:lstStyle/>
          <a:p>
            <a:r>
              <a:rPr lang="en-US" dirty="0"/>
              <a:t>WHAT EVIDENCE SHOULD YOU PRESENT AT TRIAL?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53581" y="3599192"/>
            <a:ext cx="5711810" cy="2607644"/>
          </a:xfrm>
        </p:spPr>
        <p:txBody>
          <a:bodyPr>
            <a:normAutofit/>
          </a:bodyPr>
          <a:lstStyle/>
          <a:p>
            <a:pPr marL="0" indent="0">
              <a:buNone/>
            </a:pPr>
            <a:r>
              <a:rPr lang="en-US" sz="1800" dirty="0"/>
              <a:t>This will depend on the issues in your case…</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074580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950336"/>
            <a:ext cx="5711810" cy="1045029"/>
          </a:xfrm>
        </p:spPr>
        <p:txBody>
          <a:bodyPr>
            <a:noAutofit/>
          </a:bodyPr>
          <a:lstStyle/>
          <a:p>
            <a:r>
              <a:rPr lang="en-US" dirty="0"/>
              <a:t>Custody</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1922795"/>
            <a:ext cx="5711810" cy="3897436"/>
          </a:xfrm>
        </p:spPr>
        <p:txBody>
          <a:bodyPr>
            <a:normAutofit fontScale="85000" lnSpcReduction="10000"/>
          </a:bodyPr>
          <a:lstStyle/>
          <a:p>
            <a:pPr marL="0" indent="0">
              <a:buNone/>
            </a:pPr>
            <a:r>
              <a:rPr lang="en-US" sz="1800" dirty="0"/>
              <a:t>ORS 107.137 requires the judge to make a custody decision in the best interests of the children. In making this decision, the judge must consider: </a:t>
            </a:r>
          </a:p>
          <a:p>
            <a:pPr marL="342900" indent="-342900">
              <a:buFont typeface="+mj-lt"/>
              <a:buAutoNum type="arabicPeriod"/>
            </a:pPr>
            <a:r>
              <a:rPr lang="en-US" sz="1800" dirty="0"/>
              <a:t>The emotional ties between the child and other family members;</a:t>
            </a:r>
          </a:p>
          <a:p>
            <a:pPr marL="342900" indent="-342900">
              <a:buFont typeface="+mj-lt"/>
              <a:buAutoNum type="arabicPeriod"/>
            </a:pPr>
            <a:r>
              <a:rPr lang="en-US" sz="1800" dirty="0"/>
              <a:t>The interest of the parties in and attitude toward the child;</a:t>
            </a:r>
          </a:p>
          <a:p>
            <a:pPr marL="342900" indent="-342900">
              <a:buFont typeface="+mj-lt"/>
              <a:buAutoNum type="arabicPeriod"/>
            </a:pPr>
            <a:r>
              <a:rPr lang="en-US" sz="1800" dirty="0"/>
              <a:t>The desirability of continuing an existing relationship;</a:t>
            </a:r>
          </a:p>
          <a:p>
            <a:pPr marL="342900" indent="-342900">
              <a:buFont typeface="+mj-lt"/>
              <a:buAutoNum type="arabicPeriod"/>
            </a:pPr>
            <a:r>
              <a:rPr lang="en-US" sz="1800" dirty="0"/>
              <a:t>The abuse of one parent by the other;</a:t>
            </a:r>
          </a:p>
          <a:p>
            <a:pPr marL="342900" indent="-342900">
              <a:buFont typeface="+mj-lt"/>
              <a:buAutoNum type="arabicPeriod"/>
            </a:pPr>
            <a:r>
              <a:rPr lang="en-US" sz="1800" dirty="0"/>
              <a:t>The preference for the primary caregiver of the child, if the caregiver is deemed fit by the court; and</a:t>
            </a:r>
          </a:p>
          <a:p>
            <a:pPr marL="342900" indent="-342900">
              <a:buFont typeface="+mj-lt"/>
              <a:buAutoNum type="arabicPeriod"/>
            </a:pPr>
            <a:r>
              <a:rPr lang="en-US" sz="1800" dirty="0"/>
              <a:t>The willingness and ability of each parent to facilitate and encourage a close and continuing relationship between the other parent and the child.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601753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124506"/>
            <a:ext cx="5711810" cy="1045029"/>
          </a:xfrm>
        </p:spPr>
        <p:txBody>
          <a:bodyPr>
            <a:noAutofit/>
          </a:bodyPr>
          <a:lstStyle/>
          <a:p>
            <a:r>
              <a:rPr lang="en-US" sz="2400" dirty="0"/>
              <a:t>If </a:t>
            </a:r>
            <a:r>
              <a:rPr lang="en-US" sz="2400" b="1" dirty="0"/>
              <a:t>custody </a:t>
            </a:r>
            <a:r>
              <a:rPr lang="en-US" sz="24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349500"/>
            <a:ext cx="5711810" cy="3416300"/>
          </a:xfrm>
        </p:spPr>
        <p:txBody>
          <a:bodyPr>
            <a:normAutofit fontScale="77500" lnSpcReduction="20000"/>
          </a:bodyPr>
          <a:lstStyle/>
          <a:p>
            <a:pPr marL="342900" indent="-342900">
              <a:buFont typeface="+mj-lt"/>
              <a:buAutoNum type="arabicPeriod"/>
            </a:pPr>
            <a:r>
              <a:rPr lang="en-US" sz="1800" dirty="0"/>
              <a:t>Who was the primary parent? </a:t>
            </a:r>
          </a:p>
          <a:p>
            <a:pPr marL="342900" indent="-342900">
              <a:buFont typeface="+mj-lt"/>
              <a:buAutoNum type="arabicPeriod"/>
            </a:pPr>
            <a:r>
              <a:rPr lang="en-US" sz="1800" dirty="0"/>
              <a:t>What is each parent’s relationship with the children like? </a:t>
            </a:r>
          </a:p>
          <a:p>
            <a:pPr marL="342900" indent="-342900">
              <a:buFont typeface="+mj-lt"/>
              <a:buAutoNum type="arabicPeriod"/>
            </a:pPr>
            <a:r>
              <a:rPr lang="en-US" sz="1800" dirty="0"/>
              <a:t>What is the children’s relationship with each parent? </a:t>
            </a:r>
          </a:p>
          <a:p>
            <a:pPr marL="342900" indent="-342900">
              <a:buFont typeface="+mj-lt"/>
              <a:buAutoNum type="arabicPeriod"/>
            </a:pPr>
            <a:r>
              <a:rPr lang="en-US" sz="1800" dirty="0"/>
              <a:t>Was there domestic violence?</a:t>
            </a:r>
          </a:p>
          <a:p>
            <a:pPr marL="342900" indent="-342900">
              <a:buFont typeface="+mj-lt"/>
              <a:buAutoNum type="arabicPeriod"/>
            </a:pPr>
            <a:r>
              <a:rPr lang="en-US" sz="1800" dirty="0"/>
              <a:t>Was there child abuse?</a:t>
            </a:r>
          </a:p>
          <a:p>
            <a:pPr marL="342900" indent="-342900">
              <a:buFont typeface="+mj-lt"/>
              <a:buAutoNum type="arabicPeriod"/>
            </a:pPr>
            <a:r>
              <a:rPr lang="en-US" sz="1800" dirty="0"/>
              <a:t>Does the other parent have drug or alcohol issues? </a:t>
            </a:r>
          </a:p>
          <a:p>
            <a:pPr marL="342900" indent="-342900">
              <a:buFont typeface="+mj-lt"/>
              <a:buAutoNum type="arabicPeriod"/>
            </a:pPr>
            <a:r>
              <a:rPr lang="en-US" sz="1800" dirty="0"/>
              <a:t>Are there other concerns with the other parent? </a:t>
            </a:r>
          </a:p>
          <a:p>
            <a:pPr marL="342900" indent="-342900">
              <a:buFont typeface="+mj-lt"/>
              <a:buAutoNum type="arabicPeriod"/>
            </a:pPr>
            <a:r>
              <a:rPr lang="en-US" sz="1800" dirty="0"/>
              <a:t>What type of relationship / contact do the children have with their extended family members? </a:t>
            </a:r>
          </a:p>
          <a:p>
            <a:pPr marL="342900" indent="-342900">
              <a:buFont typeface="+mj-lt"/>
              <a:buAutoNum type="arabicPeriod"/>
            </a:pPr>
            <a:r>
              <a:rPr lang="en-US" sz="1800" dirty="0"/>
              <a:t>Has either parent tried to alienate the children from the other parent?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4241136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698170"/>
            <a:ext cx="5711810" cy="1045029"/>
          </a:xfrm>
        </p:spPr>
        <p:txBody>
          <a:bodyPr>
            <a:noAutofit/>
          </a:bodyPr>
          <a:lstStyle/>
          <a:p>
            <a:r>
              <a:rPr lang="en-US" dirty="0"/>
              <a:t>Parenting time</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743199"/>
            <a:ext cx="5711810" cy="3077031"/>
          </a:xfrm>
        </p:spPr>
        <p:txBody>
          <a:bodyPr>
            <a:normAutofit/>
          </a:bodyPr>
          <a:lstStyle/>
          <a:p>
            <a:pPr marL="0" indent="0">
              <a:buNone/>
            </a:pPr>
            <a:r>
              <a:rPr lang="en-US" sz="1800" dirty="0"/>
              <a:t>Parenting time is decided according to the best interests of the children as well. In making a parenting time decision, the judge has significant discretion.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93282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211590"/>
            <a:ext cx="5711810" cy="1045029"/>
          </a:xfrm>
        </p:spPr>
        <p:txBody>
          <a:bodyPr>
            <a:noAutofit/>
          </a:bodyPr>
          <a:lstStyle/>
          <a:p>
            <a:r>
              <a:rPr lang="en-US" sz="2400" dirty="0"/>
              <a:t>If </a:t>
            </a:r>
            <a:r>
              <a:rPr lang="en-US" sz="2400" b="1" dirty="0"/>
              <a:t>parenting time </a:t>
            </a:r>
            <a:r>
              <a:rPr lang="en-US" sz="24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567210"/>
            <a:ext cx="5711810" cy="3416300"/>
          </a:xfrm>
        </p:spPr>
        <p:txBody>
          <a:bodyPr>
            <a:normAutofit fontScale="92500" lnSpcReduction="20000"/>
          </a:bodyPr>
          <a:lstStyle/>
          <a:p>
            <a:pPr marL="342900" indent="-342900">
              <a:buFont typeface="+mj-lt"/>
              <a:buAutoNum type="arabicPeriod"/>
            </a:pPr>
            <a:r>
              <a:rPr lang="en-US" sz="1800" dirty="0"/>
              <a:t>What are the parents’ schedules?</a:t>
            </a:r>
          </a:p>
          <a:p>
            <a:pPr marL="342900" indent="-342900">
              <a:buFont typeface="+mj-lt"/>
              <a:buAutoNum type="arabicPeriod"/>
            </a:pPr>
            <a:r>
              <a:rPr lang="en-US" sz="1800" dirty="0"/>
              <a:t>What are the children’s schedules?</a:t>
            </a:r>
          </a:p>
          <a:p>
            <a:pPr marL="342900" indent="-342900">
              <a:buFont typeface="+mj-lt"/>
              <a:buAutoNum type="arabicPeriod"/>
            </a:pPr>
            <a:r>
              <a:rPr lang="en-US" sz="1800" dirty="0"/>
              <a:t>Where do the parents work? </a:t>
            </a:r>
          </a:p>
          <a:p>
            <a:pPr marL="342900" indent="-342900">
              <a:buFont typeface="+mj-lt"/>
              <a:buAutoNum type="arabicPeriod"/>
            </a:pPr>
            <a:r>
              <a:rPr lang="en-US" sz="1800" dirty="0"/>
              <a:t>How close do the parents live to each other?</a:t>
            </a:r>
          </a:p>
          <a:p>
            <a:pPr marL="342900" indent="-342900">
              <a:buFont typeface="+mj-lt"/>
              <a:buAutoNum type="arabicPeriod"/>
            </a:pPr>
            <a:r>
              <a:rPr lang="en-US" sz="1800" dirty="0"/>
              <a:t>Where do the children go to school?</a:t>
            </a:r>
          </a:p>
          <a:p>
            <a:pPr marL="342900" indent="-342900">
              <a:buFont typeface="+mj-lt"/>
              <a:buAutoNum type="arabicPeriod"/>
            </a:pPr>
            <a:r>
              <a:rPr lang="en-US" sz="1800" dirty="0"/>
              <a:t>Are there safety concerns for the children? </a:t>
            </a:r>
          </a:p>
          <a:p>
            <a:pPr marL="342900" indent="-342900">
              <a:buFont typeface="+mj-lt"/>
              <a:buAutoNum type="arabicPeriod"/>
            </a:pPr>
            <a:r>
              <a:rPr lang="en-US" sz="1800" dirty="0"/>
              <a:t>Do the children have extracurricular activities that need to be accommodated?</a:t>
            </a:r>
          </a:p>
          <a:p>
            <a:pPr marL="342900" indent="-342900">
              <a:buFont typeface="+mj-lt"/>
              <a:buAutoNum type="arabicPeriod"/>
            </a:pPr>
            <a:r>
              <a:rPr lang="en-US" sz="1800" dirty="0"/>
              <a:t>Do the children have special health concerns?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2818683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92801" y="1759506"/>
            <a:ext cx="4914534" cy="1045029"/>
          </a:xfrm>
        </p:spPr>
        <p:txBody>
          <a:bodyPr>
            <a:noAutofit/>
          </a:bodyPr>
          <a:lstStyle/>
          <a:p>
            <a:r>
              <a:rPr lang="en-US" dirty="0"/>
              <a:t>Child support</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6007099" y="2984500"/>
            <a:ext cx="4876435" cy="3416300"/>
          </a:xfrm>
        </p:spPr>
        <p:txBody>
          <a:bodyPr>
            <a:normAutofit/>
          </a:bodyPr>
          <a:lstStyle/>
          <a:p>
            <a:pPr marL="0" indent="0">
              <a:buNone/>
            </a:pPr>
            <a:r>
              <a:rPr lang="en-US" sz="1800" dirty="0"/>
              <a:t>Child support is calculated by applying the child support guideline rules and using the online child support calculator. </a:t>
            </a:r>
            <a:r>
              <a:rPr lang="en-US" sz="1800" dirty="0">
                <a:hlinkClick r:id="rId2"/>
              </a:rPr>
              <a:t>https://justice.oregon.gov/guidelines/</a:t>
            </a:r>
            <a:r>
              <a:rPr lang="en-US" sz="1800" dirty="0"/>
              <a:t>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tretch>
            <a:fillRect/>
          </a:stretch>
        </p:blipFill>
        <p:spPr>
          <a:xfrm>
            <a:off x="616359" y="626040"/>
            <a:ext cx="4517265" cy="5603078"/>
          </a:xfrm>
        </p:spPr>
      </p:pic>
    </p:spTree>
    <p:extLst>
      <p:ext uri="{BB962C8B-B14F-4D97-AF65-F5344CB8AC3E}">
        <p14:creationId xmlns:p14="http://schemas.microsoft.com/office/powerpoint/2010/main" val="61712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124506"/>
            <a:ext cx="5711810" cy="1045029"/>
          </a:xfrm>
        </p:spPr>
        <p:txBody>
          <a:bodyPr>
            <a:noAutofit/>
          </a:bodyPr>
          <a:lstStyle/>
          <a:p>
            <a:r>
              <a:rPr lang="en-US" sz="2200" dirty="0"/>
              <a:t>If </a:t>
            </a:r>
            <a:r>
              <a:rPr lang="en-US" sz="2200" b="1" dirty="0"/>
              <a:t>child support </a:t>
            </a:r>
            <a:r>
              <a:rPr lang="en-US" sz="22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349500"/>
            <a:ext cx="5711810" cy="3416300"/>
          </a:xfrm>
        </p:spPr>
        <p:txBody>
          <a:bodyPr>
            <a:normAutofit fontScale="85000" lnSpcReduction="20000"/>
          </a:bodyPr>
          <a:lstStyle/>
          <a:p>
            <a:pPr marL="342900" indent="-342900">
              <a:buFont typeface="+mj-lt"/>
              <a:buAutoNum type="arabicPeriod"/>
            </a:pPr>
            <a:r>
              <a:rPr lang="en-US" dirty="0"/>
              <a:t>How much does each parent earn from employment?</a:t>
            </a:r>
          </a:p>
          <a:p>
            <a:pPr marL="342900" indent="-342900">
              <a:buFont typeface="+mj-lt"/>
              <a:buAutoNum type="arabicPeriod"/>
            </a:pPr>
            <a:r>
              <a:rPr lang="en-US" dirty="0"/>
              <a:t>Does either parent have other income (gifts from family, stock earnings, bonuses, etc.) </a:t>
            </a:r>
          </a:p>
          <a:p>
            <a:pPr marL="342900" indent="-342900">
              <a:buFont typeface="+mj-lt"/>
              <a:buAutoNum type="arabicPeriod"/>
            </a:pPr>
            <a:r>
              <a:rPr lang="en-US" dirty="0"/>
              <a:t>Does either parent have a disability preventing them from working?</a:t>
            </a:r>
          </a:p>
          <a:p>
            <a:pPr marL="342900" indent="-342900">
              <a:buFont typeface="+mj-lt"/>
              <a:buAutoNum type="arabicPeriod"/>
            </a:pPr>
            <a:r>
              <a:rPr lang="en-US" dirty="0"/>
              <a:t>What are the health insurance costs for the parents and children? </a:t>
            </a:r>
          </a:p>
          <a:p>
            <a:pPr marL="342900" indent="-342900">
              <a:buFont typeface="+mj-lt"/>
              <a:buAutoNum type="arabicPeriod"/>
            </a:pPr>
            <a:r>
              <a:rPr lang="en-US" dirty="0"/>
              <a:t>Which parent provides health insurance? </a:t>
            </a:r>
          </a:p>
          <a:p>
            <a:pPr marL="342900" indent="-342900">
              <a:buFont typeface="+mj-lt"/>
              <a:buAutoNum type="arabicPeriod"/>
            </a:pPr>
            <a:r>
              <a:rPr lang="en-US" dirty="0"/>
              <a:t>Does either parent receive spousal support from someone? </a:t>
            </a:r>
          </a:p>
          <a:p>
            <a:pPr marL="342900" indent="-342900">
              <a:buFont typeface="+mj-lt"/>
              <a:buAutoNum type="arabicPeriod"/>
            </a:pPr>
            <a:r>
              <a:rPr lang="en-US" dirty="0"/>
              <a:t>Does either parent pay child care costs? </a:t>
            </a:r>
          </a:p>
          <a:p>
            <a:pPr marL="342900" indent="-342900">
              <a:buFont typeface="+mj-lt"/>
              <a:buAutoNum type="arabicPeriod"/>
            </a:pPr>
            <a:r>
              <a:rPr lang="en-US" dirty="0"/>
              <a:t>Does either parent receive social security benefits for a child? </a:t>
            </a:r>
          </a:p>
          <a:p>
            <a:pPr marL="342900" indent="-342900">
              <a:buFont typeface="+mj-lt"/>
              <a:buAutoNum type="arabicPeriod"/>
            </a:pPr>
            <a:endParaRPr lang="en-US" dirty="0"/>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943087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291769"/>
            <a:ext cx="5711810" cy="1045029"/>
          </a:xfrm>
        </p:spPr>
        <p:txBody>
          <a:bodyPr>
            <a:noAutofit/>
          </a:bodyPr>
          <a:lstStyle/>
          <a:p>
            <a:r>
              <a:rPr lang="en-US" dirty="0"/>
              <a:t>Division of property</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351313"/>
            <a:ext cx="5711810" cy="3352803"/>
          </a:xfrm>
        </p:spPr>
        <p:txBody>
          <a:bodyPr>
            <a:normAutofit/>
          </a:bodyPr>
          <a:lstStyle/>
          <a:p>
            <a:pPr marL="0" indent="0">
              <a:buNone/>
            </a:pPr>
            <a:r>
              <a:rPr lang="en-US" sz="1800" dirty="0"/>
              <a:t>Property includes real estate, financial accounts, as well as personal property like household goods, vehicles, etc. </a:t>
            </a:r>
          </a:p>
          <a:p>
            <a:pPr marL="0" indent="0">
              <a:buNone/>
            </a:pPr>
            <a:r>
              <a:rPr lang="en-US" sz="1800" dirty="0"/>
              <a:t>In a divorce case, a judge should divide any property that was acquired by either party during the marriage 50/50, unless they make a determination that some other division is “just and proper.” </a:t>
            </a:r>
          </a:p>
          <a:p>
            <a:pPr marL="0" indent="0">
              <a:buNone/>
            </a:pPr>
            <a:r>
              <a:rPr lang="en-US" sz="1800" dirty="0"/>
              <a:t>Pre-marital property can be divided by the judge as well if the judge finds it “just and proper.”</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333951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562100" y="1211591"/>
            <a:ext cx="9245235" cy="1045029"/>
          </a:xfrm>
        </p:spPr>
        <p:txBody>
          <a:bodyPr>
            <a:noAutofit/>
          </a:bodyPr>
          <a:lstStyle/>
          <a:p>
            <a:r>
              <a:rPr lang="en-US" sz="2200" dirty="0"/>
              <a:t>If </a:t>
            </a:r>
            <a:r>
              <a:rPr lang="en-US" sz="2200" b="1" dirty="0"/>
              <a:t>the division of property </a:t>
            </a:r>
            <a:r>
              <a:rPr lang="en-US" sz="22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663700" y="2349500"/>
            <a:ext cx="9219835" cy="3416300"/>
          </a:xfrm>
        </p:spPr>
        <p:txBody>
          <a:bodyPr>
            <a:normAutofit/>
          </a:bodyPr>
          <a:lstStyle/>
          <a:p>
            <a:pPr marL="342900" indent="-342900">
              <a:buFont typeface="+mj-lt"/>
              <a:buAutoNum type="arabicPeriod"/>
            </a:pPr>
            <a:r>
              <a:rPr lang="en-US" sz="1800" dirty="0"/>
              <a:t>What property do the parties own? </a:t>
            </a:r>
          </a:p>
          <a:p>
            <a:pPr marL="342900" indent="-342900">
              <a:buFont typeface="+mj-lt"/>
              <a:buAutoNum type="arabicPeriod"/>
            </a:pPr>
            <a:r>
              <a:rPr lang="en-US" sz="1800" dirty="0"/>
              <a:t>When was the property acquired? </a:t>
            </a:r>
          </a:p>
          <a:p>
            <a:pPr marL="342900" indent="-342900">
              <a:buFont typeface="+mj-lt"/>
              <a:buAutoNum type="arabicPeriod"/>
            </a:pPr>
            <a:r>
              <a:rPr lang="en-US" sz="1800" dirty="0"/>
              <a:t>What is the property worth? </a:t>
            </a:r>
          </a:p>
          <a:p>
            <a:pPr marL="342900" indent="-342900">
              <a:buFont typeface="+mj-lt"/>
              <a:buAutoNum type="arabicPeriod"/>
            </a:pPr>
            <a:r>
              <a:rPr lang="en-US" sz="1800" dirty="0"/>
              <a:t>Is the property encumbered with loans or mortgages? </a:t>
            </a:r>
          </a:p>
          <a:p>
            <a:pPr marL="342900" indent="-342900">
              <a:buFont typeface="+mj-lt"/>
              <a:buAutoNum type="arabicPeriod"/>
            </a:pPr>
            <a:r>
              <a:rPr lang="en-US" sz="1800" dirty="0"/>
              <a:t>Who should be awarded the property? </a:t>
            </a:r>
          </a:p>
          <a:p>
            <a:pPr marL="342900" indent="-342900">
              <a:buFont typeface="+mj-lt"/>
              <a:buAutoNum type="arabicPeriod"/>
            </a:pPr>
            <a:r>
              <a:rPr lang="en-US" sz="1800" dirty="0"/>
              <a:t>Should either party be awarded an equalizing judgment to compensate for an unequal distribution of property? </a:t>
            </a:r>
          </a:p>
          <a:p>
            <a:pPr marL="342900" indent="-342900">
              <a:buFont typeface="+mj-lt"/>
              <a:buAutoNum type="arabicPeriod"/>
            </a:pPr>
            <a:r>
              <a:rPr lang="en-US" sz="1800" dirty="0"/>
              <a:t>Why is this division fair? </a:t>
            </a:r>
          </a:p>
          <a:p>
            <a:pPr marL="0" indent="0">
              <a:buNone/>
            </a:pPr>
            <a:endParaRPr lang="en-US" sz="1800" dirty="0"/>
          </a:p>
        </p:txBody>
      </p:sp>
    </p:spTree>
    <p:extLst>
      <p:ext uri="{BB962C8B-B14F-4D97-AF65-F5344CB8AC3E}">
        <p14:creationId xmlns:p14="http://schemas.microsoft.com/office/powerpoint/2010/main" val="380349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611084"/>
            <a:ext cx="5711810" cy="1045029"/>
          </a:xfrm>
        </p:spPr>
        <p:txBody>
          <a:bodyPr>
            <a:noAutofit/>
          </a:bodyPr>
          <a:lstStyle/>
          <a:p>
            <a:r>
              <a:rPr lang="en-US" dirty="0"/>
              <a:t>Division of debts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699655"/>
            <a:ext cx="5711810" cy="3077031"/>
          </a:xfrm>
        </p:spPr>
        <p:txBody>
          <a:bodyPr>
            <a:normAutofit/>
          </a:bodyPr>
          <a:lstStyle/>
          <a:p>
            <a:pPr marL="0" indent="0">
              <a:buNone/>
            </a:pPr>
            <a:r>
              <a:rPr lang="en-US" sz="1800" dirty="0"/>
              <a:t>Debts include credit card debts, auto loans, mortgages, student loans, etc. </a:t>
            </a:r>
          </a:p>
          <a:p>
            <a:pPr marL="0" indent="0">
              <a:buNone/>
            </a:pPr>
            <a:r>
              <a:rPr lang="en-US" sz="1800" dirty="0"/>
              <a:t>In a divorce case, a judge should divide any debts acquired by either party during the marriage 50/50, unless the judge makes a determination that some other division is equitable.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418895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46480" y="1722336"/>
            <a:ext cx="10058400" cy="3268764"/>
          </a:xfrm>
        </p:spPr>
        <p:txBody>
          <a:bodyPr>
            <a:normAutofit/>
          </a:bodyPr>
          <a:lstStyle/>
          <a:p>
            <a:pPr algn="ctr"/>
            <a:r>
              <a:rPr lang="en-US" sz="10000" dirty="0"/>
              <a:t>THE ROLE OF LAWYERS </a:t>
            </a:r>
          </a:p>
        </p:txBody>
      </p:sp>
    </p:spTree>
    <p:extLst>
      <p:ext uri="{BB962C8B-B14F-4D97-AF65-F5344CB8AC3E}">
        <p14:creationId xmlns:p14="http://schemas.microsoft.com/office/powerpoint/2010/main" val="120487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353106"/>
            <a:ext cx="5711810" cy="1045029"/>
          </a:xfrm>
        </p:spPr>
        <p:txBody>
          <a:bodyPr>
            <a:noAutofit/>
          </a:bodyPr>
          <a:lstStyle/>
          <a:p>
            <a:r>
              <a:rPr lang="en-US" sz="2200" dirty="0"/>
              <a:t>If </a:t>
            </a:r>
            <a:r>
              <a:rPr lang="en-US" sz="2200" b="1" dirty="0"/>
              <a:t>the division of debts </a:t>
            </a:r>
            <a:r>
              <a:rPr lang="en-US" sz="22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578100"/>
            <a:ext cx="5711810" cy="3416300"/>
          </a:xfrm>
        </p:spPr>
        <p:txBody>
          <a:bodyPr>
            <a:normAutofit/>
          </a:bodyPr>
          <a:lstStyle/>
          <a:p>
            <a:pPr marL="342900" indent="-342900">
              <a:buFont typeface="+mj-lt"/>
              <a:buAutoNum type="arabicPeriod"/>
            </a:pPr>
            <a:r>
              <a:rPr lang="en-US" dirty="0"/>
              <a:t>What debts did the parties have at the time of separation? </a:t>
            </a:r>
          </a:p>
          <a:p>
            <a:pPr marL="342900" indent="-342900">
              <a:buFont typeface="+mj-lt"/>
              <a:buAutoNum type="arabicPeriod"/>
            </a:pPr>
            <a:r>
              <a:rPr lang="en-US" dirty="0"/>
              <a:t>What was the amount of debt at the time of separation? (or currently if that makes more sense) </a:t>
            </a:r>
          </a:p>
          <a:p>
            <a:pPr marL="342900" indent="-342900">
              <a:buFont typeface="+mj-lt"/>
              <a:buAutoNum type="arabicPeriod"/>
            </a:pPr>
            <a:r>
              <a:rPr lang="en-US" dirty="0"/>
              <a:t>Whose name is associated with the debt (is it a joint debt or only in one party’s name)? </a:t>
            </a:r>
          </a:p>
          <a:p>
            <a:pPr marL="342900" indent="-342900">
              <a:buFont typeface="+mj-lt"/>
              <a:buAutoNum type="arabicPeriod"/>
            </a:pPr>
            <a:r>
              <a:rPr lang="en-US" dirty="0"/>
              <a:t>How should the debts be divided? </a:t>
            </a:r>
          </a:p>
          <a:p>
            <a:pPr marL="342900" indent="-342900">
              <a:buFont typeface="+mj-lt"/>
              <a:buAutoNum type="arabicPeriod"/>
            </a:pPr>
            <a:r>
              <a:rPr lang="en-US" dirty="0"/>
              <a:t>Why is it fair to divide the debts that way?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41760" y="609600"/>
            <a:ext cx="3730033" cy="5597236"/>
          </a:xfrm>
        </p:spPr>
      </p:pic>
    </p:spTree>
    <p:extLst>
      <p:ext uri="{BB962C8B-B14F-4D97-AF65-F5344CB8AC3E}">
        <p14:creationId xmlns:p14="http://schemas.microsoft.com/office/powerpoint/2010/main" val="2979560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161140"/>
            <a:ext cx="5711810" cy="1045029"/>
          </a:xfrm>
        </p:spPr>
        <p:txBody>
          <a:bodyPr>
            <a:noAutofit/>
          </a:bodyPr>
          <a:lstStyle/>
          <a:p>
            <a:r>
              <a:rPr lang="en-US" dirty="0"/>
              <a:t>Spousal support</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307773"/>
            <a:ext cx="5711810" cy="3439886"/>
          </a:xfrm>
        </p:spPr>
        <p:txBody>
          <a:bodyPr>
            <a:normAutofit/>
          </a:bodyPr>
          <a:lstStyle/>
          <a:p>
            <a:pPr marL="0" indent="0">
              <a:buNone/>
            </a:pPr>
            <a:r>
              <a:rPr lang="en-US" sz="1800" dirty="0"/>
              <a:t>There are no hard rules for when a judge must award spousal support. This is a discretionary decision. Instead, the judge considers the type of support sought and then weighs the statutory factors in ORS 107.105(1)(d). </a:t>
            </a:r>
          </a:p>
          <a:p>
            <a:pPr marL="0" indent="0">
              <a:buNone/>
            </a:pPr>
            <a:r>
              <a:rPr lang="en-US" sz="1800" dirty="0"/>
              <a:t>There are three types of spousal support: </a:t>
            </a:r>
          </a:p>
          <a:p>
            <a:pPr marL="342900" indent="-342900">
              <a:buFont typeface="+mj-lt"/>
              <a:buAutoNum type="arabicPeriod"/>
            </a:pPr>
            <a:r>
              <a:rPr lang="en-US" sz="1800" dirty="0"/>
              <a:t>Maintenance</a:t>
            </a:r>
          </a:p>
          <a:p>
            <a:pPr marL="342900" indent="-342900">
              <a:buFont typeface="+mj-lt"/>
              <a:buAutoNum type="arabicPeriod"/>
            </a:pPr>
            <a:r>
              <a:rPr lang="en-US" sz="1800" dirty="0"/>
              <a:t>Transitional</a:t>
            </a:r>
          </a:p>
          <a:p>
            <a:pPr marL="342900" indent="-342900">
              <a:buFont typeface="+mj-lt"/>
              <a:buAutoNum type="arabicPeriod"/>
            </a:pPr>
            <a:r>
              <a:rPr lang="en-US" sz="1800" dirty="0"/>
              <a:t>Compensatory</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3891225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200706"/>
            <a:ext cx="5711810" cy="1045029"/>
          </a:xfrm>
        </p:spPr>
        <p:txBody>
          <a:bodyPr>
            <a:noAutofit/>
          </a:bodyPr>
          <a:lstStyle/>
          <a:p>
            <a:r>
              <a:rPr lang="en-US" sz="2200" dirty="0"/>
              <a:t>If </a:t>
            </a:r>
            <a:r>
              <a:rPr lang="en-US" sz="2200" b="1" dirty="0"/>
              <a:t>spousal support </a:t>
            </a:r>
            <a:r>
              <a:rPr lang="en-US" sz="2200" dirty="0"/>
              <a:t>is at issue the judge will want to hear testimony and see evidence related to…</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425700"/>
            <a:ext cx="5711810" cy="3416300"/>
          </a:xfrm>
        </p:spPr>
        <p:txBody>
          <a:bodyPr>
            <a:normAutofit fontScale="92500" lnSpcReduction="10000"/>
          </a:bodyPr>
          <a:lstStyle/>
          <a:p>
            <a:pPr marL="342900" indent="-342900">
              <a:buFont typeface="+mj-lt"/>
              <a:buAutoNum type="arabicPeriod"/>
            </a:pPr>
            <a:r>
              <a:rPr lang="en-US" dirty="0"/>
              <a:t>Each parties’ incomes and total earnings</a:t>
            </a:r>
          </a:p>
          <a:p>
            <a:pPr marL="342900" indent="-342900">
              <a:buFont typeface="+mj-lt"/>
              <a:buAutoNum type="arabicPeriod"/>
            </a:pPr>
            <a:r>
              <a:rPr lang="en-US" dirty="0"/>
              <a:t>The age of the parties</a:t>
            </a:r>
          </a:p>
          <a:p>
            <a:pPr marL="342900" indent="-342900">
              <a:buFont typeface="+mj-lt"/>
              <a:buAutoNum type="arabicPeriod"/>
            </a:pPr>
            <a:r>
              <a:rPr lang="en-US" dirty="0"/>
              <a:t>The educational backgrounds of each party</a:t>
            </a:r>
          </a:p>
          <a:p>
            <a:pPr marL="342900" indent="-342900">
              <a:buFont typeface="+mj-lt"/>
              <a:buAutoNum type="arabicPeriod"/>
            </a:pPr>
            <a:r>
              <a:rPr lang="en-US" dirty="0"/>
              <a:t>Each party’s work experience and earning history</a:t>
            </a:r>
          </a:p>
          <a:p>
            <a:pPr marL="342900" indent="-342900">
              <a:buFont typeface="+mj-lt"/>
              <a:buAutoNum type="arabicPeriod"/>
            </a:pPr>
            <a:r>
              <a:rPr lang="en-US" dirty="0"/>
              <a:t>Whether either party has a disability that prevents them from working</a:t>
            </a:r>
          </a:p>
          <a:p>
            <a:pPr marL="342900" indent="-342900">
              <a:buFont typeface="+mj-lt"/>
              <a:buAutoNum type="arabicPeriod"/>
            </a:pPr>
            <a:r>
              <a:rPr lang="en-US" dirty="0"/>
              <a:t>Whether either party supported the other party financially during the marriage</a:t>
            </a:r>
          </a:p>
          <a:p>
            <a:pPr marL="342900" indent="-342900">
              <a:buFont typeface="+mj-lt"/>
              <a:buAutoNum type="arabicPeriod"/>
            </a:pPr>
            <a:r>
              <a:rPr lang="en-US" dirty="0"/>
              <a:t>Whether either party supported the other party while that party obtained education / training </a:t>
            </a:r>
          </a:p>
          <a:p>
            <a:pPr marL="342900" indent="-342900">
              <a:buFont typeface="+mj-lt"/>
              <a:buAutoNum type="arabicPeriod"/>
            </a:pPr>
            <a:endParaRPr lang="en-US" dirty="0"/>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3272803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095525" y="1302306"/>
            <a:ext cx="5711810" cy="1045029"/>
          </a:xfrm>
        </p:spPr>
        <p:txBody>
          <a:bodyPr>
            <a:noAutofit/>
          </a:bodyPr>
          <a:lstStyle/>
          <a:p>
            <a:r>
              <a:rPr lang="en-US" sz="2600" dirty="0"/>
              <a:t>What a judge does </a:t>
            </a:r>
            <a:r>
              <a:rPr lang="en-US" sz="2600" b="1" dirty="0"/>
              <a:t>not </a:t>
            </a:r>
            <a:r>
              <a:rPr lang="en-US" sz="2600" dirty="0"/>
              <a:t>want to hear about in a divorce case without children</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171725" y="2527300"/>
            <a:ext cx="5711810" cy="3416300"/>
          </a:xfrm>
        </p:spPr>
        <p:txBody>
          <a:bodyPr>
            <a:normAutofit/>
          </a:bodyPr>
          <a:lstStyle/>
          <a:p>
            <a:pPr marL="0" indent="0">
              <a:buNone/>
            </a:pPr>
            <a:r>
              <a:rPr lang="en-US" sz="1500" dirty="0"/>
              <a:t>Oregon is a no-fault divorce state. This means that if you do not have children, the judge cannot consider the following when deciding the issues in your case: </a:t>
            </a:r>
          </a:p>
          <a:p>
            <a:pPr marL="342900" indent="-342900">
              <a:buFont typeface="+mj-lt"/>
              <a:buAutoNum type="arabicPeriod"/>
            </a:pPr>
            <a:r>
              <a:rPr lang="en-US" sz="1500" dirty="0"/>
              <a:t>Cheating</a:t>
            </a:r>
          </a:p>
          <a:p>
            <a:pPr marL="342900" indent="-342900">
              <a:buFont typeface="+mj-lt"/>
              <a:buAutoNum type="arabicPeriod"/>
            </a:pPr>
            <a:r>
              <a:rPr lang="en-US" sz="1500" dirty="0"/>
              <a:t>Domestic violence </a:t>
            </a:r>
          </a:p>
          <a:p>
            <a:pPr marL="342900" indent="-342900">
              <a:buFont typeface="+mj-lt"/>
              <a:buAutoNum type="arabicPeriod"/>
            </a:pPr>
            <a:r>
              <a:rPr lang="en-US" sz="1500" dirty="0"/>
              <a:t>Drug or alcohol use</a:t>
            </a:r>
          </a:p>
          <a:p>
            <a:pPr marL="342900" indent="-342900">
              <a:buFont typeface="+mj-lt"/>
              <a:buAutoNum type="arabicPeriod"/>
            </a:pPr>
            <a:r>
              <a:rPr lang="en-US" sz="1500" dirty="0"/>
              <a:t>Criminal history</a:t>
            </a:r>
          </a:p>
          <a:p>
            <a:pPr marL="342900" indent="-342900">
              <a:buFont typeface="+mj-lt"/>
              <a:buAutoNum type="arabicPeriod"/>
            </a:pPr>
            <a:r>
              <a:rPr lang="en-US" sz="1500" dirty="0"/>
              <a:t>Other bad acts committed by either party unless they are directly related to the division of debts and / or assets</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54460" y="609600"/>
            <a:ext cx="3730033" cy="5597236"/>
          </a:xfrm>
        </p:spPr>
      </p:pic>
    </p:spTree>
    <p:extLst>
      <p:ext uri="{BB962C8B-B14F-4D97-AF65-F5344CB8AC3E}">
        <p14:creationId xmlns:p14="http://schemas.microsoft.com/office/powerpoint/2010/main" val="3055683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755878"/>
            <a:ext cx="4972592" cy="1045029"/>
          </a:xfrm>
        </p:spPr>
        <p:txBody>
          <a:bodyPr>
            <a:noAutofit/>
          </a:bodyPr>
          <a:lstStyle/>
          <a:p>
            <a:r>
              <a:rPr lang="en-US" dirty="0"/>
              <a:t>HOW DOES A JUDGE MAKE THEIR RULING?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3047651"/>
            <a:ext cx="5030648" cy="2888691"/>
          </a:xfrm>
        </p:spPr>
        <p:txBody>
          <a:bodyPr>
            <a:normAutofit/>
          </a:bodyPr>
          <a:lstStyle/>
          <a:p>
            <a:pPr marL="342900" indent="-342900">
              <a:buFont typeface="+mj-lt"/>
              <a:buAutoNum type="arabicPeriod"/>
            </a:pPr>
            <a:r>
              <a:rPr lang="en-US" sz="1800" dirty="0"/>
              <a:t>The judge will hear all the evidence presented at trial and make “findings of fact.” </a:t>
            </a:r>
          </a:p>
          <a:p>
            <a:pPr marL="342900" indent="-342900">
              <a:buFont typeface="+mj-lt"/>
              <a:buAutoNum type="arabicPeriod"/>
            </a:pPr>
            <a:r>
              <a:rPr lang="en-US" sz="1800" dirty="0"/>
              <a:t>The judge will then decide how the law applies to these facts.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2627" t="5405" r="33226" b="-302"/>
          <a:stretch/>
        </p:blipFill>
        <p:spPr>
          <a:xfrm>
            <a:off x="639946" y="1146629"/>
            <a:ext cx="4672283" cy="4586513"/>
          </a:xfrm>
        </p:spPr>
      </p:pic>
    </p:spTree>
    <p:extLst>
      <p:ext uri="{BB962C8B-B14F-4D97-AF65-F5344CB8AC3E}">
        <p14:creationId xmlns:p14="http://schemas.microsoft.com/office/powerpoint/2010/main" val="999170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697821"/>
            <a:ext cx="4972592" cy="1045029"/>
          </a:xfrm>
        </p:spPr>
        <p:txBody>
          <a:bodyPr>
            <a:noAutofit/>
          </a:bodyPr>
          <a:lstStyle/>
          <a:p>
            <a:r>
              <a:rPr lang="en-US" dirty="0"/>
              <a:t>WHEN WILL YOU FIND OUT THE JUDGE’S DECISION?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2989594"/>
            <a:ext cx="5030648" cy="2888691"/>
          </a:xfrm>
        </p:spPr>
        <p:txBody>
          <a:bodyPr>
            <a:normAutofit/>
          </a:bodyPr>
          <a:lstStyle/>
          <a:p>
            <a:pPr marL="342900" indent="-342900">
              <a:buFont typeface="+mj-lt"/>
              <a:buAutoNum type="arabicPeriod"/>
            </a:pPr>
            <a:r>
              <a:rPr lang="en-US" sz="1800" dirty="0"/>
              <a:t>Some judges will issue their decision at the end of your trial. </a:t>
            </a:r>
          </a:p>
          <a:p>
            <a:pPr marL="342900" indent="-342900">
              <a:buFont typeface="+mj-lt"/>
              <a:buAutoNum type="arabicPeriod"/>
            </a:pPr>
            <a:r>
              <a:rPr lang="en-US" sz="1800" dirty="0"/>
              <a:t>Some judges may take your case “under advisement” and then issue a written opinion, which is mailed to the parties. If this happens, the judge should issue their opinion within 60 days of trial.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2627" t="5405" r="33226" b="-302"/>
          <a:stretch/>
        </p:blipFill>
        <p:spPr>
          <a:xfrm>
            <a:off x="639946" y="1146629"/>
            <a:ext cx="4672283" cy="4586513"/>
          </a:xfrm>
        </p:spPr>
      </p:pic>
    </p:spTree>
    <p:extLst>
      <p:ext uri="{BB962C8B-B14F-4D97-AF65-F5344CB8AC3E}">
        <p14:creationId xmlns:p14="http://schemas.microsoft.com/office/powerpoint/2010/main" val="2229285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834743" y="1445636"/>
            <a:ext cx="4972592" cy="1045029"/>
          </a:xfrm>
        </p:spPr>
        <p:txBody>
          <a:bodyPr>
            <a:noAutofit/>
          </a:bodyPr>
          <a:lstStyle/>
          <a:p>
            <a:r>
              <a:rPr lang="en-US" dirty="0"/>
              <a:t>WHEN IS YOUR CASE FINALIZED?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834743" y="2685145"/>
            <a:ext cx="5030648" cy="3115128"/>
          </a:xfrm>
        </p:spPr>
        <p:txBody>
          <a:bodyPr>
            <a:normAutofit/>
          </a:bodyPr>
          <a:lstStyle/>
          <a:p>
            <a:pPr marL="342900" indent="-342900">
              <a:buFont typeface="+mj-lt"/>
              <a:buAutoNum type="arabicPeriod"/>
            </a:pPr>
            <a:r>
              <a:rPr lang="en-US" sz="1800" dirty="0"/>
              <a:t>Your case is finally over when a judge signs your judgment and the judgment is entered in your court file. </a:t>
            </a:r>
          </a:p>
          <a:p>
            <a:pPr marL="342900" indent="-342900">
              <a:buFont typeface="+mj-lt"/>
              <a:buAutoNum type="arabicPeriod"/>
            </a:pPr>
            <a:r>
              <a:rPr lang="en-US" sz="1800" dirty="0"/>
              <a:t>If either party has an attorney, the attorney will usually be asked to prepare the judgment.</a:t>
            </a:r>
          </a:p>
          <a:p>
            <a:pPr marL="342900" indent="-342900">
              <a:buFont typeface="+mj-lt"/>
              <a:buAutoNum type="arabicPeriod"/>
            </a:pPr>
            <a:r>
              <a:rPr lang="en-US" sz="1800" dirty="0"/>
              <a:t>If there are no attorneys involved, the court may prepare the judgment for the parties. </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2627" t="5405" r="33226" b="-302"/>
          <a:stretch/>
        </p:blipFill>
        <p:spPr>
          <a:xfrm>
            <a:off x="639946" y="1146629"/>
            <a:ext cx="4672283" cy="4586513"/>
          </a:xfrm>
        </p:spPr>
      </p:pic>
    </p:spTree>
    <p:extLst>
      <p:ext uri="{BB962C8B-B14F-4D97-AF65-F5344CB8AC3E}">
        <p14:creationId xmlns:p14="http://schemas.microsoft.com/office/powerpoint/2010/main" val="2455927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562100" y="1211591"/>
            <a:ext cx="9245235" cy="1045029"/>
          </a:xfrm>
        </p:spPr>
        <p:txBody>
          <a:bodyPr>
            <a:noAutofit/>
          </a:bodyPr>
          <a:lstStyle/>
          <a:p>
            <a:r>
              <a:rPr lang="en-US" dirty="0"/>
              <a:t>MODIFICATION OF JUDGMENTS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663700" y="2349500"/>
            <a:ext cx="9219835" cy="3416300"/>
          </a:xfrm>
        </p:spPr>
        <p:txBody>
          <a:bodyPr>
            <a:normAutofit/>
          </a:bodyPr>
          <a:lstStyle/>
          <a:p>
            <a:pPr marL="0" indent="0">
              <a:buNone/>
            </a:pPr>
            <a:r>
              <a:rPr lang="en-US" sz="1800" dirty="0"/>
              <a:t>Certain portions of a judgment can be modified: </a:t>
            </a:r>
          </a:p>
          <a:p>
            <a:pPr marL="342900" indent="-342900">
              <a:buFont typeface="+mj-lt"/>
              <a:buAutoNum type="arabicPeriod"/>
            </a:pPr>
            <a:r>
              <a:rPr lang="en-US" sz="1800" dirty="0"/>
              <a:t>Custody -- can be modified if there has been a “substantial change of circumstances” </a:t>
            </a:r>
          </a:p>
          <a:p>
            <a:pPr marL="342900" indent="-342900">
              <a:buFont typeface="+mj-lt"/>
              <a:buAutoNum type="arabicPeriod"/>
            </a:pPr>
            <a:r>
              <a:rPr lang="en-US" sz="1800" dirty="0"/>
              <a:t>Parenting time – can be modified if a change is in children’s best interests</a:t>
            </a:r>
          </a:p>
          <a:p>
            <a:pPr marL="342900" indent="-342900">
              <a:buFont typeface="+mj-lt"/>
              <a:buAutoNum type="arabicPeriod"/>
            </a:pPr>
            <a:r>
              <a:rPr lang="en-US" sz="1800" dirty="0"/>
              <a:t>Child support &amp; spousal support – can be modified if there has been a “substantial change of circumstances” </a:t>
            </a:r>
          </a:p>
          <a:p>
            <a:pPr marL="342900" indent="-342900">
              <a:buFont typeface="+mj-lt"/>
              <a:buAutoNum type="arabicPeriod"/>
            </a:pPr>
            <a:r>
              <a:rPr lang="en-US" sz="1800" dirty="0"/>
              <a:t>Division of property &amp; debts – cannot be modified (unless a party discovers new evidence later related to previously unknown assets or debts)</a:t>
            </a:r>
          </a:p>
        </p:txBody>
      </p:sp>
    </p:spTree>
    <p:extLst>
      <p:ext uri="{BB962C8B-B14F-4D97-AF65-F5344CB8AC3E}">
        <p14:creationId xmlns:p14="http://schemas.microsoft.com/office/powerpoint/2010/main" val="4072943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384300" y="758952"/>
            <a:ext cx="9771380" cy="2347105"/>
          </a:xfrm>
        </p:spPr>
        <p:txBody>
          <a:bodyPr>
            <a:normAutofit/>
          </a:bodyPr>
          <a:lstStyle/>
          <a:p>
            <a:r>
              <a:rPr lang="en-US" sz="7000" dirty="0"/>
              <a:t>QUESTIONS? </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1384299" y="3918857"/>
            <a:ext cx="9774151" cy="1869295"/>
          </a:xfrm>
        </p:spPr>
        <p:txBody>
          <a:bodyPr/>
          <a:lstStyle/>
          <a:p>
            <a:r>
              <a:rPr lang="en-US" dirty="0"/>
              <a:t>Legal Aid Services of Oregon</a:t>
            </a:r>
          </a:p>
          <a:p>
            <a:r>
              <a:rPr lang="en-US" dirty="0"/>
              <a:t>42 NW Greeley </a:t>
            </a:r>
            <a:r>
              <a:rPr lang="en-US" dirty="0" err="1"/>
              <a:t>aVE</a:t>
            </a:r>
            <a:r>
              <a:rPr lang="en-US" dirty="0"/>
              <a:t>, Bend, OR 97701</a:t>
            </a:r>
          </a:p>
          <a:p>
            <a:r>
              <a:rPr lang="en-US" dirty="0"/>
              <a:t>541-385-6944</a:t>
            </a:r>
          </a:p>
        </p:txBody>
      </p:sp>
    </p:spTree>
    <p:extLst>
      <p:ext uri="{BB962C8B-B14F-4D97-AF65-F5344CB8AC3E}">
        <p14:creationId xmlns:p14="http://schemas.microsoft.com/office/powerpoint/2010/main" val="203936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56570" y="1192256"/>
            <a:ext cx="5699110" cy="587584"/>
          </a:xfrm>
        </p:spPr>
        <p:txBody>
          <a:bodyPr/>
          <a:lstStyle/>
          <a:p>
            <a:r>
              <a:rPr lang="en-US" dirty="0"/>
              <a:t>Do you need a lawyer? </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56570" y="1998521"/>
            <a:ext cx="5711810" cy="4141747"/>
          </a:xfrm>
        </p:spPr>
        <p:txBody>
          <a:bodyPr>
            <a:normAutofit/>
          </a:bodyPr>
          <a:lstStyle/>
          <a:p>
            <a:pPr marL="0" indent="0">
              <a:buNone/>
            </a:pPr>
            <a:r>
              <a:rPr lang="en-US" b="1" dirty="0"/>
              <a:t>It depends. </a:t>
            </a:r>
            <a:r>
              <a:rPr lang="en-US" dirty="0"/>
              <a:t>Not everyone needs a lawyer to get a divorce or establish custody. You should talk to an attorney if any of the following apply to your case: </a:t>
            </a:r>
          </a:p>
          <a:p>
            <a:pPr marL="342900" indent="-342900">
              <a:buFont typeface="+mj-lt"/>
              <a:buAutoNum type="arabicPeriod"/>
            </a:pPr>
            <a:r>
              <a:rPr lang="en-US" dirty="0"/>
              <a:t>You or the other party have lived in multiple states in the last six months. </a:t>
            </a:r>
          </a:p>
          <a:p>
            <a:pPr marL="342900" indent="-342900">
              <a:buFont typeface="+mj-lt"/>
              <a:buAutoNum type="arabicPeriod"/>
            </a:pPr>
            <a:r>
              <a:rPr lang="en-US" dirty="0"/>
              <a:t>You don’t know where the other party is / they’ve disappeared. </a:t>
            </a:r>
          </a:p>
          <a:p>
            <a:pPr marL="342900" indent="-342900">
              <a:buFont typeface="+mj-lt"/>
              <a:buAutoNum type="arabicPeriod"/>
            </a:pPr>
            <a:r>
              <a:rPr lang="en-US" dirty="0"/>
              <a:t>A third party is seeking custody of or visitation with your children. </a:t>
            </a:r>
          </a:p>
          <a:p>
            <a:pPr marL="342900" indent="-342900">
              <a:buFont typeface="+mj-lt"/>
              <a:buAutoNum type="arabicPeriod"/>
            </a:pPr>
            <a:r>
              <a:rPr lang="en-US" dirty="0"/>
              <a:t>For divorce cases only: You have retirement accounts, real estate, a business, or a significant amount of debt that you need the court to divide. </a:t>
            </a:r>
          </a:p>
          <a:p>
            <a:pPr marL="0" indent="0">
              <a:buNone/>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10839" t="477" r="41852" b="3103"/>
          <a:stretch/>
        </p:blipFill>
        <p:spPr>
          <a:xfrm>
            <a:off x="604838" y="609600"/>
            <a:ext cx="4119562" cy="5597236"/>
          </a:xfrm>
        </p:spPr>
      </p:pic>
    </p:spTree>
    <p:extLst>
      <p:ext uri="{BB962C8B-B14F-4D97-AF65-F5344CB8AC3E}">
        <p14:creationId xmlns:p14="http://schemas.microsoft.com/office/powerpoint/2010/main" val="235529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624056"/>
            <a:ext cx="5711810" cy="587584"/>
          </a:xfrm>
        </p:spPr>
        <p:txBody>
          <a:bodyPr>
            <a:normAutofit/>
          </a:bodyPr>
          <a:lstStyle/>
          <a:p>
            <a:r>
              <a:rPr lang="en-US" sz="3200" dirty="0"/>
              <a:t>Options for hiring a lawyer</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562600" y="2501900"/>
            <a:ext cx="5593080" cy="3886018"/>
          </a:xfrm>
        </p:spPr>
        <p:txBody>
          <a:bodyPr>
            <a:normAutofit/>
          </a:bodyPr>
          <a:lstStyle/>
          <a:p>
            <a:pPr marL="0" indent="0">
              <a:buNone/>
            </a:pPr>
            <a:r>
              <a:rPr lang="en-US" sz="2000" dirty="0"/>
              <a:t>There are various ways you can use an attorney depending on the amount of money you can afford to spend: </a:t>
            </a:r>
          </a:p>
          <a:p>
            <a:pPr marL="342900" indent="-342900">
              <a:buFont typeface="+mj-lt"/>
              <a:buAutoNum type="arabicPeriod"/>
            </a:pPr>
            <a:r>
              <a:rPr lang="en-US" sz="2000" dirty="0"/>
              <a:t>Case consultation (cheapest) </a:t>
            </a:r>
          </a:p>
          <a:p>
            <a:pPr marL="342900" indent="-342900">
              <a:buFont typeface="+mj-lt"/>
              <a:buAutoNum type="arabicPeriod"/>
            </a:pPr>
            <a:r>
              <a:rPr lang="en-US" sz="2000" dirty="0"/>
              <a:t>Limited scope services (mid-range option) </a:t>
            </a:r>
          </a:p>
          <a:p>
            <a:pPr marL="342900" indent="-342900">
              <a:buFont typeface="+mj-lt"/>
              <a:buAutoNum type="arabicPeriod"/>
            </a:pPr>
            <a:r>
              <a:rPr lang="en-US" sz="2000" dirty="0"/>
              <a:t>Full representation (most expensive)</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10839" t="477" r="41852" b="3103"/>
          <a:stretch/>
        </p:blipFill>
        <p:spPr>
          <a:xfrm>
            <a:off x="604838" y="609600"/>
            <a:ext cx="4119562" cy="5597236"/>
          </a:xfrm>
        </p:spPr>
      </p:pic>
    </p:spTree>
    <p:extLst>
      <p:ext uri="{BB962C8B-B14F-4D97-AF65-F5344CB8AC3E}">
        <p14:creationId xmlns:p14="http://schemas.microsoft.com/office/powerpoint/2010/main" val="219439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1611968"/>
            <a:ext cx="5711810" cy="587584"/>
          </a:xfrm>
        </p:spPr>
        <p:txBody>
          <a:bodyPr/>
          <a:lstStyle/>
          <a:p>
            <a:r>
              <a:rPr lang="en-US" dirty="0"/>
              <a:t>How to find a lawyer</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393986"/>
            <a:ext cx="5711810" cy="3421313"/>
          </a:xfrm>
        </p:spPr>
        <p:txBody>
          <a:bodyPr>
            <a:normAutofit/>
          </a:bodyPr>
          <a:lstStyle/>
          <a:p>
            <a:pPr marL="342900" indent="-342900">
              <a:buFont typeface="+mj-lt"/>
              <a:buAutoNum type="arabicPeriod"/>
            </a:pPr>
            <a:r>
              <a:rPr lang="en-US" dirty="0"/>
              <a:t>Ask a friend, family member, or co-worker who has been through a divorce or custody case if they know any good </a:t>
            </a:r>
            <a:r>
              <a:rPr lang="en-US" b="1" dirty="0"/>
              <a:t>family law</a:t>
            </a:r>
            <a:r>
              <a:rPr lang="en-US" dirty="0"/>
              <a:t> attorneys </a:t>
            </a:r>
          </a:p>
          <a:p>
            <a:pPr marL="342900" indent="-342900">
              <a:buFont typeface="+mj-lt"/>
              <a:buAutoNum type="arabicPeriod"/>
            </a:pPr>
            <a:r>
              <a:rPr lang="en-US" dirty="0"/>
              <a:t>Oregon State Bar Lawyer Referral Service: </a:t>
            </a:r>
          </a:p>
          <a:p>
            <a:pPr marL="635508" lvl="1" indent="-342900">
              <a:buFont typeface="+mj-lt"/>
              <a:buAutoNum type="arabicPeriod"/>
            </a:pPr>
            <a:r>
              <a:rPr lang="en-US" dirty="0">
                <a:hlinkClick r:id="rId2"/>
              </a:rPr>
              <a:t>https://www.osbar.org/public/ris/</a:t>
            </a:r>
            <a:r>
              <a:rPr lang="en-US" dirty="0"/>
              <a:t> </a:t>
            </a:r>
          </a:p>
          <a:p>
            <a:pPr marL="635508" lvl="1" indent="-342900">
              <a:buFont typeface="+mj-lt"/>
              <a:buAutoNum type="arabicPeriod"/>
            </a:pPr>
            <a:r>
              <a:rPr lang="en-US" dirty="0"/>
              <a:t>503-684-3763 or toll-free in Oregon at 800-452-7636 (8 am to 5 pm, Monday – Friday)</a:t>
            </a:r>
          </a:p>
          <a:p>
            <a:pPr marL="342900" indent="-342900">
              <a:buFont typeface="+mj-lt"/>
              <a:buAutoNum type="arabicPeriod"/>
            </a:pPr>
            <a:r>
              <a:rPr lang="en-US" dirty="0"/>
              <a:t>If possible, talk to two or more attorneys so you can find a good fit</a:t>
            </a:r>
          </a:p>
        </p:txBody>
      </p:sp>
      <p:pic>
        <p:nvPicPr>
          <p:cNvPr id="7" name="Content Placeholder 6">
            <a:extLst>
              <a:ext uri="{FF2B5EF4-FFF2-40B4-BE49-F238E27FC236}">
                <a16:creationId xmlns:a16="http://schemas.microsoft.com/office/drawing/2014/main" id="{31DCECD3-2E44-5D44-9FA4-EC4D470EC66E}"/>
              </a:ext>
            </a:extLst>
          </p:cNvPr>
          <p:cNvPicPr>
            <a:picLocks noGrp="1" noChangeAspect="1"/>
          </p:cNvPicPr>
          <p:nvPr>
            <p:ph sz="half" idx="14"/>
          </p:nvPr>
        </p:nvPicPr>
        <p:blipFill rotWithShape="1">
          <a:blip r:embed="rId3">
            <a:extLst>
              <a:ext uri="{28A0092B-C50C-407E-A947-70E740481C1C}">
                <a14:useLocalDpi xmlns:a14="http://schemas.microsoft.com/office/drawing/2010/main" val="0"/>
              </a:ext>
            </a:extLst>
          </a:blip>
          <a:srcRect l="10839" t="477" r="41852" b="3103"/>
          <a:stretch/>
        </p:blipFill>
        <p:spPr>
          <a:xfrm>
            <a:off x="604838" y="609600"/>
            <a:ext cx="4119562" cy="5597236"/>
          </a:xfrm>
        </p:spPr>
      </p:pic>
    </p:spTree>
    <p:extLst>
      <p:ext uri="{BB962C8B-B14F-4D97-AF65-F5344CB8AC3E}">
        <p14:creationId xmlns:p14="http://schemas.microsoft.com/office/powerpoint/2010/main" val="1349207633"/>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2.xml><?xml version="1.0" encoding="utf-8"?>
<ds:datastoreItem xmlns:ds="http://schemas.openxmlformats.org/officeDocument/2006/customXml" ds:itemID="{E0A43D08-F4F9-4D95-9CB2-7DE37441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FAF7B5-E40C-46BE-9C83-DA251FCAE61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4535</Words>
  <Application>Microsoft Office PowerPoint</Application>
  <PresentationFormat>Widescreen</PresentationFormat>
  <Paragraphs>326</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Century Gothic</vt:lpstr>
      <vt:lpstr>RetrospectVTI</vt:lpstr>
      <vt:lpstr>DIVORCE &amp; CUSTODY IN OREGON</vt:lpstr>
      <vt:lpstr>About legal aid services of oregon</vt:lpstr>
      <vt:lpstr>About legal aid services of oregon</vt:lpstr>
      <vt:lpstr>Disclaimer</vt:lpstr>
      <vt:lpstr>OUTLINE</vt:lpstr>
      <vt:lpstr>THE ROLE OF LAWYERS </vt:lpstr>
      <vt:lpstr>Do you need a lawyer? </vt:lpstr>
      <vt:lpstr>Options for hiring a lawyer</vt:lpstr>
      <vt:lpstr>How to find a lawyer</vt:lpstr>
      <vt:lpstr>Lawyer credentials / discipline</vt:lpstr>
      <vt:lpstr>Working with a lawyer</vt:lpstr>
      <vt:lpstr>client CASE STUDY</vt:lpstr>
      <vt:lpstr>What could Diana do DIFFERENTLY? </vt:lpstr>
      <vt:lpstr>FINDING RELIABLE LEGAL Information</vt:lpstr>
      <vt:lpstr>Be wary of information online!</vt:lpstr>
      <vt:lpstr>Be wary of advice from friends, family, co-workers or other non-attorneys</vt:lpstr>
      <vt:lpstr>Reliable sources of legal information online</vt:lpstr>
      <vt:lpstr>Free legal booklets</vt:lpstr>
      <vt:lpstr>Divorce &amp; custody case process</vt:lpstr>
      <vt:lpstr>Uncontested divorce or custody case process</vt:lpstr>
      <vt:lpstr>contested divorce or custody case process</vt:lpstr>
      <vt:lpstr>STARTING A DIVORCE OR CUSTODY CASE</vt:lpstr>
      <vt:lpstr>GETTING HELP COMPLETING YOUR PAPERWORK</vt:lpstr>
      <vt:lpstr>SERVING THE OTHER PARTY</vt:lpstr>
      <vt:lpstr>STATUTORY RESTRAINING ORDER</vt:lpstr>
      <vt:lpstr>RESPONSE </vt:lpstr>
      <vt:lpstr>What if no Response is filed?</vt:lpstr>
      <vt:lpstr>What if a Response is filed?</vt:lpstr>
      <vt:lpstr>MANDATORY ITEMS TO COMPLETE BEFORE TRIAL</vt:lpstr>
      <vt:lpstr>MANDATORY ITEMS THAT MUST BE COMPLETED IN CASES INVOLVING CHILDREN</vt:lpstr>
      <vt:lpstr>Parenting class</vt:lpstr>
      <vt:lpstr>Custody and parenting time mediation</vt:lpstr>
      <vt:lpstr>OPTIONAL ITEMS TO COMPLETE BEFORE TRIAL</vt:lpstr>
      <vt:lpstr>OPTIONAL ITEMS TO COMPLETE BEFORE TRIAL</vt:lpstr>
      <vt:lpstr>Mediation</vt:lpstr>
      <vt:lpstr>Settlement communications / negotiations</vt:lpstr>
      <vt:lpstr>Requesting documents from the other party (discovery process)</vt:lpstr>
      <vt:lpstr>Temporary court orders</vt:lpstr>
      <vt:lpstr>COURT HEARINGS  IN YOUR CASE</vt:lpstr>
      <vt:lpstr>COURT HEARINGS IN YOUR CASE</vt:lpstr>
      <vt:lpstr>What happens if there are no upcoming court hearings? </vt:lpstr>
      <vt:lpstr>What if you need to reschedule a court hearing? </vt:lpstr>
      <vt:lpstr>Court hearings during the pandemic</vt:lpstr>
      <vt:lpstr>Divorce &amp; custody trials</vt:lpstr>
      <vt:lpstr>TWO TYPES OF TRIALS</vt:lpstr>
      <vt:lpstr>FORMAL (TRADITIONAL) TRIALS</vt:lpstr>
      <vt:lpstr>INFORMAL DOMESTIC RELATIONS TRIALS (IDRTs)</vt:lpstr>
      <vt:lpstr>TRIAL FORMAT (for formal trials)</vt:lpstr>
      <vt:lpstr>Evidentiary portion of a trial</vt:lpstr>
      <vt:lpstr>WHAT EVIDENCE SHOULD YOU PRESENT AT TRIAL? </vt:lpstr>
      <vt:lpstr>Custody</vt:lpstr>
      <vt:lpstr>If custody is at issue, the judge will want to hear testimony and see evidence related to…</vt:lpstr>
      <vt:lpstr>Parenting time</vt:lpstr>
      <vt:lpstr>If parenting time is at issue, the judge will want to hear testimony and see evidence related to…</vt:lpstr>
      <vt:lpstr>Child support</vt:lpstr>
      <vt:lpstr>If child support is at issue the judge will want to hear testimony and see evidence related to…</vt:lpstr>
      <vt:lpstr>Division of property</vt:lpstr>
      <vt:lpstr>If the division of property is at issue the judge will want to hear testimony and see evidence related to…</vt:lpstr>
      <vt:lpstr>Division of debts</vt:lpstr>
      <vt:lpstr>If the division of debts is at issue the judge will want to hear testimony and see evidence related to…</vt:lpstr>
      <vt:lpstr>Spousal support</vt:lpstr>
      <vt:lpstr>If spousal support is at issue the judge will want to hear testimony and see evidence related to…</vt:lpstr>
      <vt:lpstr>What a judge does not want to hear about in a divorce case without children</vt:lpstr>
      <vt:lpstr>HOW DOES A JUDGE MAKE THEIR RULING? </vt:lpstr>
      <vt:lpstr>WHEN WILL YOU FIND OUT THE JUDGE’S DECISION? </vt:lpstr>
      <vt:lpstr>WHEN IS YOUR CASE FINALIZED? </vt:lpstr>
      <vt:lpstr>MODIFICATION OF JUDGMENTS</vt:lpstr>
      <vt:lpstr>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2021-02-01T22:41:31Z</dcterms:created>
  <dcterms:modified xsi:type="dcterms:W3CDTF">2021-05-28T15:40:50Z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