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7" r:id="rId5"/>
    <p:sldId id="262" r:id="rId6"/>
    <p:sldId id="260" r:id="rId7"/>
    <p:sldId id="259" r:id="rId8"/>
    <p:sldId id="261" r:id="rId9"/>
    <p:sldId id="264" r:id="rId10"/>
    <p:sldId id="263" r:id="rId1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730B4-91E9-A0DA-5404-CA5EE1433A43}" v="18" dt="2024-02-28T21:20:11.749"/>
    <p1510:client id="{5E1AF2D0-3F86-2DDF-4D96-812FC04E1F18}" v="251" dt="2024-02-28T20:19:41.158"/>
    <p1510:client id="{5E740CCC-BD5E-1AB3-615E-E9B3BB72B8EC}" v="75" dt="2024-02-28T21:17:54.308"/>
    <p1510:client id="{F262CB1E-3608-BA6D-F3C0-792E3FC006D2}" v="461" dt="2024-02-28T22:00:21.498"/>
    <p1510:client id="{F44A1B64-811B-92D8-896B-1FD1793808E9}" v="18" dt="2024-02-28T23:36:00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84082"/>
  </p:normalViewPr>
  <p:slideViewPr>
    <p:cSldViewPr snapToGrid="0">
      <p:cViewPr varScale="1">
        <p:scale>
          <a:sx n="107" d="100"/>
          <a:sy n="107" d="100"/>
        </p:scale>
        <p:origin x="9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Elliott" userId="S::bill.elliott_crookcountysheriff.org#ext#@crookcounty.onmicrosoft.com::6b34923a-2ba3-4c2b-890c-3e71d18d216e" providerId="AD" clId="Web-{5E1AF2D0-3F86-2DDF-4D96-812FC04E1F18}"/>
    <pc:docChg chg="modSld">
      <pc:chgData name="Bill Elliott" userId="S::bill.elliott_crookcountysheriff.org#ext#@crookcounty.onmicrosoft.com::6b34923a-2ba3-4c2b-890c-3e71d18d216e" providerId="AD" clId="Web-{5E1AF2D0-3F86-2DDF-4D96-812FC04E1F18}" dt="2024-02-28T20:19:35.908" v="245"/>
      <pc:docMkLst>
        <pc:docMk/>
      </pc:docMkLst>
      <pc:sldChg chg="modSp">
        <pc:chgData name="Bill Elliott" userId="S::bill.elliott_crookcountysheriff.org#ext#@crookcounty.onmicrosoft.com::6b34923a-2ba3-4c2b-890c-3e71d18d216e" providerId="AD" clId="Web-{5E1AF2D0-3F86-2DDF-4D96-812FC04E1F18}" dt="2024-02-28T20:19:35.908" v="245"/>
        <pc:sldMkLst>
          <pc:docMk/>
          <pc:sldMk cId="1254468736" sldId="263"/>
        </pc:sldMkLst>
        <pc:graphicFrameChg chg="mod modGraphic">
          <ac:chgData name="Bill Elliott" userId="S::bill.elliott_crookcountysheriff.org#ext#@crookcounty.onmicrosoft.com::6b34923a-2ba3-4c2b-890c-3e71d18d216e" providerId="AD" clId="Web-{5E1AF2D0-3F86-2DDF-4D96-812FC04E1F18}" dt="2024-02-28T20:19:35.908" v="245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  <pc:docChgLst>
    <pc:chgData name="Christina Haron" userId="S::christina.haron@co.crook.or.us::ca0bbf6a-46f8-4d49-9c1b-940295d29b19" providerId="AD" clId="Web-{2EAB528D-9AB0-BCDC-6B5F-9914345CC79D}"/>
    <pc:docChg chg="modSld">
      <pc:chgData name="Christina Haron" userId="S::christina.haron@co.crook.or.us::ca0bbf6a-46f8-4d49-9c1b-940295d29b19" providerId="AD" clId="Web-{2EAB528D-9AB0-BCDC-6B5F-9914345CC79D}" dt="2024-02-23T22:34:49.583" v="117"/>
      <pc:docMkLst>
        <pc:docMk/>
      </pc:docMkLst>
      <pc:sldChg chg="modSp">
        <pc:chgData name="Christina Haron" userId="S::christina.haron@co.crook.or.us::ca0bbf6a-46f8-4d49-9c1b-940295d29b19" providerId="AD" clId="Web-{2EAB528D-9AB0-BCDC-6B5F-9914345CC79D}" dt="2024-02-23T22:34:49.583" v="117"/>
        <pc:sldMkLst>
          <pc:docMk/>
          <pc:sldMk cId="1235064747" sldId="262"/>
        </pc:sldMkLst>
        <pc:graphicFrameChg chg="mod modGraphic">
          <ac:chgData name="Christina Haron" userId="S::christina.haron@co.crook.or.us::ca0bbf6a-46f8-4d49-9c1b-940295d29b19" providerId="AD" clId="Web-{2EAB528D-9AB0-BCDC-6B5F-9914345CC79D}" dt="2024-02-23T22:34:49.583" v="117"/>
          <ac:graphicFrameMkLst>
            <pc:docMk/>
            <pc:sldMk cId="1235064747" sldId="262"/>
            <ac:graphicFrameMk id="5" creationId="{A30FF624-3DE5-A610-1E97-C574345F8296}"/>
          </ac:graphicFrameMkLst>
        </pc:graphicFrameChg>
      </pc:sldChg>
    </pc:docChg>
  </pc:docChgLst>
  <pc:docChgLst>
    <pc:chgData name="Bill Elliott" userId="S::bill.elliott_crookcountysheriff.org#ext#@crookcounty.onmicrosoft.com::6b34923a-2ba3-4c2b-890c-3e71d18d216e" providerId="AD" clId="Web-{F44A1B64-811B-92D8-896B-1FD1793808E9}"/>
    <pc:docChg chg="modSld">
      <pc:chgData name="Bill Elliott" userId="S::bill.elliott_crookcountysheriff.org#ext#@crookcounty.onmicrosoft.com::6b34923a-2ba3-4c2b-890c-3e71d18d216e" providerId="AD" clId="Web-{F44A1B64-811B-92D8-896B-1FD1793808E9}" dt="2024-02-28T23:35:57.266" v="15"/>
      <pc:docMkLst>
        <pc:docMk/>
      </pc:docMkLst>
      <pc:sldChg chg="modSp">
        <pc:chgData name="Bill Elliott" userId="S::bill.elliott_crookcountysheriff.org#ext#@crookcounty.onmicrosoft.com::6b34923a-2ba3-4c2b-890c-3e71d18d216e" providerId="AD" clId="Web-{F44A1B64-811B-92D8-896B-1FD1793808E9}" dt="2024-02-28T23:35:57.266" v="15"/>
        <pc:sldMkLst>
          <pc:docMk/>
          <pc:sldMk cId="1254468736" sldId="263"/>
        </pc:sldMkLst>
        <pc:graphicFrameChg chg="mod modGraphic">
          <ac:chgData name="Bill Elliott" userId="S::bill.elliott_crookcountysheriff.org#ext#@crookcounty.onmicrosoft.com::6b34923a-2ba3-4c2b-890c-3e71d18d216e" providerId="AD" clId="Web-{F44A1B64-811B-92D8-896B-1FD1793808E9}" dt="2024-02-28T23:35:57.266" v="15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</pc:docChg>
  </pc:docChgLst>
  <pc:docChgLst>
    <pc:chgData name="stephanie.wilson" userId="S::stephanie.wilson_crookcountysheriff.org#ext#@co.crook.or.us::1bdb2958-74eb-4edc-be47-cc95226e5bb6" providerId="AD" clId="Web-{F262CB1E-3608-BA6D-F3C0-792E3FC006D2}"/>
    <pc:docChg chg="addSld delSld modSld">
      <pc:chgData name="stephanie.wilson" userId="S::stephanie.wilson_crookcountysheriff.org#ext#@co.crook.or.us::1bdb2958-74eb-4edc-be47-cc95226e5bb6" providerId="AD" clId="Web-{F262CB1E-3608-BA6D-F3C0-792E3FC006D2}" dt="2024-02-28T22:00:03.811" v="455"/>
      <pc:docMkLst>
        <pc:docMk/>
      </pc:docMkLst>
      <pc:sldChg chg="modSp">
        <pc:chgData name="stephanie.wilson" userId="S::stephanie.wilson_crookcountysheriff.org#ext#@co.crook.or.us::1bdb2958-74eb-4edc-be47-cc95226e5bb6" providerId="AD" clId="Web-{F262CB1E-3608-BA6D-F3C0-792E3FC006D2}" dt="2024-02-28T22:00:03.811" v="455"/>
        <pc:sldMkLst>
          <pc:docMk/>
          <pc:sldMk cId="3999163335" sldId="264"/>
        </pc:sldMkLst>
        <pc:graphicFrameChg chg="mod modGraphic">
          <ac:chgData name="stephanie.wilson" userId="S::stephanie.wilson_crookcountysheriff.org#ext#@co.crook.or.us::1bdb2958-74eb-4edc-be47-cc95226e5bb6" providerId="AD" clId="Web-{F262CB1E-3608-BA6D-F3C0-792E3FC006D2}" dt="2024-02-28T22:00:03.811" v="455"/>
          <ac:graphicFrameMkLst>
            <pc:docMk/>
            <pc:sldMk cId="3999163335" sldId="264"/>
            <ac:graphicFrameMk id="4" creationId="{AFCCCF83-4B5F-87F5-0750-697FA28FEDEB}"/>
          </ac:graphicFrameMkLst>
        </pc:graphicFrameChg>
      </pc:sldChg>
      <pc:sldChg chg="modSp add del replId">
        <pc:chgData name="stephanie.wilson" userId="S::stephanie.wilson_crookcountysheriff.org#ext#@co.crook.or.us::1bdb2958-74eb-4edc-be47-cc95226e5bb6" providerId="AD" clId="Web-{F262CB1E-3608-BA6D-F3C0-792E3FC006D2}" dt="2024-02-28T21:53:42.795" v="13"/>
        <pc:sldMkLst>
          <pc:docMk/>
          <pc:sldMk cId="1905069418" sldId="265"/>
        </pc:sldMkLst>
        <pc:graphicFrameChg chg="mod modGraphic">
          <ac:chgData name="stephanie.wilson" userId="S::stephanie.wilson_crookcountysheriff.org#ext#@co.crook.or.us::1bdb2958-74eb-4edc-be47-cc95226e5bb6" providerId="AD" clId="Web-{F262CB1E-3608-BA6D-F3C0-792E3FC006D2}" dt="2024-02-28T21:52:51.998" v="12"/>
          <ac:graphicFrameMkLst>
            <pc:docMk/>
            <pc:sldMk cId="1905069418" sldId="265"/>
            <ac:graphicFrameMk id="4" creationId="{AFCCCF83-4B5F-87F5-0750-697FA28FEDEB}"/>
          </ac:graphicFrameMkLst>
        </pc:graphicFrameChg>
      </pc:sldChg>
      <pc:sldChg chg="new del">
        <pc:chgData name="stephanie.wilson" userId="S::stephanie.wilson_crookcountysheriff.org#ext#@co.crook.or.us::1bdb2958-74eb-4edc-be47-cc95226e5bb6" providerId="AD" clId="Web-{F262CB1E-3608-BA6D-F3C0-792E3FC006D2}" dt="2024-02-28T21:52:21.388" v="1"/>
        <pc:sldMkLst>
          <pc:docMk/>
          <pc:sldMk cId="4122363954" sldId="265"/>
        </pc:sldMkLst>
      </pc:sldChg>
    </pc:docChg>
  </pc:docChgLst>
  <pc:docChgLst>
    <pc:chgData name="stephanie.wilson" userId="S::stephanie.wilson_crookcountysheriff.org#ext#@co.crook.or.us::1bdb2958-74eb-4edc-be47-cc95226e5bb6" providerId="AD" clId="Web-{2F910743-6494-C14B-9E3C-1C618CDDB895}"/>
    <pc:docChg chg="modSld">
      <pc:chgData name="stephanie.wilson" userId="S::stephanie.wilson_crookcountysheriff.org#ext#@co.crook.or.us::1bdb2958-74eb-4edc-be47-cc95226e5bb6" providerId="AD" clId="Web-{2F910743-6494-C14B-9E3C-1C618CDDB895}" dt="2024-02-23T21:28:58.437" v="597"/>
      <pc:docMkLst>
        <pc:docMk/>
      </pc:docMkLst>
      <pc:sldChg chg="modSp">
        <pc:chgData name="stephanie.wilson" userId="S::stephanie.wilson_crookcountysheriff.org#ext#@co.crook.or.us::1bdb2958-74eb-4edc-be47-cc95226e5bb6" providerId="AD" clId="Web-{2F910743-6494-C14B-9E3C-1C618CDDB895}" dt="2024-02-23T21:23:10.179" v="333"/>
        <pc:sldMkLst>
          <pc:docMk/>
          <pc:sldMk cId="3340190378" sldId="259"/>
        </pc:sldMkLst>
        <pc:graphicFrameChg chg="mod modGraphic">
          <ac:chgData name="stephanie.wilson" userId="S::stephanie.wilson_crookcountysheriff.org#ext#@co.crook.or.us::1bdb2958-74eb-4edc-be47-cc95226e5bb6" providerId="AD" clId="Web-{2F910743-6494-C14B-9E3C-1C618CDDB895}" dt="2024-02-23T21:23:10.179" v="333"/>
          <ac:graphicFrameMkLst>
            <pc:docMk/>
            <pc:sldMk cId="3340190378" sldId="259"/>
            <ac:graphicFrameMk id="4" creationId="{AFCCCF83-4B5F-87F5-0750-697FA28FEDEB}"/>
          </ac:graphicFrameMkLst>
        </pc:graphicFrameChg>
      </pc:sldChg>
      <pc:sldChg chg="modSp">
        <pc:chgData name="stephanie.wilson" userId="S::stephanie.wilson_crookcountysheriff.org#ext#@co.crook.or.us::1bdb2958-74eb-4edc-be47-cc95226e5bb6" providerId="AD" clId="Web-{2F910743-6494-C14B-9E3C-1C618CDDB895}" dt="2024-02-23T21:27:12.512" v="465"/>
        <pc:sldMkLst>
          <pc:docMk/>
          <pc:sldMk cId="3150748941" sldId="261"/>
        </pc:sldMkLst>
        <pc:graphicFrameChg chg="mod modGraphic">
          <ac:chgData name="stephanie.wilson" userId="S::stephanie.wilson_crookcountysheriff.org#ext#@co.crook.or.us::1bdb2958-74eb-4edc-be47-cc95226e5bb6" providerId="AD" clId="Web-{2F910743-6494-C14B-9E3C-1C618CDDB895}" dt="2024-02-23T21:27:12.512" v="465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  <pc:sldChg chg="modSp">
        <pc:chgData name="stephanie.wilson" userId="S::stephanie.wilson_crookcountysheriff.org#ext#@co.crook.or.us::1bdb2958-74eb-4edc-be47-cc95226e5bb6" providerId="AD" clId="Web-{2F910743-6494-C14B-9E3C-1C618CDDB895}" dt="2024-02-23T21:28:58.437" v="597"/>
        <pc:sldMkLst>
          <pc:docMk/>
          <pc:sldMk cId="1254468736" sldId="263"/>
        </pc:sldMkLst>
        <pc:graphicFrameChg chg="mod modGraphic">
          <ac:chgData name="stephanie.wilson" userId="S::stephanie.wilson_crookcountysheriff.org#ext#@co.crook.or.us::1bdb2958-74eb-4edc-be47-cc95226e5bb6" providerId="AD" clId="Web-{2F910743-6494-C14B-9E3C-1C618CDDB895}" dt="2024-02-23T21:28:58.437" v="597"/>
          <ac:graphicFrameMkLst>
            <pc:docMk/>
            <pc:sldMk cId="1254468736" sldId="263"/>
            <ac:graphicFrameMk id="4" creationId="{AFCCCF83-4B5F-87F5-0750-697FA28FEDEB}"/>
          </ac:graphicFrameMkLst>
        </pc:graphicFrameChg>
      </pc:sldChg>
      <pc:sldChg chg="modSp">
        <pc:chgData name="stephanie.wilson" userId="S::stephanie.wilson_crookcountysheriff.org#ext#@co.crook.or.us::1bdb2958-74eb-4edc-be47-cc95226e5bb6" providerId="AD" clId="Web-{2F910743-6494-C14B-9E3C-1C618CDDB895}" dt="2024-02-23T21:27:42.951" v="581"/>
        <pc:sldMkLst>
          <pc:docMk/>
          <pc:sldMk cId="3999163335" sldId="264"/>
        </pc:sldMkLst>
        <pc:graphicFrameChg chg="mod modGraphic">
          <ac:chgData name="stephanie.wilson" userId="S::stephanie.wilson_crookcountysheriff.org#ext#@co.crook.or.us::1bdb2958-74eb-4edc-be47-cc95226e5bb6" providerId="AD" clId="Web-{2F910743-6494-C14B-9E3C-1C618CDDB895}" dt="2024-02-23T21:27:42.951" v="581"/>
          <ac:graphicFrameMkLst>
            <pc:docMk/>
            <pc:sldMk cId="3999163335" sldId="264"/>
            <ac:graphicFrameMk id="4" creationId="{AFCCCF83-4B5F-87F5-0750-697FA28FEDEB}"/>
          </ac:graphicFrameMkLst>
        </pc:graphicFrameChg>
      </pc:sldChg>
    </pc:docChg>
  </pc:docChgLst>
  <pc:docChgLst>
    <pc:chgData name="stephanie.wilson" userId="S::stephanie.wilson_crookcountysheriff.org#ext#@co.crook.or.us::1bdb2958-74eb-4edc-be47-cc95226e5bb6" providerId="AD" clId="Web-{5E740CCC-BD5E-1AB3-615E-E9B3BB72B8EC}"/>
    <pc:docChg chg="modSld">
      <pc:chgData name="stephanie.wilson" userId="S::stephanie.wilson_crookcountysheriff.org#ext#@co.crook.or.us::1bdb2958-74eb-4edc-be47-cc95226e5bb6" providerId="AD" clId="Web-{5E740CCC-BD5E-1AB3-615E-E9B3BB72B8EC}" dt="2024-02-28T21:17:54.308" v="71"/>
      <pc:docMkLst>
        <pc:docMk/>
      </pc:docMkLst>
      <pc:sldChg chg="modSp">
        <pc:chgData name="stephanie.wilson" userId="S::stephanie.wilson_crookcountysheriff.org#ext#@co.crook.or.us::1bdb2958-74eb-4edc-be47-cc95226e5bb6" providerId="AD" clId="Web-{5E740CCC-BD5E-1AB3-615E-E9B3BB72B8EC}" dt="2024-02-28T21:17:37.167" v="69" actId="20577"/>
        <pc:sldMkLst>
          <pc:docMk/>
          <pc:sldMk cId="890161737" sldId="260"/>
        </pc:sldMkLst>
        <pc:spChg chg="mod">
          <ac:chgData name="stephanie.wilson" userId="S::stephanie.wilson_crookcountysheriff.org#ext#@co.crook.or.us::1bdb2958-74eb-4edc-be47-cc95226e5bb6" providerId="AD" clId="Web-{5E740CCC-BD5E-1AB3-615E-E9B3BB72B8EC}" dt="2024-02-28T21:17:37.167" v="69" actId="20577"/>
          <ac:spMkLst>
            <pc:docMk/>
            <pc:sldMk cId="890161737" sldId="260"/>
            <ac:spMk id="12" creationId="{36EC7822-D15B-CD35-5947-1B43D02B19E6}"/>
          </ac:spMkLst>
        </pc:spChg>
        <pc:graphicFrameChg chg="mod modGraphic">
          <ac:chgData name="stephanie.wilson" userId="S::stephanie.wilson_crookcountysheriff.org#ext#@co.crook.or.us::1bdb2958-74eb-4edc-be47-cc95226e5bb6" providerId="AD" clId="Web-{5E740CCC-BD5E-1AB3-615E-E9B3BB72B8EC}" dt="2024-02-28T21:17:13.511" v="60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  <pc:sldChg chg="modSp">
        <pc:chgData name="stephanie.wilson" userId="S::stephanie.wilson_crookcountysheriff.org#ext#@co.crook.or.us::1bdb2958-74eb-4edc-be47-cc95226e5bb6" providerId="AD" clId="Web-{5E740CCC-BD5E-1AB3-615E-E9B3BB72B8EC}" dt="2024-02-28T21:17:54.308" v="71"/>
        <pc:sldMkLst>
          <pc:docMk/>
          <pc:sldMk cId="3150748941" sldId="261"/>
        </pc:sldMkLst>
        <pc:graphicFrameChg chg="mod modGraphic">
          <ac:chgData name="stephanie.wilson" userId="S::stephanie.wilson_crookcountysheriff.org#ext#@co.crook.or.us::1bdb2958-74eb-4edc-be47-cc95226e5bb6" providerId="AD" clId="Web-{5E740CCC-BD5E-1AB3-615E-E9B3BB72B8EC}" dt="2024-02-28T21:17:54.308" v="71"/>
          <ac:graphicFrameMkLst>
            <pc:docMk/>
            <pc:sldMk cId="3150748941" sldId="261"/>
            <ac:graphicFrameMk id="4" creationId="{AFCCCF83-4B5F-87F5-0750-697FA28FEDEB}"/>
          </ac:graphicFrameMkLst>
        </pc:graphicFrameChg>
      </pc:sldChg>
    </pc:docChg>
  </pc:docChgLst>
  <pc:docChgLst>
    <pc:chgData name="stephanie.wilson" userId="S::stephanie.wilson_crookcountysheriff.org#ext#@co.crook.or.us::1bdb2958-74eb-4edc-be47-cc95226e5bb6" providerId="AD" clId="Web-{527730B4-91E9-A0DA-5404-CA5EE1433A43}"/>
    <pc:docChg chg="modSld">
      <pc:chgData name="stephanie.wilson" userId="S::stephanie.wilson_crookcountysheriff.org#ext#@co.crook.or.us::1bdb2958-74eb-4edc-be47-cc95226e5bb6" providerId="AD" clId="Web-{527730B4-91E9-A0DA-5404-CA5EE1433A43}" dt="2024-02-28T21:20:10.202" v="13"/>
      <pc:docMkLst>
        <pc:docMk/>
      </pc:docMkLst>
      <pc:sldChg chg="modSp">
        <pc:chgData name="stephanie.wilson" userId="S::stephanie.wilson_crookcountysheriff.org#ext#@co.crook.or.us::1bdb2958-74eb-4edc-be47-cc95226e5bb6" providerId="AD" clId="Web-{527730B4-91E9-A0DA-5404-CA5EE1433A43}" dt="2024-02-28T21:20:10.202" v="13"/>
        <pc:sldMkLst>
          <pc:docMk/>
          <pc:sldMk cId="890161737" sldId="260"/>
        </pc:sldMkLst>
        <pc:graphicFrameChg chg="mod modGraphic">
          <ac:chgData name="stephanie.wilson" userId="S::stephanie.wilson_crookcountysheriff.org#ext#@co.crook.or.us::1bdb2958-74eb-4edc-be47-cc95226e5bb6" providerId="AD" clId="Web-{527730B4-91E9-A0DA-5404-CA5EE1433A43}" dt="2024-02-28T21:20:10.202" v="13"/>
          <ac:graphicFrameMkLst>
            <pc:docMk/>
            <pc:sldMk cId="890161737" sldId="260"/>
            <ac:graphicFrameMk id="13" creationId="{A3C404BA-F9B6-367C-EB99-F7B95BBC5AE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25785E5-7B55-8E48-9456-C9537BD11D8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7DAAD26-3BCD-2C4F-BC17-239B6880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Enter your department in Header area</a:t>
            </a:r>
          </a:p>
          <a:p>
            <a:pPr marL="231115" indent="-231115">
              <a:buAutoNum type="arabicPeriod"/>
            </a:pPr>
            <a:r>
              <a:rPr lang="en-US" dirty="0"/>
              <a:t>Enter the department’s mission statement</a:t>
            </a:r>
          </a:p>
          <a:p>
            <a:pPr marL="231115" indent="-231115">
              <a:buAutoNum type="arabicPeriod"/>
            </a:pPr>
            <a:r>
              <a:rPr lang="en-US" dirty="0"/>
              <a:t>Enter the department’s major goals/work plan elements</a:t>
            </a:r>
          </a:p>
          <a:p>
            <a:pPr marL="231115" indent="-231115">
              <a:buAutoNum type="arabicPeriod"/>
            </a:pPr>
            <a:r>
              <a:rPr lang="en-US" dirty="0"/>
              <a:t>Add the department logo to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2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Enter department in header</a:t>
            </a:r>
          </a:p>
          <a:p>
            <a:pPr marL="231115" indent="-231115">
              <a:buAutoNum type="arabicPeriod"/>
            </a:pPr>
            <a:r>
              <a:rPr lang="en-US" dirty="0"/>
              <a:t>Enter the department’s </a:t>
            </a:r>
            <a:r>
              <a:rPr lang="en-US" b="1" dirty="0"/>
              <a:t>quarterly</a:t>
            </a:r>
            <a:r>
              <a:rPr lang="en-US" dirty="0"/>
              <a:t> budget, actual and variance amounts </a:t>
            </a:r>
            <a:r>
              <a:rPr lang="en-US" b="1" dirty="0"/>
              <a:t>---- in thousands</a:t>
            </a:r>
          </a:p>
          <a:p>
            <a:pPr marL="231115" indent="-231115">
              <a:buAutoNum type="arabicPeriod"/>
            </a:pPr>
            <a:r>
              <a:rPr lang="en-US" dirty="0"/>
              <a:t>Enter comments to explain any significant variances</a:t>
            </a:r>
          </a:p>
          <a:p>
            <a:pPr marL="231115" indent="-231115">
              <a:buAutoNum type="arabicPeriod"/>
            </a:pPr>
            <a:r>
              <a:rPr lang="en-US" dirty="0"/>
              <a:t>Add the department’s logo to the bottom left corner,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Enter department in the bottom header</a:t>
            </a:r>
          </a:p>
          <a:p>
            <a:pPr marL="231115" indent="-231115">
              <a:buAutoNum type="arabicPeriod"/>
            </a:pPr>
            <a:r>
              <a:rPr lang="en-US" dirty="0"/>
              <a:t>Enter the department’s organization chart</a:t>
            </a:r>
          </a:p>
          <a:p>
            <a:pPr marL="231115" indent="-231115">
              <a:buAutoNum type="arabicPeriod"/>
            </a:pPr>
            <a:r>
              <a:rPr lang="en-US" dirty="0"/>
              <a:t>Provide some bullets describing personnel during the quarter, e.g., number of new employees, separations, </a:t>
            </a:r>
            <a:r>
              <a:rPr lang="en-US" dirty="0" err="1"/>
              <a:t>etc.any</a:t>
            </a:r>
            <a:r>
              <a:rPr lang="en-US" dirty="0"/>
              <a:t> pending recruitments, significant new hires or </a:t>
            </a:r>
            <a:r>
              <a:rPr lang="en-US" dirty="0" err="1"/>
              <a:t>seprarations</a:t>
            </a:r>
            <a:endParaRPr lang="en-US" dirty="0"/>
          </a:p>
          <a:p>
            <a:pPr marL="231115" indent="-231115">
              <a:buAutoNum type="arabicPeriod"/>
            </a:pPr>
            <a:r>
              <a:rPr lang="en-US" dirty="0"/>
              <a:t>Enter the department’s authorized, filled and vacate positions – FTEs as of end of the quarter</a:t>
            </a:r>
          </a:p>
          <a:p>
            <a:pPr marL="231115" indent="-231115">
              <a:buAutoNum type="arabicPeriod"/>
            </a:pPr>
            <a:r>
              <a:rPr lang="en-US" dirty="0"/>
              <a:t>Add the department logo to the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5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31115" indent="-231115">
              <a:buAutoNum type="arabicPeriod"/>
            </a:pPr>
            <a:r>
              <a:rPr lang="en-US" dirty="0"/>
              <a:t>List the major goals/work plan elements for the department</a:t>
            </a:r>
          </a:p>
          <a:p>
            <a:pPr marL="231115" indent="-231115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31115" indent="-231115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31115" indent="-231115">
              <a:buAutoNum type="arabicPeriod"/>
            </a:pPr>
            <a:r>
              <a:rPr lang="en-US" dirty="0"/>
              <a:t>Add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6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31115" indent="-231115">
              <a:buAutoNum type="arabicPeriod"/>
            </a:pPr>
            <a:r>
              <a:rPr lang="en-US" dirty="0"/>
              <a:t>Continue your list of the major goals/work plan elements</a:t>
            </a:r>
          </a:p>
          <a:p>
            <a:pPr marL="231115" indent="-231115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31115" indent="-231115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31115" indent="-231115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4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31115" indent="-231115">
              <a:buAutoNum type="arabicPeriod"/>
            </a:pPr>
            <a:r>
              <a:rPr lang="en-US" dirty="0"/>
              <a:t>Continue your list of the major goals/work plan elements</a:t>
            </a:r>
          </a:p>
          <a:p>
            <a:pPr marL="231115" indent="-231115">
              <a:buAutoNum type="arabicPeriod"/>
            </a:pPr>
            <a:r>
              <a:rPr lang="en-US" dirty="0"/>
              <a:t>Provide a brief description of activity on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List any challenges or changes or other comments for each goal/work plan item</a:t>
            </a:r>
          </a:p>
          <a:p>
            <a:pPr marL="231115" indent="-231115">
              <a:buAutoNum type="arabicPeriod"/>
            </a:pPr>
            <a:r>
              <a:rPr lang="en-US" dirty="0"/>
              <a:t>Add additional lines as needed – go to next page if needed</a:t>
            </a:r>
          </a:p>
          <a:p>
            <a:pPr marL="231115" indent="-231115">
              <a:buAutoNum type="arabicPeriod"/>
            </a:pPr>
            <a:r>
              <a:rPr lang="en-US" dirty="0"/>
              <a:t>If additional page added, delete “Questions”</a:t>
            </a:r>
          </a:p>
          <a:p>
            <a:pPr marL="231115" indent="-231115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0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115" indent="-231115">
              <a:buAutoNum type="arabicPeriod"/>
            </a:pPr>
            <a:r>
              <a:rPr lang="en-US" dirty="0"/>
              <a:t>Replace “Department” with your department name in header</a:t>
            </a:r>
          </a:p>
          <a:p>
            <a:pPr marL="231115" indent="-231115">
              <a:buAutoNum type="arabicPeriod"/>
            </a:pPr>
            <a:r>
              <a:rPr lang="en-US" dirty="0"/>
              <a:t>Enter performance measures, goal and actual, with comments --- use performance measures included in the budget as a starting point, additional measures </a:t>
            </a:r>
            <a:r>
              <a:rPr lang="en-US"/>
              <a:t>are encouraged</a:t>
            </a:r>
            <a:endParaRPr lang="en-US" dirty="0"/>
          </a:p>
          <a:p>
            <a:pPr marL="231115" indent="-231115">
              <a:buAutoNum type="arabicPeriod"/>
            </a:pPr>
            <a:r>
              <a:rPr lang="en-US" dirty="0"/>
              <a:t>Add your department logo to left of the County logo – same size as County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DAAD26-3BCD-2C4F-BC17-239B68808D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EA97-27B5-6E02-AA2D-1D06B92E7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11DE3-101B-3AA6-EE97-A481C1FF5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F3EC-EE62-5184-BB41-9E025ED4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C4BB-D09D-180C-CF20-CBE3CD2E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3203C-C09A-7DD5-34DB-C2D4E8AD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9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8411-E2F1-028C-5DDE-330CAC1A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F73FA-59E1-76AF-E75A-98EB24CC9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784B2-E7F6-F883-01A2-72907561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99524-0272-836F-69C1-1121B052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9CFC-339E-4FDF-54BC-2F3A7078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2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59E85-48F0-F95C-5C3A-60A1FB700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CE5641-E3E2-BF0A-21D9-2CB25B293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F276D-D1ED-D12E-470D-565A4994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23D2C-1F1F-BF6F-A344-1C617798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EC383-8BAC-E409-1CD9-B606E668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26AE-A1ED-D3F5-B350-4E2197E4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E45C-DF0D-44F1-A7A6-A840F784A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73CE-7FE0-3B46-9DF0-F59E27DB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A46-E4F5-664A-4367-CF7CC5744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5C96F-30B2-2708-09AA-2EB25AA7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E7BD7-538A-39A6-78DB-6EE476B1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E6342-D461-AC3D-5032-ADFF5F48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30D5-B564-4508-7E54-B30BD39C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0BBD2-4468-6B7A-F0FA-52810643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DB71-BF7C-DBEB-6AA3-F5925A9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649E4-1369-CD28-61BD-5AD658B8C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E2BBB-68E7-7C0A-7767-12185551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B5A82-0C21-4F78-E30D-A2847DFC4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CB4B4-8A0D-436E-3585-C34F0561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3BC21-1E46-1A5F-AEC7-57542CCF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8C0A7-DEDD-C7C4-1C9F-97EC035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0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1B77-4280-34BB-1087-085FCDA8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49B20-B1EE-646C-B8E5-FC2BE7ED4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37A34-F037-9670-D5E3-A367945D9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02056-0122-BEC3-D61F-859CB5F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BAF30-28D1-47CF-C7DF-D6083C9BA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B9D907-D4BA-0D37-27D0-CBEF0CD5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4E492-2BD1-7AC5-316E-28C3701E8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E5E3-506A-86AF-6125-6849C73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10F6-A4C7-F4E5-E40B-B3E7A6F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0511-2C57-2698-A3B1-F04C23B6D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48707-B60B-B6FB-86FD-00E6A2B9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21D9A2-55AD-9908-C556-F6452CC7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A64F8-AE01-0706-530E-170F689CC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DFAF6-6E27-A233-0479-4C8A1232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0BFA0-1820-5A83-BCEB-CF50AE68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3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B297-F5D0-E8D6-01D9-44D3D36C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F6BF3-B8C8-761C-2078-2BFD3B4F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390EC-080E-0C8D-45F9-17517F13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2F36D-63CF-0179-1AA9-71415F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D2AF9-2105-5BAD-5148-4060B051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6E6EC-736D-8893-7F10-71C13F5E6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17-A171-D8C4-3006-F176069B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963A4-B121-7562-0AB7-6AC4EC13E8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E305E-9073-2161-B44A-722350704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606EF-8A68-1CAC-CBF1-715AF734A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4A2C0-842A-C727-1F23-5F0A6BEB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8D9B8-6436-2C2C-04AE-E9D2990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EA95B6-9B8B-CDA1-66A0-79558D539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64F23-3485-E8D1-A542-D9AD6602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19-D2F7-6F73-F76F-9ED2AC9A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8AEE1-48E2-B74B-BDAD-70FAD5AE102E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244F7-985C-0490-4E12-49E027E1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0B31-2809-2573-064E-17C45FC1F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5C51-ACB1-6E40-9277-6D21A1B6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5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Sheriff’s Office</a:t>
            </a:r>
            <a:endParaRPr lang="en-US" sz="2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1149927" y="1924820"/>
            <a:ext cx="8603673" cy="4584315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Mission</a:t>
            </a:r>
          </a:p>
          <a:p>
            <a:pPr defTabSz="722376">
              <a:spcAft>
                <a:spcPts val="600"/>
              </a:spcAft>
            </a:pPr>
            <a:r>
              <a:rPr lang="en-US" sz="2600" dirty="0"/>
              <a:t>“We work in partnership with our citizens to preserve life, protect property, hold offenders accountable, and conserve the peace.”</a:t>
            </a: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5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r>
              <a:rPr lang="en-US" sz="2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goals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Hiring</a:t>
            </a:r>
            <a:r>
              <a:rPr lang="en-US" sz="2600" dirty="0"/>
              <a:t>/staffing 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Peer support</a:t>
            </a: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Radio upgrade</a:t>
            </a:r>
          </a:p>
          <a:p>
            <a:pPr defTabSz="722376">
              <a:spcAft>
                <a:spcPts val="600"/>
              </a:spcAft>
            </a:pPr>
            <a:endParaRPr lang="en-US" sz="26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defTabSz="722376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4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10365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Sheriff’s Office 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dirty="0">
                <a:solidFill>
                  <a:srgbClr val="FFFFFF"/>
                </a:solidFill>
              </a:rPr>
              <a:t>Financial S</a:t>
            </a: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ummary</a:t>
            </a:r>
            <a:b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amounts in thousands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005F-2C85-3BF3-7021-79BBCE5394FC}"/>
              </a:ext>
            </a:extLst>
          </p:cNvPr>
          <p:cNvSpPr>
            <a:spLocks/>
          </p:cNvSpPr>
          <p:nvPr/>
        </p:nvSpPr>
        <p:spPr>
          <a:xfrm>
            <a:off x="2623637" y="4384323"/>
            <a:ext cx="7844111" cy="37304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FF624-3DE5-A610-1E97-C574345F8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25325"/>
              </p:ext>
            </p:extLst>
          </p:nvPr>
        </p:nvGraphicFramePr>
        <p:xfrm>
          <a:off x="1059544" y="1734320"/>
          <a:ext cx="940820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29">
                  <a:extLst>
                    <a:ext uri="{9D8B030D-6E8A-4147-A177-3AD203B41FA5}">
                      <a16:colId xmlns:a16="http://schemas.microsoft.com/office/drawing/2014/main" val="566011448"/>
                    </a:ext>
                  </a:extLst>
                </a:gridCol>
                <a:gridCol w="2307772">
                  <a:extLst>
                    <a:ext uri="{9D8B030D-6E8A-4147-A177-3AD203B41FA5}">
                      <a16:colId xmlns:a16="http://schemas.microsoft.com/office/drawing/2014/main" val="3888698236"/>
                    </a:ext>
                  </a:extLst>
                </a:gridCol>
                <a:gridCol w="2191657">
                  <a:extLst>
                    <a:ext uri="{9D8B030D-6E8A-4147-A177-3AD203B41FA5}">
                      <a16:colId xmlns:a16="http://schemas.microsoft.com/office/drawing/2014/main" val="4028088874"/>
                    </a:ext>
                  </a:extLst>
                </a:gridCol>
                <a:gridCol w="2238146">
                  <a:extLst>
                    <a:ext uri="{9D8B030D-6E8A-4147-A177-3AD203B41FA5}">
                      <a16:colId xmlns:a16="http://schemas.microsoft.com/office/drawing/2014/main" val="2571192195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7152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327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$8,273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$8,107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$(166)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2189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- </a:t>
                      </a:r>
                    </a:p>
                    <a:p>
                      <a:r>
                        <a:rPr lang="en-US" sz="2400" dirty="0"/>
                        <a:t>Sheriff’s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79767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- Jail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$1,438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099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- EMPG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7942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2400" dirty="0"/>
                        <a:t>Expenses – Parol &amp; Probation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790110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r>
                        <a:rPr lang="en-US" sz="24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$6,554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$6,782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6589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5E0148D-F548-F703-9ED8-FF1A71811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093" y="5505849"/>
            <a:ext cx="1243761" cy="12437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4B870-A9C0-3BC0-CCCF-93456BCF9B54}"/>
              </a:ext>
            </a:extLst>
          </p:cNvPr>
          <p:cNvSpPr txBox="1"/>
          <p:nvPr/>
        </p:nvSpPr>
        <p:spPr>
          <a:xfrm>
            <a:off x="943269" y="6127729"/>
            <a:ext cx="15619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06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C76E0E-A869-468C-8AB8-BE573739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5281552"/>
            <a:ext cx="12192000" cy="15764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980D51-170D-4D0F-B1DE-FA7299627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8856" y="5281552"/>
            <a:ext cx="4063142" cy="1576447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B103BBE-1445-4DEC-B4D9-5C57296E5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5281552"/>
            <a:ext cx="12192000" cy="1576447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1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D6681-C921-EBE0-407A-974D36C3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63" y="5652097"/>
            <a:ext cx="10587314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Sheriff’s Office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Staffing Summary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6EC7822-D15B-CD35-5947-1B43D02B19E6}"/>
              </a:ext>
            </a:extLst>
          </p:cNvPr>
          <p:cNvSpPr>
            <a:spLocks/>
          </p:cNvSpPr>
          <p:nvPr/>
        </p:nvSpPr>
        <p:spPr>
          <a:xfrm>
            <a:off x="971797" y="328174"/>
            <a:ext cx="5259959" cy="2969662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Comments:</a:t>
            </a:r>
          </a:p>
          <a:p>
            <a:pPr defTabSz="722376">
              <a:spcAft>
                <a:spcPts val="600"/>
              </a:spcAft>
            </a:pPr>
            <a:r>
              <a:rPr lang="en-US" sz="2400" b="1" dirty="0"/>
              <a:t>Revenue shortage due to dollars hitting later the quarters and will catch up.</a:t>
            </a:r>
            <a:endParaRPr lang="en-US" sz="2400" b="1" dirty="0">
              <a:cs typeface="Calibri"/>
            </a:endParaRPr>
          </a:p>
          <a:p>
            <a:pPr defTabSz="722376">
              <a:spcAft>
                <a:spcPts val="600"/>
              </a:spcAft>
            </a:pPr>
            <a:r>
              <a:rPr lang="en-US" sz="2000" b="1" dirty="0"/>
              <a:t>The staffing summary below has been updated to finance position count (current), rounded to whole full-time numbers, not including part-time/seasonal staffing.</a:t>
            </a:r>
            <a:r>
              <a:rPr lang="en-US" sz="2400" b="1" dirty="0"/>
              <a:t> </a:t>
            </a: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D9A01-067C-68F5-80DA-A51DB87F3F11}"/>
              </a:ext>
            </a:extLst>
          </p:cNvPr>
          <p:cNvSpPr>
            <a:spLocks/>
          </p:cNvSpPr>
          <p:nvPr/>
        </p:nvSpPr>
        <p:spPr>
          <a:xfrm>
            <a:off x="6163218" y="723569"/>
            <a:ext cx="5259959" cy="5857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22376">
              <a:spcAft>
                <a:spcPts val="600"/>
              </a:spcAft>
            </a:pP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 Chart</a:t>
            </a:r>
          </a:p>
          <a:p>
            <a:pPr defTabSz="722376">
              <a:spcAft>
                <a:spcPts val="600"/>
              </a:spcAft>
            </a:pPr>
            <a:endParaRPr lang="en-US" sz="1422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4CA8D-6CB0-3F97-FED7-FBB7202F5646}"/>
              </a:ext>
            </a:extLst>
          </p:cNvPr>
          <p:cNvSpPr txBox="1"/>
          <p:nvPr/>
        </p:nvSpPr>
        <p:spPr>
          <a:xfrm>
            <a:off x="1089074" y="3402981"/>
            <a:ext cx="1977464" cy="7380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US" sz="1896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Staffing Summary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3C404BA-F9B6-367C-EB99-F7B95BBC5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658372"/>
              </p:ext>
            </p:extLst>
          </p:nvPr>
        </p:nvGraphicFramePr>
        <p:xfrm>
          <a:off x="1089433" y="3854639"/>
          <a:ext cx="504008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29">
                  <a:extLst>
                    <a:ext uri="{9D8B030D-6E8A-4147-A177-3AD203B41FA5}">
                      <a16:colId xmlns:a16="http://schemas.microsoft.com/office/drawing/2014/main" val="1534005040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99994258"/>
                    </a:ext>
                  </a:extLst>
                </a:gridCol>
                <a:gridCol w="1680029">
                  <a:extLst>
                    <a:ext uri="{9D8B030D-6E8A-4147-A177-3AD203B41FA5}">
                      <a16:colId xmlns:a16="http://schemas.microsoft.com/office/drawing/2014/main" val="2459546426"/>
                    </a:ext>
                  </a:extLst>
                </a:gridCol>
              </a:tblGrid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Vacancies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592289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886264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0F5356B7-B721-C984-D05E-2730D374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3" y="5426866"/>
            <a:ext cx="1431133" cy="1431133"/>
          </a:xfrm>
          <a:prstGeom prst="rect">
            <a:avLst/>
          </a:prstGeom>
        </p:spPr>
      </p:pic>
      <p:pic>
        <p:nvPicPr>
          <p:cNvPr id="1026" name="Picture 1" descr="image002">
            <a:extLst>
              <a:ext uri="{FF2B5EF4-FFF2-40B4-BE49-F238E27FC236}">
                <a16:creationId xmlns:a16="http://schemas.microsoft.com/office/drawing/2014/main" id="{5E1D0A31-B456-4F82-871B-C329D0EB8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791" y="63512"/>
            <a:ext cx="5011689" cy="503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16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Sheriff’s Office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2514" y="5348514"/>
            <a:ext cx="1509487" cy="150948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750908"/>
              </p:ext>
            </p:extLst>
          </p:nvPr>
        </p:nvGraphicFramePr>
        <p:xfrm>
          <a:off x="329784" y="194873"/>
          <a:ext cx="11692327" cy="554953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4440592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376031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49142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45412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2296616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Patrol: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Radio efficiency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Hiring for Patrol 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Vehicles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Working with IT to build/upgrade radio towers – Still in process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Ran process which concluded w/3 offers and one started Dec. 23, 1 washed out and 1 started in January.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Concluded paying for equipment as well as 4/14 upfit/completed and on the road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1769856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Emergency Management: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Fund and complete NHMP/CWPP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Purchase and fund EOC generator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Get backup 911 center operational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Working with finance and partners to begin project  - Still in process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Secured grant for funding – Still in process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Met with IT to discuss funding and equipment needs – Still in process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997961"/>
                  </a:ext>
                </a:extLst>
              </a:tr>
              <a:tr h="452955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559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9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Sheriff’s Office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 continued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507112"/>
              </p:ext>
            </p:extLst>
          </p:nvPr>
        </p:nvGraphicFramePr>
        <p:xfrm>
          <a:off x="957942" y="666451"/>
          <a:ext cx="10309608" cy="527521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4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973454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Jail: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Jail Nurse Salary review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Identified that there is a gap and retention could become a real issue – continues Q2.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2543635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Hiring/staffing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Long term goal/turn corporal into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Sergeant positions for leadership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Parole and Probation: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Long term goal/mental health division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Completed hiring process, ending with extending/hiring 1 new Correction Deputies.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Identified that with larger teams we will need more adequate supervision of each team – working for budget 25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Gathering data with the one dedicated mental health position currently working – continues Q2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471566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74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Sheriff’s Office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- continued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181365"/>
              </p:ext>
            </p:extLst>
          </p:nvPr>
        </p:nvGraphicFramePr>
        <p:xfrm>
          <a:off x="957942" y="666451"/>
          <a:ext cx="10309608" cy="5701159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459075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4200041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2650492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4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Goal/work plan description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Activity during quarter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973454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Sheriff’s Office as a whole: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Peer support and Wellness programs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Received LEMWHA federal grant, began process of selecting members for the peer support group – Q2 began process for selection of peer members and scheduling peer support training.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2543635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FY25 Budgetary Impact Requests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Sheriff's Office CSO position  - </a:t>
                      </a:r>
                    </a:p>
                    <a:p>
                      <a:pPr marL="342900" lvl="0" indent="-342900">
                        <a:buAutoNum type="arabicPeriod"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Jail Corporal positions x2       </a:t>
                      </a:r>
                      <a:endParaRPr lang="en-US" dirty="0"/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Requesting to convert CSO to certified deputy position.</a:t>
                      </a:r>
                    </a:p>
                    <a:p>
                      <a:pPr lvl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Requesting to convert jail corporal positions to Sergeant positions. </a:t>
                      </a:r>
                    </a:p>
                    <a:p>
                      <a:pPr lvl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471566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16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70CFA-96CC-ED23-FB9D-317BE8ED6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Sheriff’s Office 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Performance Measures</a:t>
            </a:r>
            <a:b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Q1 FY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33B02-5D32-4F98-2EB4-79C2A5503124}"/>
              </a:ext>
            </a:extLst>
          </p:cNvPr>
          <p:cNvSpPr txBox="1"/>
          <p:nvPr/>
        </p:nvSpPr>
        <p:spPr>
          <a:xfrm>
            <a:off x="1059484" y="3710241"/>
            <a:ext cx="8332826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Questions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9999B9-17D5-7473-9D35-3130E6056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7029" y="5363029"/>
            <a:ext cx="1494972" cy="1494972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CCCF83-4B5F-87F5-0750-697FA28FE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275075"/>
              </p:ext>
            </p:extLst>
          </p:nvPr>
        </p:nvGraphicFramePr>
        <p:xfrm>
          <a:off x="1033670" y="666452"/>
          <a:ext cx="10233879" cy="478955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316657">
                  <a:extLst>
                    <a:ext uri="{9D8B030D-6E8A-4147-A177-3AD203B41FA5}">
                      <a16:colId xmlns:a16="http://schemas.microsoft.com/office/drawing/2014/main" val="1923382009"/>
                    </a:ext>
                  </a:extLst>
                </a:gridCol>
                <a:gridCol w="1787733">
                  <a:extLst>
                    <a:ext uri="{9D8B030D-6E8A-4147-A177-3AD203B41FA5}">
                      <a16:colId xmlns:a16="http://schemas.microsoft.com/office/drawing/2014/main" val="2883087216"/>
                    </a:ext>
                  </a:extLst>
                </a:gridCol>
                <a:gridCol w="1772885">
                  <a:extLst>
                    <a:ext uri="{9D8B030D-6E8A-4147-A177-3AD203B41FA5}">
                      <a16:colId xmlns:a16="http://schemas.microsoft.com/office/drawing/2014/main" val="105490491"/>
                    </a:ext>
                  </a:extLst>
                </a:gridCol>
                <a:gridCol w="3356604">
                  <a:extLst>
                    <a:ext uri="{9D8B030D-6E8A-4147-A177-3AD203B41FA5}">
                      <a16:colId xmlns:a16="http://schemas.microsoft.com/office/drawing/2014/main" val="121705841"/>
                    </a:ext>
                  </a:extLst>
                </a:gridCol>
              </a:tblGrid>
              <a:tr h="557119"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Performance measure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Goal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cap="none" spc="0" dirty="0">
                          <a:solidFill>
                            <a:schemeClr val="bg1"/>
                          </a:solidFill>
                        </a:rPr>
                        <a:t>Comments</a:t>
                      </a:r>
                    </a:p>
                  </a:txBody>
                  <a:tcPr marL="92143" marR="65816" marT="131633" marB="1316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729"/>
                  </a:ext>
                </a:extLst>
              </a:tr>
              <a:tr h="296694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Improve employee retention/reduce turnover</a:t>
                      </a:r>
                    </a:p>
                    <a:p>
                      <a:pPr marL="0" indent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Timely response to calls</a:t>
                      </a:r>
                    </a:p>
                    <a:p>
                      <a:pPr marL="0" indent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Manageable caseloads</a:t>
                      </a:r>
                    </a:p>
                    <a:p>
                      <a:pPr marL="0" indent="0">
                        <a:buNone/>
                      </a:pP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4.  Maintain affordable cost per    day per inmate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Fully staff divisions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Priority calls to less than 20 min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Reduced calls per deputy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No increase in cost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4 vacancies in Jail and 4 total in Patrol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Varies depends on call activity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CFS are up about 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18.37%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Same rate at $120/day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Continuing to hire staff and train them as fast as possible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Due to the size of response area, it is impossible to set specific times.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Current caseload per deputy increased 11.91%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Q2 bookings are at 353 which is a 23% increase over Q2 FY23</a:t>
                      </a: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2533327"/>
                  </a:ext>
                </a:extLst>
              </a:tr>
              <a:tr h="503259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53343"/>
                  </a:ext>
                </a:extLst>
              </a:tr>
              <a:tr h="503259"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92143" marR="65816" marT="65816" marB="1316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684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46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4F4C504EEDB459C605A6B35FA36A2" ma:contentTypeVersion="6" ma:contentTypeDescription="Create a new document." ma:contentTypeScope="" ma:versionID="ba1b6f9f553e717c270d4079b621d28c">
  <xsd:schema xmlns:xsd="http://www.w3.org/2001/XMLSchema" xmlns:xs="http://www.w3.org/2001/XMLSchema" xmlns:p="http://schemas.microsoft.com/office/2006/metadata/properties" xmlns:ns2="b557908c-db8f-492c-85b3-8ac25d9f5500" xmlns:ns3="e14e99d7-bcb5-4c14-be58-b6d060e5a5a5" targetNamespace="http://schemas.microsoft.com/office/2006/metadata/properties" ma:root="true" ma:fieldsID="8e5a3ed03218abb7caf8cf38c83c9263" ns2:_="" ns3:_="">
    <xsd:import namespace="b557908c-db8f-492c-85b3-8ac25d9f5500"/>
    <xsd:import namespace="e14e99d7-bcb5-4c14-be58-b6d060e5a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7908c-db8f-492c-85b3-8ac25d9f55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99d7-bcb5-4c14-be58-b6d060e5a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5B4ED0-FFFA-4001-B054-076A39328FA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77a3925b-198f-46c4-9fc0-330686d9d19c"/>
    <ds:schemaRef ds:uri="http://schemas.microsoft.com/office/infopath/2007/PartnerControls"/>
    <ds:schemaRef ds:uri="5886ef41-770e-4a1e-90cc-4bf6bd612627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4DED9A-84C9-48DC-9822-BECFA967D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57908c-db8f-492c-85b3-8ac25d9f5500"/>
    <ds:schemaRef ds:uri="e14e99d7-bcb5-4c14-be58-b6d060e5a5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DEDCA-3BAE-40B1-8B44-B0787EDD14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1005</Words>
  <Application>Microsoft Office PowerPoint</Application>
  <PresentationFormat>Widescreen</PresentationFormat>
  <Paragraphs>188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Sheriff’s Office</vt:lpstr>
      <vt:lpstr>Sheriff’s Office  Financial Summary amounts in thousands</vt:lpstr>
      <vt:lpstr>Sheriff’s Office Staffing Summary</vt:lpstr>
      <vt:lpstr>Sheriff’s Office Q1 FY 2024</vt:lpstr>
      <vt:lpstr>Sheriff’s Office - continued Q1 FY 2024</vt:lpstr>
      <vt:lpstr>Sheriff’s Office - continued Q1 FY 2024</vt:lpstr>
      <vt:lpstr>Sheriff’s Office Performance Measures Q1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(enter department)</dc:title>
  <dc:creator>Andy Parks</dc:creator>
  <cp:lastModifiedBy>Andy Parks</cp:lastModifiedBy>
  <cp:revision>180</cp:revision>
  <cp:lastPrinted>2023-11-29T17:01:51Z</cp:lastPrinted>
  <dcterms:created xsi:type="dcterms:W3CDTF">2023-11-18T14:14:15Z</dcterms:created>
  <dcterms:modified xsi:type="dcterms:W3CDTF">2024-02-28T23:36:01Z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0x0101002374F4C504EEDB459C605A6B35FA36A2</vt:lpwstr>
  </property>
</Properties>
</file>