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0"/>
  </p:notesMasterIdLst>
  <p:sldIdLst>
    <p:sldId id="257" r:id="rId5"/>
    <p:sldId id="262" r:id="rId6"/>
    <p:sldId id="260" r:id="rId7"/>
    <p:sldId id="259"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8AE8C3-447E-0D7C-7C93-8B94C40499CE}" v="2026" dt="2024-02-23T19:02:36.935"/>
    <p1510:client id="{2FAC0C58-2EC4-8DA0-BFA4-DE8D65EC74F1}" v="17" dt="2024-02-23T22:43:44.869"/>
    <p1510:client id="{6FF9DAB9-7A6A-4F58-98F1-88D6F7FF67ED}" v="1" dt="2024-02-23T17:22:10.4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46"/>
    <p:restoredTop sz="84082"/>
  </p:normalViewPr>
  <p:slideViewPr>
    <p:cSldViewPr snapToGrid="0">
      <p:cViewPr varScale="1">
        <p:scale>
          <a:sx n="107" d="100"/>
          <a:sy n="107" d="100"/>
        </p:scale>
        <p:origin x="944"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Deboodt" userId="S::tim.deboodt@co.crook.or.us::32d4a8bf-f524-4c3e-8039-42a99d6b5c8f" providerId="AD" clId="Web-{6FF9DAB9-7A6A-4F58-98F1-88D6F7FF67ED}"/>
    <pc:docChg chg="modSld">
      <pc:chgData name="Tim Deboodt" userId="S::tim.deboodt@co.crook.or.us::32d4a8bf-f524-4c3e-8039-42a99d6b5c8f" providerId="AD" clId="Web-{6FF9DAB9-7A6A-4F58-98F1-88D6F7FF67ED}" dt="2024-02-23T17:22:10.483" v="0" actId="20577"/>
      <pc:docMkLst>
        <pc:docMk/>
      </pc:docMkLst>
      <pc:sldChg chg="modSp">
        <pc:chgData name="Tim Deboodt" userId="S::tim.deboodt@co.crook.or.us::32d4a8bf-f524-4c3e-8039-42a99d6b5c8f" providerId="AD" clId="Web-{6FF9DAB9-7A6A-4F58-98F1-88D6F7FF67ED}" dt="2024-02-23T17:22:10.483" v="0" actId="20577"/>
        <pc:sldMkLst>
          <pc:docMk/>
          <pc:sldMk cId="3036549350" sldId="257"/>
        </pc:sldMkLst>
        <pc:spChg chg="mod">
          <ac:chgData name="Tim Deboodt" userId="S::tim.deboodt@co.crook.or.us::32d4a8bf-f524-4c3e-8039-42a99d6b5c8f" providerId="AD" clId="Web-{6FF9DAB9-7A6A-4F58-98F1-88D6F7FF67ED}" dt="2024-02-23T17:22:10.483" v="0" actId="20577"/>
          <ac:spMkLst>
            <pc:docMk/>
            <pc:sldMk cId="3036549350" sldId="257"/>
            <ac:spMk id="3" creationId="{E86C005F-2C85-3BF3-7021-79BBCE5394FC}"/>
          </ac:spMkLst>
        </pc:spChg>
      </pc:sldChg>
    </pc:docChg>
  </pc:docChgLst>
  <pc:docChgLst>
    <pc:chgData name="Christina Haron" userId="S::christina.haron@co.crook.or.us::ca0bbf6a-46f8-4d49-9c1b-940295d29b19" providerId="AD" clId="Web-{2FAC0C58-2EC4-8DA0-BFA4-DE8D65EC74F1}"/>
    <pc:docChg chg="modSld">
      <pc:chgData name="Christina Haron" userId="S::christina.haron@co.crook.or.us::ca0bbf6a-46f8-4d49-9c1b-940295d29b19" providerId="AD" clId="Web-{2FAC0C58-2EC4-8DA0-BFA4-DE8D65EC74F1}" dt="2024-02-23T22:43:43.260" v="11"/>
      <pc:docMkLst>
        <pc:docMk/>
      </pc:docMkLst>
      <pc:sldChg chg="modSp">
        <pc:chgData name="Christina Haron" userId="S::christina.haron@co.crook.or.us::ca0bbf6a-46f8-4d49-9c1b-940295d29b19" providerId="AD" clId="Web-{2FAC0C58-2EC4-8DA0-BFA4-DE8D65EC74F1}" dt="2024-02-23T22:43:43.260" v="11"/>
        <pc:sldMkLst>
          <pc:docMk/>
          <pc:sldMk cId="1235064747" sldId="262"/>
        </pc:sldMkLst>
        <pc:graphicFrameChg chg="mod modGraphic">
          <ac:chgData name="Christina Haron" userId="S::christina.haron@co.crook.or.us::ca0bbf6a-46f8-4d49-9c1b-940295d29b19" providerId="AD" clId="Web-{2FAC0C58-2EC4-8DA0-BFA4-DE8D65EC74F1}" dt="2024-02-23T22:43:43.260" v="11"/>
          <ac:graphicFrameMkLst>
            <pc:docMk/>
            <pc:sldMk cId="1235064747" sldId="262"/>
            <ac:graphicFrameMk id="5" creationId="{A30FF624-3DE5-A610-1E97-C574345F8296}"/>
          </ac:graphicFrameMkLst>
        </pc:graphicFrameChg>
      </pc:sldChg>
    </pc:docChg>
  </pc:docChgLst>
  <pc:docChgLst>
    <pc:chgData name="Tim Deboodt" userId="S::tim.deboodt@co.crook.or.us::32d4a8bf-f524-4c3e-8039-42a99d6b5c8f" providerId="AD" clId="Web-{1B8AE8C3-447E-0D7C-7C93-8B94C40499CE}"/>
    <pc:docChg chg="modSld">
      <pc:chgData name="Tim Deboodt" userId="S::tim.deboodt@co.crook.or.us::32d4a8bf-f524-4c3e-8039-42a99d6b5c8f" providerId="AD" clId="Web-{1B8AE8C3-447E-0D7C-7C93-8B94C40499CE}" dt="2024-02-23T19:02:36.935" v="1853" actId="1076"/>
      <pc:docMkLst>
        <pc:docMk/>
      </pc:docMkLst>
      <pc:sldChg chg="addSp delSp modSp">
        <pc:chgData name="Tim Deboodt" userId="S::tim.deboodt@co.crook.or.us::32d4a8bf-f524-4c3e-8039-42a99d6b5c8f" providerId="AD" clId="Web-{1B8AE8C3-447E-0D7C-7C93-8B94C40499CE}" dt="2024-02-23T18:18:49.625" v="816" actId="20577"/>
        <pc:sldMkLst>
          <pc:docMk/>
          <pc:sldMk cId="3036549350" sldId="257"/>
        </pc:sldMkLst>
        <pc:spChg chg="mod">
          <ac:chgData name="Tim Deboodt" userId="S::tim.deboodt@co.crook.or.us::32d4a8bf-f524-4c3e-8039-42a99d6b5c8f" providerId="AD" clId="Web-{1B8AE8C3-447E-0D7C-7C93-8B94C40499CE}" dt="2024-02-23T18:18:49.625" v="816" actId="20577"/>
          <ac:spMkLst>
            <pc:docMk/>
            <pc:sldMk cId="3036549350" sldId="257"/>
            <ac:spMk id="3" creationId="{E86C005F-2C85-3BF3-7021-79BBCE5394FC}"/>
          </ac:spMkLst>
        </pc:spChg>
        <pc:spChg chg="add del">
          <ac:chgData name="Tim Deboodt" userId="S::tim.deboodt@co.crook.or.us::32d4a8bf-f524-4c3e-8039-42a99d6b5c8f" providerId="AD" clId="Web-{1B8AE8C3-447E-0D7C-7C93-8B94C40499CE}" dt="2024-02-23T18:07:24.817" v="2"/>
          <ac:spMkLst>
            <pc:docMk/>
            <pc:sldMk cId="3036549350" sldId="257"/>
            <ac:spMk id="4" creationId="{939994DF-F17C-C303-478A-9707579A7AAA}"/>
          </ac:spMkLst>
        </pc:spChg>
        <pc:spChg chg="add del">
          <ac:chgData name="Tim Deboodt" userId="S::tim.deboodt@co.crook.or.us::32d4a8bf-f524-4c3e-8039-42a99d6b5c8f" providerId="AD" clId="Web-{1B8AE8C3-447E-0D7C-7C93-8B94C40499CE}" dt="2024-02-23T18:07:34.629" v="4"/>
          <ac:spMkLst>
            <pc:docMk/>
            <pc:sldMk cId="3036549350" sldId="257"/>
            <ac:spMk id="5" creationId="{772F26E0-9CAB-57C3-D33D-113240AAA8A2}"/>
          </ac:spMkLst>
        </pc:spChg>
      </pc:sldChg>
      <pc:sldChg chg="modSp">
        <pc:chgData name="Tim Deboodt" userId="S::tim.deboodt@co.crook.or.us::32d4a8bf-f524-4c3e-8039-42a99d6b5c8f" providerId="AD" clId="Web-{1B8AE8C3-447E-0D7C-7C93-8B94C40499CE}" dt="2024-02-23T18:51:21.830" v="1752"/>
        <pc:sldMkLst>
          <pc:docMk/>
          <pc:sldMk cId="3340190378" sldId="259"/>
        </pc:sldMkLst>
        <pc:graphicFrameChg chg="mod modGraphic">
          <ac:chgData name="Tim Deboodt" userId="S::tim.deboodt@co.crook.or.us::32d4a8bf-f524-4c3e-8039-42a99d6b5c8f" providerId="AD" clId="Web-{1B8AE8C3-447E-0D7C-7C93-8B94C40499CE}" dt="2024-02-23T18:51:21.830" v="1752"/>
          <ac:graphicFrameMkLst>
            <pc:docMk/>
            <pc:sldMk cId="3340190378" sldId="259"/>
            <ac:graphicFrameMk id="4" creationId="{AFCCCF83-4B5F-87F5-0750-697FA28FEDEB}"/>
          </ac:graphicFrameMkLst>
        </pc:graphicFrameChg>
      </pc:sldChg>
      <pc:sldChg chg="modSp">
        <pc:chgData name="Tim Deboodt" userId="S::tim.deboodt@co.crook.or.us::32d4a8bf-f524-4c3e-8039-42a99d6b5c8f" providerId="AD" clId="Web-{1B8AE8C3-447E-0D7C-7C93-8B94C40499CE}" dt="2024-02-23T18:38:13.551" v="1545" actId="20577"/>
        <pc:sldMkLst>
          <pc:docMk/>
          <pc:sldMk cId="890161737" sldId="260"/>
        </pc:sldMkLst>
        <pc:spChg chg="mod">
          <ac:chgData name="Tim Deboodt" userId="S::tim.deboodt@co.crook.or.us::32d4a8bf-f524-4c3e-8039-42a99d6b5c8f" providerId="AD" clId="Web-{1B8AE8C3-447E-0D7C-7C93-8B94C40499CE}" dt="2024-02-23T18:38:13.551" v="1545" actId="20577"/>
          <ac:spMkLst>
            <pc:docMk/>
            <pc:sldMk cId="890161737" sldId="260"/>
            <ac:spMk id="4" creationId="{F6BD9A01-067C-68F5-80DA-A51DB87F3F11}"/>
          </ac:spMkLst>
        </pc:spChg>
        <pc:spChg chg="mod">
          <ac:chgData name="Tim Deboodt" userId="S::tim.deboodt@co.crook.or.us::32d4a8bf-f524-4c3e-8039-42a99d6b5c8f" providerId="AD" clId="Web-{1B8AE8C3-447E-0D7C-7C93-8B94C40499CE}" dt="2024-02-23T18:37:23.050" v="1502" actId="20577"/>
          <ac:spMkLst>
            <pc:docMk/>
            <pc:sldMk cId="890161737" sldId="260"/>
            <ac:spMk id="12" creationId="{36EC7822-D15B-CD35-5947-1B43D02B19E6}"/>
          </ac:spMkLst>
        </pc:spChg>
      </pc:sldChg>
      <pc:sldChg chg="modSp">
        <pc:chgData name="Tim Deboodt" userId="S::tim.deboodt@co.crook.or.us::32d4a8bf-f524-4c3e-8039-42a99d6b5c8f" providerId="AD" clId="Web-{1B8AE8C3-447E-0D7C-7C93-8B94C40499CE}" dt="2024-02-23T19:02:36.935" v="1853" actId="1076"/>
        <pc:sldMkLst>
          <pc:docMk/>
          <pc:sldMk cId="1235064747" sldId="262"/>
        </pc:sldMkLst>
        <pc:spChg chg="mod">
          <ac:chgData name="Tim Deboodt" userId="S::tim.deboodt@co.crook.or.us::32d4a8bf-f524-4c3e-8039-42a99d6b5c8f" providerId="AD" clId="Web-{1B8AE8C3-447E-0D7C-7C93-8B94C40499CE}" dt="2024-02-23T19:02:36.935" v="1853" actId="1076"/>
          <ac:spMkLst>
            <pc:docMk/>
            <pc:sldMk cId="1235064747" sldId="262"/>
            <ac:spMk id="6" creationId="{6C44B870-A9C0-3BC0-CCCF-93456BCF9B54}"/>
          </ac:spMkLst>
        </pc:spChg>
        <pc:graphicFrameChg chg="mod modGraphic">
          <ac:chgData name="Tim Deboodt" userId="S::tim.deboodt@co.crook.or.us::32d4a8bf-f524-4c3e-8039-42a99d6b5c8f" providerId="AD" clId="Web-{1B8AE8C3-447E-0D7C-7C93-8B94C40499CE}" dt="2024-02-23T19:01:15.418" v="1852"/>
          <ac:graphicFrameMkLst>
            <pc:docMk/>
            <pc:sldMk cId="1235064747" sldId="262"/>
            <ac:graphicFrameMk id="5" creationId="{A30FF624-3DE5-A610-1E97-C574345F8296}"/>
          </ac:graphicFrameMkLst>
        </pc:graphicFrameChg>
      </pc:sldChg>
      <pc:sldChg chg="addSp delSp modSp">
        <pc:chgData name="Tim Deboodt" userId="S::tim.deboodt@co.crook.or.us::32d4a8bf-f524-4c3e-8039-42a99d6b5c8f" providerId="AD" clId="Web-{1B8AE8C3-447E-0D7C-7C93-8B94C40499CE}" dt="2024-02-23T18:33:21.906" v="1334" actId="1076"/>
        <pc:sldMkLst>
          <pc:docMk/>
          <pc:sldMk cId="1254468736" sldId="263"/>
        </pc:sldMkLst>
        <pc:spChg chg="mod">
          <ac:chgData name="Tim Deboodt" userId="S::tim.deboodt@co.crook.or.us::32d4a8bf-f524-4c3e-8039-42a99d6b5c8f" providerId="AD" clId="Web-{1B8AE8C3-447E-0D7C-7C93-8B94C40499CE}" dt="2024-02-23T18:32:55.983" v="1332" actId="1076"/>
          <ac:spMkLst>
            <pc:docMk/>
            <pc:sldMk cId="1254468736" sldId="263"/>
            <ac:spMk id="3" creationId="{EBE33B02-5D32-4F98-2EB4-79C2A5503124}"/>
          </ac:spMkLst>
        </pc:spChg>
        <pc:spChg chg="add mod">
          <ac:chgData name="Tim Deboodt" userId="S::tim.deboodt@co.crook.or.us::32d4a8bf-f524-4c3e-8039-42a99d6b5c8f" providerId="AD" clId="Web-{1B8AE8C3-447E-0D7C-7C93-8B94C40499CE}" dt="2024-02-23T18:33:21.906" v="1334" actId="1076"/>
          <ac:spMkLst>
            <pc:docMk/>
            <pc:sldMk cId="1254468736" sldId="263"/>
            <ac:spMk id="7" creationId="{1C17DBBE-80B2-CECA-8621-CCCAB8549EDC}"/>
          </ac:spMkLst>
        </pc:spChg>
        <pc:graphicFrameChg chg="del">
          <ac:chgData name="Tim Deboodt" userId="S::tim.deboodt@co.crook.or.us::32d4a8bf-f524-4c3e-8039-42a99d6b5c8f" providerId="AD" clId="Web-{1B8AE8C3-447E-0D7C-7C93-8B94C40499CE}" dt="2024-02-23T18:33:10.234" v="1333"/>
          <ac:graphicFrameMkLst>
            <pc:docMk/>
            <pc:sldMk cId="1254468736" sldId="263"/>
            <ac:graphicFrameMk id="4" creationId="{AFCCCF83-4B5F-87F5-0750-697FA28FEDE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785E5-7B55-8E48-9456-C9537BD11D8C}" type="datetimeFigureOut">
              <a:rPr lang="en-US" smtClean="0"/>
              <a:t>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AAD26-3BCD-2C4F-BC17-239B68808D92}" type="slidenum">
              <a:rPr lang="en-US" smtClean="0"/>
              <a:t>‹#›</a:t>
            </a:fld>
            <a:endParaRPr lang="en-US"/>
          </a:p>
        </p:txBody>
      </p:sp>
    </p:spTree>
    <p:extLst>
      <p:ext uri="{BB962C8B-B14F-4D97-AF65-F5344CB8AC3E}">
        <p14:creationId xmlns:p14="http://schemas.microsoft.com/office/powerpoint/2010/main" val="231923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your department in Header area</a:t>
            </a:r>
          </a:p>
          <a:p>
            <a:pPr marL="228600" indent="-228600">
              <a:buAutoNum type="arabicPeriod"/>
            </a:pPr>
            <a:r>
              <a:rPr lang="en-US" dirty="0"/>
              <a:t>Enter the department’s mission statement</a:t>
            </a:r>
          </a:p>
          <a:p>
            <a:pPr marL="228600" indent="-228600">
              <a:buAutoNum type="arabicPeriod"/>
            </a:pPr>
            <a:r>
              <a:rPr lang="en-US" dirty="0"/>
              <a:t>Enter the department’s major goals/work plan elements</a:t>
            </a:r>
          </a:p>
          <a:p>
            <a:pPr marL="228600" indent="-228600">
              <a:buAutoNum type="arabicPeriod"/>
            </a:pPr>
            <a:r>
              <a:rPr lang="en-US" dirty="0"/>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1</a:t>
            </a:fld>
            <a:endParaRPr lang="en-US"/>
          </a:p>
        </p:txBody>
      </p:sp>
    </p:spTree>
    <p:extLst>
      <p:ext uri="{BB962C8B-B14F-4D97-AF65-F5344CB8AC3E}">
        <p14:creationId xmlns:p14="http://schemas.microsoft.com/office/powerpoint/2010/main" val="209222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header</a:t>
            </a:r>
          </a:p>
          <a:p>
            <a:pPr marL="228600" indent="-228600">
              <a:buAutoNum type="arabicPeriod"/>
            </a:pPr>
            <a:r>
              <a:rPr lang="en-US" dirty="0"/>
              <a:t>Enter the department’s </a:t>
            </a:r>
            <a:r>
              <a:rPr lang="en-US" b="1" dirty="0"/>
              <a:t>quarterly</a:t>
            </a:r>
            <a:r>
              <a:rPr lang="en-US" dirty="0"/>
              <a:t> budget, actual and variance amounts </a:t>
            </a:r>
            <a:r>
              <a:rPr lang="en-US" b="1" dirty="0"/>
              <a:t>---- in thousands</a:t>
            </a:r>
          </a:p>
          <a:p>
            <a:pPr marL="228600" indent="-228600">
              <a:buAutoNum type="arabicPeriod"/>
            </a:pPr>
            <a:r>
              <a:rPr lang="en-US" dirty="0"/>
              <a:t>Enter comments to explain any significant variances</a:t>
            </a:r>
          </a:p>
          <a:p>
            <a:pPr marL="228600" indent="-228600">
              <a:buAutoNum type="arabicPeriod"/>
            </a:pPr>
            <a:r>
              <a:rPr lang="en-US" dirty="0"/>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2</a:t>
            </a:fld>
            <a:endParaRPr lang="en-US"/>
          </a:p>
        </p:txBody>
      </p:sp>
    </p:spTree>
    <p:extLst>
      <p:ext uri="{BB962C8B-B14F-4D97-AF65-F5344CB8AC3E}">
        <p14:creationId xmlns:p14="http://schemas.microsoft.com/office/powerpoint/2010/main" val="2710151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the bottom header</a:t>
            </a:r>
          </a:p>
          <a:p>
            <a:pPr marL="228600" indent="-228600">
              <a:buAutoNum type="arabicPeriod"/>
            </a:pPr>
            <a:r>
              <a:rPr lang="en-US" dirty="0"/>
              <a:t>Enter the department’s organization chart</a:t>
            </a:r>
          </a:p>
          <a:p>
            <a:pPr marL="228600" indent="-228600">
              <a:buAutoNum type="arabicPeriod"/>
            </a:pPr>
            <a:r>
              <a:rPr lang="en-US" dirty="0"/>
              <a:t>Provide some bullets describing personnel during the quarter, e.g., number of new employees, separations, </a:t>
            </a:r>
            <a:r>
              <a:rPr lang="en-US" dirty="0" err="1"/>
              <a:t>etc.any</a:t>
            </a:r>
            <a:r>
              <a:rPr lang="en-US" dirty="0"/>
              <a:t> pending recruitments, significant new hires or </a:t>
            </a:r>
            <a:r>
              <a:rPr lang="en-US" dirty="0" err="1"/>
              <a:t>seprarations</a:t>
            </a:r>
            <a:endParaRPr lang="en-US" dirty="0"/>
          </a:p>
          <a:p>
            <a:pPr marL="228600" indent="-228600">
              <a:buAutoNum type="arabicPeriod"/>
            </a:pPr>
            <a:r>
              <a:rPr lang="en-US" dirty="0"/>
              <a:t>Enter the department’s authorized, filled and vacate positions – FTEs as of end of the quarter</a:t>
            </a:r>
          </a:p>
          <a:p>
            <a:pPr marL="228600" indent="-228600">
              <a:buAutoNum type="arabicPeriod"/>
            </a:pPr>
            <a:r>
              <a:rPr lang="en-US" dirty="0"/>
              <a:t>Add the department logo to the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3</a:t>
            </a:fld>
            <a:endParaRPr lang="en-US"/>
          </a:p>
        </p:txBody>
      </p:sp>
    </p:spTree>
    <p:extLst>
      <p:ext uri="{BB962C8B-B14F-4D97-AF65-F5344CB8AC3E}">
        <p14:creationId xmlns:p14="http://schemas.microsoft.com/office/powerpoint/2010/main" val="2110055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List the major goals/work plan elements for the department</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4</a:t>
            </a:fld>
            <a:endParaRPr lang="en-US"/>
          </a:p>
        </p:txBody>
      </p:sp>
    </p:spTree>
    <p:extLst>
      <p:ext uri="{BB962C8B-B14F-4D97-AF65-F5344CB8AC3E}">
        <p14:creationId xmlns:p14="http://schemas.microsoft.com/office/powerpoint/2010/main" val="33467685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Enter performance measures, goal and actual, with comments --- use performance measures included in the budget as a starting point, additional measures are encouraged</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5</a:t>
            </a:fld>
            <a:endParaRPr lang="en-US"/>
          </a:p>
        </p:txBody>
      </p:sp>
    </p:spTree>
    <p:extLst>
      <p:ext uri="{BB962C8B-B14F-4D97-AF65-F5344CB8AC3E}">
        <p14:creationId xmlns:p14="http://schemas.microsoft.com/office/powerpoint/2010/main" val="306684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EA97-27B5-6E02-AA2D-1D06B92E7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911DE3-101B-3AA6-EE97-A481C1FF5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8F3EC-EE62-5184-BB41-9E025ED44334}"/>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259C4BB-D09D-180C-CF20-CBE3CD2E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203C-C09A-7DD5-34DB-C2D4E8AD4B0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78239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8411-E2F1-028C-5DDE-330CAC1AB4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F73FA-59E1-76AF-E75A-98EB24CC9F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784B2-E7F6-F883-01A2-72907561378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0FF99524-0272-836F-69C1-1121B0527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B9CFC-339E-4FDF-54BC-2F3A707867D1}"/>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6082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159E85-48F0-F95C-5C3A-60A1FB700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E5641-E3E2-BF0A-21D9-2CB25B293A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F276D-D1ED-D12E-470D-565A49948968}"/>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D3F23D2C-1F1F-BF6F-A344-1C6177982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EC383-8BAC-E409-1CD9-B606E668DEDD}"/>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7359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26AE-A1ED-D3F5-B350-4E2197E4B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7E45C-DF0D-44F1-A7A6-A840F784A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673CE-7FE0-3B46-9DF0-F59E27DB0BEC}"/>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4F05DA46-E4F5-664A-4367-CF7CC5744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5C96F-30B2-2708-09AA-2EB25AA7C7D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208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7BD7-538A-39A6-78DB-6EE476B1F5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E6342-D461-AC3D-5032-ADFF5F48D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C30D5-B564-4508-7E54-B30BD39C897F}"/>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1550BBD2-4468-6B7A-F0FA-528106431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DB71-BF7C-DBEB-6AA3-F5925A9862FA}"/>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3803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49E4-1369-CD28-61BD-5AD658B8C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E2BBB-68E7-7C0A-7767-12185551C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BB5A82-0C21-4F78-E30D-A2847DFC4F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CB4B4-8A0D-436E-3585-C34F0561AE4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9943BC21-1E46-1A5F-AEC7-57542CCF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8C0A7-DEDD-C7C4-1C9F-97EC0354031F}"/>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5790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1B77-4280-34BB-1087-085FCDA88C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449B20-B1EE-646C-B8E5-FC2BE7ED4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37A34-F037-9670-D5E3-A367945D9E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02056-0122-BEC3-D61F-859CB5F07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BAF30-28D1-47CF-C7DF-D6083C9BA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B9D907-D4BA-0D37-27D0-CBEF0CD5706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8" name="Footer Placeholder 7">
            <a:extLst>
              <a:ext uri="{FF2B5EF4-FFF2-40B4-BE49-F238E27FC236}">
                <a16:creationId xmlns:a16="http://schemas.microsoft.com/office/drawing/2014/main" id="{8A24E492-2BD1-7AC5-316E-28C3701E8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FE5E3-506A-86AF-6125-6849C73DF6E5}"/>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26145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10F6-A4C7-F4E5-E40B-B3E7A6FD15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F0511-2C57-2698-A3B1-F04C23B6D9EE}"/>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4" name="Footer Placeholder 3">
            <a:extLst>
              <a:ext uri="{FF2B5EF4-FFF2-40B4-BE49-F238E27FC236}">
                <a16:creationId xmlns:a16="http://schemas.microsoft.com/office/drawing/2014/main" id="{93148707-B60B-B6FB-86FD-00E6A2B9BC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1D9A2-55AD-9908-C556-F6452CC78CC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73498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64F8-AE01-0706-530E-170F689CCEF6}"/>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3" name="Footer Placeholder 2">
            <a:extLst>
              <a:ext uri="{FF2B5EF4-FFF2-40B4-BE49-F238E27FC236}">
                <a16:creationId xmlns:a16="http://schemas.microsoft.com/office/drawing/2014/main" id="{04BDFAF6-6E27-A233-0479-4C8A123239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C0BFA0-1820-5A83-BCEB-CF50AE680668}"/>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1347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B297-F5D0-E8D6-01D9-44D3D36CE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BF6BF3-B8C8-761C-2078-2BFD3B4F1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90EC-080E-0C8D-45F9-17517F13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2F36D-63CF-0179-1AA9-71415FA6CDAB}"/>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675D2AF9-2105-5BAD-5148-4060B0515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6E6EC-736D-8893-7F10-71C13F5E69C6}"/>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97743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1317-A171-D8C4-3006-F176069BB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963A4-B121-7562-0AB7-6AC4EC13E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5E305E-9073-2161-B44A-722350704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606EF-8A68-1CAC-CBF1-715AF734A7A5}"/>
              </a:ext>
            </a:extLst>
          </p:cNvPr>
          <p:cNvSpPr>
            <a:spLocks noGrp="1"/>
          </p:cNvSpPr>
          <p:nvPr>
            <p:ph type="dt" sz="half" idx="10"/>
          </p:nvPr>
        </p:nvSpPr>
        <p:spPr/>
        <p:txBody>
          <a:bodyPr/>
          <a:lstStyle/>
          <a:p>
            <a:fld id="{EE28AEE1-48E2-B74B-BDAD-70FAD5AE102E}" type="datetimeFigureOut">
              <a:rPr lang="en-US" smtClean="0"/>
              <a:t>2/23/2024</a:t>
            </a:fld>
            <a:endParaRPr lang="en-US"/>
          </a:p>
        </p:txBody>
      </p:sp>
      <p:sp>
        <p:nvSpPr>
          <p:cNvPr id="6" name="Footer Placeholder 5">
            <a:extLst>
              <a:ext uri="{FF2B5EF4-FFF2-40B4-BE49-F238E27FC236}">
                <a16:creationId xmlns:a16="http://schemas.microsoft.com/office/drawing/2014/main" id="{AF34A2C0-842A-C727-1F23-5F0A6BEB1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8D9B8-6436-2C2C-04AE-E9D2990C6C1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5823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95B6-9B8B-CDA1-66A0-79558D53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E64F23-3485-E8D1-A542-D9AD66028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9B19-D2F7-6F73-F76F-9ED2AC9A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8AEE1-48E2-B74B-BDAD-70FAD5AE102E}" type="datetimeFigureOut">
              <a:rPr lang="en-US" smtClean="0"/>
              <a:t>2/23/2024</a:t>
            </a:fld>
            <a:endParaRPr lang="en-US"/>
          </a:p>
        </p:txBody>
      </p:sp>
      <p:sp>
        <p:nvSpPr>
          <p:cNvPr id="5" name="Footer Placeholder 4">
            <a:extLst>
              <a:ext uri="{FF2B5EF4-FFF2-40B4-BE49-F238E27FC236}">
                <a16:creationId xmlns:a16="http://schemas.microsoft.com/office/drawing/2014/main" id="{8EC244F7-985C-0490-4E12-49E027E1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110B31-2809-2573-064E-17C45FC1F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5C51-ACB1-6E40-9277-6D21A1B696E5}" type="slidenum">
              <a:rPr lang="en-US" smtClean="0"/>
              <a:t>‹#›</a:t>
            </a:fld>
            <a:endParaRPr lang="en-US"/>
          </a:p>
        </p:txBody>
      </p:sp>
    </p:spTree>
    <p:extLst>
      <p:ext uri="{BB962C8B-B14F-4D97-AF65-F5344CB8AC3E}">
        <p14:creationId xmlns:p14="http://schemas.microsoft.com/office/powerpoint/2010/main" val="30603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kern="1200" dirty="0">
                <a:solidFill>
                  <a:srgbClr val="FFFFFF"/>
                </a:solidFill>
                <a:latin typeface="+mj-lt"/>
                <a:ea typeface="+mj-ea"/>
                <a:cs typeface="+mj-cs"/>
              </a:rPr>
              <a:t>Natural Resources</a:t>
            </a:r>
            <a:endParaRPr lang="en-US" sz="27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1149927" y="1924820"/>
            <a:ext cx="9653165" cy="4584315"/>
          </a:xfrm>
          <a:prstGeom prst="rect">
            <a:avLst/>
          </a:prstGeom>
        </p:spPr>
        <p:txBody>
          <a:bodyPr lIns="91440" tIns="45720" rIns="91440" bIns="45720" anchor="t">
            <a:normAutofit/>
          </a:bodyPr>
          <a:lstStyle/>
          <a:p>
            <a:pPr defTabSz="722376">
              <a:spcAft>
                <a:spcPts val="600"/>
              </a:spcAft>
            </a:pPr>
            <a:r>
              <a:rPr lang="en-US" sz="2800" b="1" kern="1200" dirty="0">
                <a:solidFill>
                  <a:schemeClr val="tx1"/>
                </a:solidFill>
                <a:latin typeface="+mn-lt"/>
                <a:ea typeface="+mn-ea"/>
                <a:cs typeface="+mn-cs"/>
              </a:rPr>
              <a:t>Mission</a:t>
            </a:r>
          </a:p>
          <a:p>
            <a:pPr defTabSz="722376">
              <a:spcAft>
                <a:spcPts val="600"/>
              </a:spcAft>
            </a:pPr>
            <a:r>
              <a:rPr lang="en-US" sz="1400" b="1" dirty="0">
                <a:cs typeface="Calibri"/>
              </a:rPr>
              <a:t>Crook County Natural Resources Policy will set forth the positions of Crook County in regard to the use of and access to natural resources located on public lands within Crook County.  In compliance with the Federal Land Policy and Management Act, the National Environmental Policy Act and the National Forest Management Act, it is the intent of Crook County to engage in Coordination with federal and when appropriate, state agencies to provide for the health, safety and welfare of its citizens through the appropriate management of all federal resources within Crook County.</a:t>
            </a:r>
            <a:endParaRPr lang="en-US" sz="1100" b="1" kern="1200" dirty="0">
              <a:latin typeface="+mn-lt"/>
              <a:cs typeface="Calibri"/>
            </a:endParaRPr>
          </a:p>
          <a:p>
            <a:pPr defTabSz="722376">
              <a:spcAft>
                <a:spcPts val="600"/>
              </a:spcAft>
            </a:pPr>
            <a:endParaRPr lang="en-US" sz="1400" b="1" dirty="0"/>
          </a:p>
          <a:p>
            <a:pPr defTabSz="722376">
              <a:spcAft>
                <a:spcPts val="600"/>
              </a:spcAft>
            </a:pPr>
            <a:r>
              <a:rPr lang="en-US" sz="2800" b="1" kern="1200" dirty="0">
                <a:latin typeface="+mn-lt"/>
                <a:ea typeface="+mn-ea"/>
                <a:cs typeface="+mn-cs"/>
              </a:rPr>
              <a:t>Major goals</a:t>
            </a:r>
            <a:endParaRPr lang="en-US" dirty="0">
              <a:ea typeface="+mn-ea"/>
              <a:cs typeface="+mn-cs"/>
            </a:endParaRPr>
          </a:p>
          <a:p>
            <a:pPr defTabSz="722376">
              <a:spcAft>
                <a:spcPts val="600"/>
              </a:spcAft>
            </a:pPr>
            <a:r>
              <a:rPr lang="en-US" sz="1400" dirty="0">
                <a:cs typeface="Calibri" panose="020F0502020204030204"/>
              </a:rPr>
              <a:t>        1) Expansion, </a:t>
            </a:r>
            <a:r>
              <a:rPr lang="en-US" sz="1400" dirty="0" err="1">
                <a:cs typeface="Calibri" panose="020F0502020204030204"/>
              </a:rPr>
              <a:t>revitialization</a:t>
            </a:r>
            <a:r>
              <a:rPr lang="en-US" sz="1400" dirty="0">
                <a:cs typeface="Calibri" panose="020F0502020204030204"/>
              </a:rPr>
              <a:t> and continuation of multiple uses on all federal lands in Crook County,</a:t>
            </a:r>
            <a:endParaRPr lang="en-US" sz="2600" dirty="0">
              <a:cs typeface="Calibri" panose="020F0502020204030204"/>
            </a:endParaRPr>
          </a:p>
          <a:p>
            <a:pPr defTabSz="722376">
              <a:spcAft>
                <a:spcPts val="600"/>
              </a:spcAft>
            </a:pPr>
            <a:r>
              <a:rPr lang="en-US" sz="1400" dirty="0">
                <a:cs typeface="Calibri" panose="020F0502020204030204"/>
              </a:rPr>
              <a:t>        2) Multiple-use shall be inclusive rather than exclusive, thereby avoiding pitting one use against the other,</a:t>
            </a:r>
          </a:p>
          <a:p>
            <a:pPr defTabSz="722376">
              <a:spcAft>
                <a:spcPts val="600"/>
              </a:spcAft>
            </a:pPr>
            <a:r>
              <a:rPr lang="en-US" sz="1400" dirty="0">
                <a:cs typeface="Calibri" panose="020F0502020204030204"/>
              </a:rPr>
              <a:t>        3) The Multiple-use principles as defined by FLPMA and NFMA should strongly guide agency decisions,</a:t>
            </a:r>
          </a:p>
          <a:p>
            <a:pPr defTabSz="722376">
              <a:spcAft>
                <a:spcPts val="600"/>
              </a:spcAft>
            </a:pPr>
            <a:r>
              <a:rPr lang="en-US" sz="1400" dirty="0">
                <a:cs typeface="Calibri" panose="020F0502020204030204"/>
              </a:rPr>
              <a:t>        4) Maintain flexibility in all plans to allow for the continued use of existing resources in accordance with all laws,</a:t>
            </a:r>
          </a:p>
          <a:p>
            <a:pPr defTabSz="722376">
              <a:spcAft>
                <a:spcPts val="600"/>
              </a:spcAft>
            </a:pPr>
            <a:r>
              <a:rPr lang="en-US" sz="1400" dirty="0">
                <a:cs typeface="Calibri" panose="020F0502020204030204"/>
              </a:rPr>
              <a:t>        5) Protect and preserve the rights of Citizens including private property, traditional economic, custom, culture and values while enjoying the natural resources of the County.</a:t>
            </a:r>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Tree>
    <p:extLst>
      <p:ext uri="{BB962C8B-B14F-4D97-AF65-F5344CB8AC3E}">
        <p14:creationId xmlns:p14="http://schemas.microsoft.com/office/powerpoint/2010/main" val="30365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Natural Resources</a:t>
            </a:r>
            <a:br>
              <a:rPr lang="en-US" sz="2800" kern="1200" dirty="0">
                <a:solidFill>
                  <a:srgbClr val="FFFFFF"/>
                </a:solidFill>
                <a:latin typeface="+mj-lt"/>
                <a:ea typeface="+mj-ea"/>
                <a:cs typeface="+mj-cs"/>
              </a:rPr>
            </a:br>
            <a:r>
              <a:rPr lang="en-US" sz="2700" dirty="0">
                <a:solidFill>
                  <a:srgbClr val="FFFFFF"/>
                </a:solidFill>
              </a:rPr>
              <a:t>Financial S</a:t>
            </a:r>
            <a:r>
              <a:rPr lang="en-US" sz="2700" kern="1200" dirty="0">
                <a:solidFill>
                  <a:srgbClr val="FFFFFF"/>
                </a:solidFill>
                <a:latin typeface="+mj-lt"/>
                <a:ea typeface="+mj-ea"/>
                <a:cs typeface="+mj-cs"/>
              </a:rPr>
              <a:t>ummary</a:t>
            </a:r>
            <a:br>
              <a:rPr lang="en-US" sz="2700" kern="1200" dirty="0">
                <a:solidFill>
                  <a:srgbClr val="FFFFFF"/>
                </a:solidFill>
                <a:latin typeface="+mj-lt"/>
                <a:ea typeface="+mj-ea"/>
                <a:cs typeface="+mj-cs"/>
              </a:rPr>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graphicFrame>
        <p:nvGraphicFramePr>
          <p:cNvPr id="5" name="Table 4">
            <a:extLst>
              <a:ext uri="{FF2B5EF4-FFF2-40B4-BE49-F238E27FC236}">
                <a16:creationId xmlns:a16="http://schemas.microsoft.com/office/drawing/2014/main" id="{A30FF624-3DE5-A610-1E97-C574345F8296}"/>
              </a:ext>
            </a:extLst>
          </p:cNvPr>
          <p:cNvGraphicFramePr>
            <a:graphicFrameLocks noGrp="1"/>
          </p:cNvGraphicFramePr>
          <p:nvPr>
            <p:extLst>
              <p:ext uri="{D42A27DB-BD31-4B8C-83A1-F6EECF244321}">
                <p14:modId xmlns:p14="http://schemas.microsoft.com/office/powerpoint/2010/main" val="911389074"/>
              </p:ext>
            </p:extLst>
          </p:nvPr>
        </p:nvGraphicFramePr>
        <p:xfrm>
          <a:off x="1059544" y="2141422"/>
          <a:ext cx="9408204" cy="822960"/>
        </p:xfrm>
        <a:graphic>
          <a:graphicData uri="http://schemas.openxmlformats.org/drawingml/2006/table">
            <a:tbl>
              <a:tblPr firstRow="1" bandRow="1">
                <a:tableStyleId>{5C22544A-7EE6-4342-B048-85BDC9FD1C3A}</a:tableStyleId>
              </a:tblPr>
              <a:tblGrid>
                <a:gridCol w="2670629">
                  <a:extLst>
                    <a:ext uri="{9D8B030D-6E8A-4147-A177-3AD203B41FA5}">
                      <a16:colId xmlns:a16="http://schemas.microsoft.com/office/drawing/2014/main" val="566011448"/>
                    </a:ext>
                  </a:extLst>
                </a:gridCol>
                <a:gridCol w="2307772">
                  <a:extLst>
                    <a:ext uri="{9D8B030D-6E8A-4147-A177-3AD203B41FA5}">
                      <a16:colId xmlns:a16="http://schemas.microsoft.com/office/drawing/2014/main" val="3888698236"/>
                    </a:ext>
                  </a:extLst>
                </a:gridCol>
                <a:gridCol w="2191657">
                  <a:extLst>
                    <a:ext uri="{9D8B030D-6E8A-4147-A177-3AD203B41FA5}">
                      <a16:colId xmlns:a16="http://schemas.microsoft.com/office/drawing/2014/main" val="4028088874"/>
                    </a:ext>
                  </a:extLst>
                </a:gridCol>
                <a:gridCol w="2238146">
                  <a:extLst>
                    <a:ext uri="{9D8B030D-6E8A-4147-A177-3AD203B41FA5}">
                      <a16:colId xmlns:a16="http://schemas.microsoft.com/office/drawing/2014/main" val="2571192195"/>
                    </a:ext>
                  </a:extLst>
                </a:gridCol>
              </a:tblGrid>
              <a:tr h="295245">
                <a:tc>
                  <a:txBody>
                    <a:bodyPr/>
                    <a:lstStyle/>
                    <a:p>
                      <a:pPr algn="ctr"/>
                      <a:endParaRPr lang="en-US" dirty="0"/>
                    </a:p>
                  </a:txBody>
                  <a:tcPr/>
                </a:tc>
                <a:tc>
                  <a:txBody>
                    <a:bodyPr/>
                    <a:lstStyle/>
                    <a:p>
                      <a:pPr algn="ctr"/>
                      <a:r>
                        <a:rPr lang="en-US" dirty="0"/>
                        <a:t>Budget</a:t>
                      </a:r>
                    </a:p>
                  </a:txBody>
                  <a:tcPr/>
                </a:tc>
                <a:tc>
                  <a:txBody>
                    <a:bodyPr/>
                    <a:lstStyle/>
                    <a:p>
                      <a:pPr algn="ctr"/>
                      <a:r>
                        <a:rPr lang="en-US" dirty="0"/>
                        <a:t>Actual</a:t>
                      </a:r>
                    </a:p>
                  </a:txBody>
                  <a:tcPr/>
                </a:tc>
                <a:tc>
                  <a:txBody>
                    <a:bodyPr/>
                    <a:lstStyle/>
                    <a:p>
                      <a:pPr algn="ctr"/>
                      <a:r>
                        <a:rPr lang="en-US" dirty="0"/>
                        <a:t>Variance</a:t>
                      </a:r>
                    </a:p>
                  </a:txBody>
                  <a:tcPr/>
                </a:tc>
                <a:extLst>
                  <a:ext uri="{0D108BD9-81ED-4DB2-BD59-A6C34878D82A}">
                    <a16:rowId xmlns:a16="http://schemas.microsoft.com/office/drawing/2014/main" val="2334827152"/>
                  </a:ext>
                </a:extLst>
              </a:tr>
              <a:tr h="295245">
                <a:tc>
                  <a:txBody>
                    <a:bodyPr/>
                    <a:lstStyle/>
                    <a:p>
                      <a:r>
                        <a:rPr lang="en-US" sz="2400" dirty="0"/>
                        <a:t>Expenses </a:t>
                      </a:r>
                      <a:r>
                        <a:rPr lang="en-US" sz="1200" dirty="0"/>
                        <a:t>(12/31/23)</a:t>
                      </a:r>
                    </a:p>
                  </a:txBody>
                  <a:tcPr/>
                </a:tc>
                <a:tc>
                  <a:txBody>
                    <a:bodyPr/>
                    <a:lstStyle/>
                    <a:p>
                      <a:pPr algn="r"/>
                      <a:r>
                        <a:rPr lang="en-US" sz="2400" dirty="0"/>
                        <a:t>$61  </a:t>
                      </a:r>
                    </a:p>
                  </a:txBody>
                  <a:tcPr/>
                </a:tc>
                <a:tc>
                  <a:txBody>
                    <a:bodyPr/>
                    <a:lstStyle/>
                    <a:p>
                      <a:pPr lvl="0" algn="r">
                        <a:buNone/>
                      </a:pPr>
                      <a:r>
                        <a:rPr lang="en-US" sz="2400" dirty="0"/>
                        <a:t>$29 YTD</a:t>
                      </a:r>
                    </a:p>
                  </a:txBody>
                  <a:tcPr/>
                </a:tc>
                <a:tc>
                  <a:txBody>
                    <a:bodyPr/>
                    <a:lstStyle/>
                    <a:p>
                      <a:pPr lvl="0" algn="r">
                        <a:buNone/>
                      </a:pPr>
                      <a:r>
                        <a:rPr lang="en-US" sz="2400" dirty="0"/>
                        <a:t>$32</a:t>
                      </a:r>
                    </a:p>
                  </a:txBody>
                  <a:tcPr/>
                </a:tc>
                <a:extLst>
                  <a:ext uri="{0D108BD9-81ED-4DB2-BD59-A6C34878D82A}">
                    <a16:rowId xmlns:a16="http://schemas.microsoft.com/office/drawing/2014/main" val="948797677"/>
                  </a:ext>
                </a:extLst>
              </a:tr>
            </a:tbl>
          </a:graphicData>
        </a:graphic>
      </p:graphicFrame>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
        <p:nvSpPr>
          <p:cNvPr id="6" name="TextBox 5">
            <a:extLst>
              <a:ext uri="{FF2B5EF4-FFF2-40B4-BE49-F238E27FC236}">
                <a16:creationId xmlns:a16="http://schemas.microsoft.com/office/drawing/2014/main" id="{6C44B870-A9C0-3BC0-CCCF-93456BCF9B54}"/>
              </a:ext>
            </a:extLst>
          </p:cNvPr>
          <p:cNvSpPr txBox="1"/>
          <p:nvPr/>
        </p:nvSpPr>
        <p:spPr>
          <a:xfrm>
            <a:off x="1122297" y="3302805"/>
            <a:ext cx="9281489" cy="1200329"/>
          </a:xfrm>
          <a:prstGeom prst="rect">
            <a:avLst/>
          </a:prstGeom>
          <a:noFill/>
        </p:spPr>
        <p:txBody>
          <a:bodyPr wrap="square" lIns="91440" tIns="45720" rIns="91440" bIns="45720" rtlCol="0" anchor="t">
            <a:spAutoFit/>
          </a:bodyPr>
          <a:lstStyle/>
          <a:p>
            <a:r>
              <a:rPr lang="en-US" sz="2400" b="1" dirty="0"/>
              <a:t>Comments</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1400" b="1" dirty="0">
                <a:cs typeface="Calibri" panose="020F0502020204030204"/>
              </a:rPr>
              <a:t>This program operates under the general fund of the County.  Funding includes salary, OPE, operating costs for phone, space, and limited travel to meetings pertinent to issues related to natural resources management within the County.</a:t>
            </a:r>
            <a:endParaRPr lang="en-US" sz="2000" dirty="0">
              <a:cs typeface="Calibri" panose="020F0502020204030204"/>
            </a:endParaRPr>
          </a:p>
        </p:txBody>
      </p:sp>
    </p:spTree>
    <p:extLst>
      <p:ext uri="{BB962C8B-B14F-4D97-AF65-F5344CB8AC3E}">
        <p14:creationId xmlns:p14="http://schemas.microsoft.com/office/powerpoint/2010/main" val="123506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6C76E0E-A869-468C-8AB8-BE573739F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5281552"/>
            <a:ext cx="12192000" cy="1576450"/>
          </a:xfrm>
          <a:prstGeom prst="rect">
            <a:avLst/>
          </a:prstGeom>
          <a:gradFill>
            <a:gsLst>
              <a:gs pos="0">
                <a:schemeClr val="accent1"/>
              </a:gs>
              <a:gs pos="10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2980D51-170D-4D0F-B1DE-FA7299627D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8856" y="5281552"/>
            <a:ext cx="4063142" cy="1576447"/>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103BBE-1445-4DEC-B4D9-5C57296E5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1552"/>
            <a:ext cx="12192000" cy="1576447"/>
          </a:xfrm>
          <a:prstGeom prst="rect">
            <a:avLst/>
          </a:prstGeom>
          <a:gradFill>
            <a:gsLst>
              <a:gs pos="39000">
                <a:schemeClr val="accent1">
                  <a:lumMod val="50000"/>
                  <a:alpha val="0"/>
                </a:schemeClr>
              </a:gs>
              <a:gs pos="100000">
                <a:srgbClr val="000000">
                  <a:alpha val="71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835863" y="5652097"/>
            <a:ext cx="10587314" cy="877729"/>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Natural Resources</a:t>
            </a:r>
            <a:br>
              <a:rPr lang="en-US" sz="2800" kern="1200" dirty="0">
                <a:solidFill>
                  <a:srgbClr val="FFFFFF"/>
                </a:solidFill>
                <a:latin typeface="+mj-lt"/>
                <a:ea typeface="+mj-ea"/>
                <a:cs typeface="+mj-cs"/>
              </a:rPr>
            </a:br>
            <a:r>
              <a:rPr lang="en-US" sz="2700" kern="1200" dirty="0">
                <a:solidFill>
                  <a:srgbClr val="FFFFFF"/>
                </a:solidFill>
                <a:latin typeface="+mj-lt"/>
                <a:ea typeface="+mj-ea"/>
                <a:cs typeface="+mj-cs"/>
              </a:rPr>
              <a:t>Staffing Summary</a:t>
            </a:r>
          </a:p>
        </p:txBody>
      </p:sp>
      <p:sp>
        <p:nvSpPr>
          <p:cNvPr id="12" name="Content Placeholder 11">
            <a:extLst>
              <a:ext uri="{FF2B5EF4-FFF2-40B4-BE49-F238E27FC236}">
                <a16:creationId xmlns:a16="http://schemas.microsoft.com/office/drawing/2014/main" id="{36EC7822-D15B-CD35-5947-1B43D02B19E6}"/>
              </a:ext>
            </a:extLst>
          </p:cNvPr>
          <p:cNvSpPr>
            <a:spLocks/>
          </p:cNvSpPr>
          <p:nvPr/>
        </p:nvSpPr>
        <p:spPr>
          <a:xfrm>
            <a:off x="971796" y="723569"/>
            <a:ext cx="5795701" cy="3564652"/>
          </a:xfrm>
          <a:prstGeom prst="rect">
            <a:avLst/>
          </a:prstGeom>
        </p:spPr>
        <p:txBody>
          <a:bodyPr lIns="91440" tIns="45720" rIns="91440" bIns="45720" anchor="t"/>
          <a:lstStyle/>
          <a:p>
            <a:pPr defTabSz="722376">
              <a:spcAft>
                <a:spcPts val="600"/>
              </a:spcAft>
            </a:pPr>
            <a:r>
              <a:rPr lang="en-US" sz="2400" b="1" kern="1200" dirty="0">
                <a:solidFill>
                  <a:schemeClr val="tx1"/>
                </a:solidFill>
                <a:latin typeface="+mn-lt"/>
                <a:ea typeface="+mn-ea"/>
                <a:cs typeface="+mn-cs"/>
              </a:rPr>
              <a:t>Comments:</a:t>
            </a:r>
          </a:p>
          <a:p>
            <a:pPr>
              <a:spcAft>
                <a:spcPts val="600"/>
              </a:spcAft>
            </a:pPr>
            <a:endParaRPr lang="en-US" sz="2400" b="1" dirty="0">
              <a:cs typeface="Calibri"/>
            </a:endParaRPr>
          </a:p>
          <a:p>
            <a:pPr>
              <a:spcAft>
                <a:spcPts val="600"/>
              </a:spcAft>
            </a:pPr>
            <a:r>
              <a:rPr lang="en-US" sz="1400" b="1" dirty="0">
                <a:cs typeface="Calibri" panose="020F0502020204030204"/>
              </a:rPr>
              <a:t>Continue to function under the direction of the County Court</a:t>
            </a:r>
            <a:endParaRPr lang="en-US" sz="2400" b="1" dirty="0">
              <a:cs typeface="Calibri" panose="020F0502020204030204"/>
            </a:endParaRPr>
          </a:p>
          <a:p>
            <a:pPr>
              <a:spcAft>
                <a:spcPts val="600"/>
              </a:spcAft>
            </a:pPr>
            <a:endParaRPr lang="en-US" sz="1400" b="1" dirty="0">
              <a:cs typeface="Calibri" panose="020F0502020204030204"/>
            </a:endParaRPr>
          </a:p>
          <a:p>
            <a:pPr>
              <a:spcAft>
                <a:spcPts val="600"/>
              </a:spcAft>
            </a:pPr>
            <a:r>
              <a:rPr lang="en-US" sz="1400" b="1" dirty="0">
                <a:cs typeface="Calibri" panose="020F0502020204030204"/>
              </a:rPr>
              <a:t>Maintain a functional Natural Resources Advisory Committee (11 members)</a:t>
            </a:r>
          </a:p>
          <a:p>
            <a:pPr>
              <a:spcAft>
                <a:spcPts val="600"/>
              </a:spcAft>
            </a:pPr>
            <a:endParaRPr lang="en-US" sz="1400" b="1" dirty="0">
              <a:cs typeface="Calibri" panose="020F0502020204030204"/>
            </a:endParaRPr>
          </a:p>
          <a:p>
            <a:pPr>
              <a:spcAft>
                <a:spcPts val="600"/>
              </a:spcAft>
            </a:pPr>
            <a:r>
              <a:rPr lang="en-US" sz="1400" b="1" dirty="0">
                <a:cs typeface="Calibri" panose="020F0502020204030204"/>
              </a:rPr>
              <a:t>Represent the County on boards/committees as directed (COIC, AOC Natural Resources sub-committee, PEDCO, SWCD, AFRC, Ochoco Collaborative, etc.)</a:t>
            </a:r>
          </a:p>
          <a:p>
            <a:pPr>
              <a:spcAft>
                <a:spcPts val="600"/>
              </a:spcAft>
            </a:pPr>
            <a:endParaRPr lang="en-US" sz="1400" b="1" dirty="0">
              <a:cs typeface="Calibri" panose="020F0502020204030204"/>
            </a:endParaRPr>
          </a:p>
          <a:p>
            <a:pPr marL="285750" indent="-285750">
              <a:spcAft>
                <a:spcPts val="600"/>
              </a:spcAft>
              <a:buFont typeface="Arial" panose="020B0604020202020204" pitchFamily="34" charset="0"/>
              <a:buChar char="•"/>
            </a:pPr>
            <a:endParaRPr lang="en-US" dirty="0">
              <a:cs typeface="Calibri" panose="020F0502020204030204"/>
            </a:endParaRPr>
          </a:p>
        </p:txBody>
      </p:sp>
      <p:sp>
        <p:nvSpPr>
          <p:cNvPr id="4" name="Content Placeholder 3">
            <a:extLst>
              <a:ext uri="{FF2B5EF4-FFF2-40B4-BE49-F238E27FC236}">
                <a16:creationId xmlns:a16="http://schemas.microsoft.com/office/drawing/2014/main" id="{F6BD9A01-067C-68F5-80DA-A51DB87F3F11}"/>
              </a:ext>
            </a:extLst>
          </p:cNvPr>
          <p:cNvSpPr>
            <a:spLocks/>
          </p:cNvSpPr>
          <p:nvPr/>
        </p:nvSpPr>
        <p:spPr>
          <a:xfrm>
            <a:off x="6889359" y="750463"/>
            <a:ext cx="4533818" cy="3691356"/>
          </a:xfrm>
          <a:prstGeom prst="rect">
            <a:avLst/>
          </a:prstGeom>
        </p:spPr>
        <p:txBody>
          <a:bodyPr lIns="91440" tIns="45720" rIns="91440" bIns="45720" anchor="t">
            <a:normAutofit/>
          </a:bodyPr>
          <a:lstStyle/>
          <a:p>
            <a:pPr algn="ctr" defTabSz="722376">
              <a:spcAft>
                <a:spcPts val="600"/>
              </a:spcAft>
            </a:pPr>
            <a:r>
              <a:rPr lang="en-US" sz="2400" b="1" kern="1200" dirty="0">
                <a:solidFill>
                  <a:schemeClr val="tx1"/>
                </a:solidFill>
                <a:latin typeface="+mn-lt"/>
                <a:ea typeface="+mn-ea"/>
                <a:cs typeface="+mn-cs"/>
              </a:rPr>
              <a:t>Org Chart</a:t>
            </a:r>
          </a:p>
          <a:p>
            <a:pPr defTabSz="722376">
              <a:spcAft>
                <a:spcPts val="600"/>
              </a:spcAft>
            </a:pPr>
            <a:endParaRPr lang="en-US" sz="1422" kern="1200" dirty="0">
              <a:solidFill>
                <a:schemeClr val="tx1"/>
              </a:solidFill>
              <a:latin typeface="+mn-lt"/>
              <a:ea typeface="+mn-ea"/>
              <a:cs typeface="+mn-cs"/>
            </a:endParaRPr>
          </a:p>
          <a:p>
            <a:pPr>
              <a:spcAft>
                <a:spcPts val="600"/>
              </a:spcAft>
            </a:pPr>
            <a:r>
              <a:rPr lang="en-US" sz="1400" b="1" dirty="0">
                <a:cs typeface="Calibri"/>
              </a:rPr>
              <a:t>This program operates at the pleasure of the County Court</a:t>
            </a:r>
            <a:endParaRPr lang="en-US" b="1">
              <a:cs typeface="Calibri"/>
            </a:endParaRPr>
          </a:p>
        </p:txBody>
      </p:sp>
      <p:sp>
        <p:nvSpPr>
          <p:cNvPr id="8" name="TextBox 7">
            <a:extLst>
              <a:ext uri="{FF2B5EF4-FFF2-40B4-BE49-F238E27FC236}">
                <a16:creationId xmlns:a16="http://schemas.microsoft.com/office/drawing/2014/main" id="{3264CA8D-6CB0-3F97-FED7-FBB7202F5646}"/>
              </a:ext>
            </a:extLst>
          </p:cNvPr>
          <p:cNvSpPr txBox="1"/>
          <p:nvPr/>
        </p:nvSpPr>
        <p:spPr>
          <a:xfrm>
            <a:off x="1055911" y="4159715"/>
            <a:ext cx="1977464" cy="738023"/>
          </a:xfrm>
          <a:prstGeom prst="rect">
            <a:avLst/>
          </a:prstGeom>
          <a:noFill/>
        </p:spPr>
        <p:txBody>
          <a:bodyPr wrap="none" rtlCol="0">
            <a:spAutoFit/>
          </a:bodyPr>
          <a:lstStyle/>
          <a:p>
            <a:pPr defTabSz="722376">
              <a:spcAft>
                <a:spcPts val="600"/>
              </a:spcAft>
            </a:pPr>
            <a:r>
              <a:rPr lang="en-US" sz="1896" b="1" kern="1200" dirty="0">
                <a:solidFill>
                  <a:schemeClr val="tx1"/>
                </a:solidFill>
                <a:latin typeface="+mn-lt"/>
                <a:ea typeface="+mn-ea"/>
                <a:cs typeface="+mn-cs"/>
              </a:rPr>
              <a:t>Staffing Summary</a:t>
            </a:r>
          </a:p>
          <a:p>
            <a:pPr>
              <a:spcAft>
                <a:spcPts val="600"/>
              </a:spcAft>
            </a:pPr>
            <a:endParaRPr lang="en-US" dirty="0"/>
          </a:p>
        </p:txBody>
      </p:sp>
      <p:graphicFrame>
        <p:nvGraphicFramePr>
          <p:cNvPr id="13" name="Table 12">
            <a:extLst>
              <a:ext uri="{FF2B5EF4-FFF2-40B4-BE49-F238E27FC236}">
                <a16:creationId xmlns:a16="http://schemas.microsoft.com/office/drawing/2014/main" id="{A3C404BA-F9B6-367C-EB99-F7B95BBC5AEC}"/>
              </a:ext>
            </a:extLst>
          </p:cNvPr>
          <p:cNvGraphicFramePr>
            <a:graphicFrameLocks noGrp="1"/>
          </p:cNvGraphicFramePr>
          <p:nvPr>
            <p:extLst>
              <p:ext uri="{D42A27DB-BD31-4B8C-83A1-F6EECF244321}">
                <p14:modId xmlns:p14="http://schemas.microsoft.com/office/powerpoint/2010/main" val="4697921"/>
              </p:ext>
            </p:extLst>
          </p:nvPr>
        </p:nvGraphicFramePr>
        <p:xfrm>
          <a:off x="1055911" y="4495926"/>
          <a:ext cx="5040087" cy="775080"/>
        </p:xfrm>
        <a:graphic>
          <a:graphicData uri="http://schemas.openxmlformats.org/drawingml/2006/table">
            <a:tbl>
              <a:tblPr firstRow="1" bandRow="1">
                <a:tableStyleId>{5C22544A-7EE6-4342-B048-85BDC9FD1C3A}</a:tableStyleId>
              </a:tblPr>
              <a:tblGrid>
                <a:gridCol w="1680029">
                  <a:extLst>
                    <a:ext uri="{9D8B030D-6E8A-4147-A177-3AD203B41FA5}">
                      <a16:colId xmlns:a16="http://schemas.microsoft.com/office/drawing/2014/main" val="1534005040"/>
                    </a:ext>
                  </a:extLst>
                </a:gridCol>
                <a:gridCol w="1680029">
                  <a:extLst>
                    <a:ext uri="{9D8B030D-6E8A-4147-A177-3AD203B41FA5}">
                      <a16:colId xmlns:a16="http://schemas.microsoft.com/office/drawing/2014/main" val="299994258"/>
                    </a:ext>
                  </a:extLst>
                </a:gridCol>
                <a:gridCol w="1680029">
                  <a:extLst>
                    <a:ext uri="{9D8B030D-6E8A-4147-A177-3AD203B41FA5}">
                      <a16:colId xmlns:a16="http://schemas.microsoft.com/office/drawing/2014/main" val="2459546426"/>
                    </a:ext>
                  </a:extLst>
                </a:gridCol>
              </a:tblGrid>
              <a:tr h="409320">
                <a:tc>
                  <a:txBody>
                    <a:bodyPr/>
                    <a:lstStyle/>
                    <a:p>
                      <a:pPr algn="ctr"/>
                      <a:r>
                        <a:rPr lang="en-US" dirty="0"/>
                        <a:t>Authorized</a:t>
                      </a:r>
                    </a:p>
                  </a:txBody>
                  <a:tcPr/>
                </a:tc>
                <a:tc>
                  <a:txBody>
                    <a:bodyPr/>
                    <a:lstStyle/>
                    <a:p>
                      <a:pPr algn="ctr"/>
                      <a:r>
                        <a:rPr lang="en-US" dirty="0"/>
                        <a:t>Filled</a:t>
                      </a:r>
                    </a:p>
                  </a:txBody>
                  <a:tcPr/>
                </a:tc>
                <a:tc>
                  <a:txBody>
                    <a:bodyPr/>
                    <a:lstStyle/>
                    <a:p>
                      <a:pPr algn="ctr"/>
                      <a:r>
                        <a:rPr lang="en-US" dirty="0"/>
                        <a:t>Vacancies</a:t>
                      </a:r>
                    </a:p>
                  </a:txBody>
                  <a:tcPr/>
                </a:tc>
                <a:extLst>
                  <a:ext uri="{0D108BD9-81ED-4DB2-BD59-A6C34878D82A}">
                    <a16:rowId xmlns:a16="http://schemas.microsoft.com/office/drawing/2014/main" val="2232592289"/>
                  </a:ext>
                </a:extLst>
              </a:tr>
              <a:tr h="295245">
                <a:tc>
                  <a:txBody>
                    <a:bodyPr/>
                    <a:lstStyle/>
                    <a:p>
                      <a:pPr algn="r"/>
                      <a:r>
                        <a:rPr lang="en-US" dirty="0"/>
                        <a:t>.5</a:t>
                      </a:r>
                    </a:p>
                  </a:txBody>
                  <a:tcPr/>
                </a:tc>
                <a:tc>
                  <a:txBody>
                    <a:bodyPr/>
                    <a:lstStyle/>
                    <a:p>
                      <a:pPr algn="r"/>
                      <a:r>
                        <a:rPr lang="en-US" dirty="0"/>
                        <a:t>.5</a:t>
                      </a:r>
                    </a:p>
                  </a:txBody>
                  <a:tcPr/>
                </a:tc>
                <a:tc>
                  <a:txBody>
                    <a:bodyPr/>
                    <a:lstStyle/>
                    <a:p>
                      <a:pPr algn="r"/>
                      <a:r>
                        <a:rPr lang="en-US" dirty="0"/>
                        <a:t>- </a:t>
                      </a:r>
                    </a:p>
                  </a:txBody>
                  <a:tcPr/>
                </a:tc>
                <a:extLst>
                  <a:ext uri="{0D108BD9-81ED-4DB2-BD59-A6C34878D82A}">
                    <a16:rowId xmlns:a16="http://schemas.microsoft.com/office/drawing/2014/main" val="2588886264"/>
                  </a:ext>
                </a:extLst>
              </a:tr>
            </a:tbl>
          </a:graphicData>
        </a:graphic>
      </p:graphicFrame>
      <p:pic>
        <p:nvPicPr>
          <p:cNvPr id="14" name="Picture 13">
            <a:extLst>
              <a:ext uri="{FF2B5EF4-FFF2-40B4-BE49-F238E27FC236}">
                <a16:creationId xmlns:a16="http://schemas.microsoft.com/office/drawing/2014/main" id="{0F5356B7-B721-C984-D05E-2730D374035D}"/>
              </a:ext>
            </a:extLst>
          </p:cNvPr>
          <p:cNvPicPr>
            <a:picLocks noChangeAspect="1"/>
          </p:cNvPicPr>
          <p:nvPr/>
        </p:nvPicPr>
        <p:blipFill>
          <a:blip r:embed="rId3"/>
          <a:stretch>
            <a:fillRect/>
          </a:stretch>
        </p:blipFill>
        <p:spPr>
          <a:xfrm>
            <a:off x="10682513" y="5426866"/>
            <a:ext cx="1431133" cy="1431133"/>
          </a:xfrm>
          <a:prstGeom prst="rect">
            <a:avLst/>
          </a:prstGeom>
        </p:spPr>
      </p:pic>
    </p:spTree>
    <p:extLst>
      <p:ext uri="{BB962C8B-B14F-4D97-AF65-F5344CB8AC3E}">
        <p14:creationId xmlns:p14="http://schemas.microsoft.com/office/powerpoint/2010/main" val="890161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Natural </a:t>
            </a:r>
            <a:r>
              <a:rPr lang="en-US" sz="3600" dirty="0">
                <a:solidFill>
                  <a:srgbClr val="FFFFFF"/>
                </a:solidFill>
              </a:rPr>
              <a:t>Resources </a:t>
            </a:r>
            <a:r>
              <a:rPr lang="en-US" sz="3600" kern="1200" dirty="0">
                <a:solidFill>
                  <a:srgbClr val="FFFFFF"/>
                </a:solidFill>
                <a:latin typeface="+mj-lt"/>
                <a:ea typeface="+mj-ea"/>
                <a:cs typeface="+mj-cs"/>
              </a:rPr>
              <a:t>Activities</a:t>
            </a:r>
            <a:br>
              <a:rPr lang="en-US" sz="3400" kern="1200" dirty="0">
                <a:solidFill>
                  <a:srgbClr val="FFFFFF"/>
                </a:solidFill>
                <a:latin typeface="+mj-lt"/>
                <a:ea typeface="+mj-ea"/>
                <a:cs typeface="+mj-cs"/>
              </a:rPr>
            </a:br>
            <a:r>
              <a:rPr lang="en-US" sz="2700" kern="1200" dirty="0">
                <a:solidFill>
                  <a:srgbClr val="FFFFFF"/>
                </a:solidFill>
                <a:latin typeface="+mj-lt"/>
                <a:ea typeface="+mj-ea"/>
                <a:cs typeface="+mj-cs"/>
              </a:rPr>
              <a:t>Q2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1033507455"/>
              </p:ext>
            </p:extLst>
          </p:nvPr>
        </p:nvGraphicFramePr>
        <p:xfrm>
          <a:off x="989958" y="34995"/>
          <a:ext cx="9934758" cy="6021302"/>
        </p:xfrm>
        <a:graphic>
          <a:graphicData uri="http://schemas.openxmlformats.org/drawingml/2006/table">
            <a:tbl>
              <a:tblPr firstRow="1" bandRow="1">
                <a:noFill/>
                <a:tableStyleId>{5C22544A-7EE6-4342-B048-85BDC9FD1C3A}</a:tableStyleId>
              </a:tblPr>
              <a:tblGrid>
                <a:gridCol w="3773091">
                  <a:extLst>
                    <a:ext uri="{9D8B030D-6E8A-4147-A177-3AD203B41FA5}">
                      <a16:colId xmlns:a16="http://schemas.microsoft.com/office/drawing/2014/main" val="1923382009"/>
                    </a:ext>
                  </a:extLst>
                </a:gridCol>
                <a:gridCol w="3195068">
                  <a:extLst>
                    <a:ext uri="{9D8B030D-6E8A-4147-A177-3AD203B41FA5}">
                      <a16:colId xmlns:a16="http://schemas.microsoft.com/office/drawing/2014/main" val="105490491"/>
                    </a:ext>
                  </a:extLst>
                </a:gridCol>
                <a:gridCol w="2966599">
                  <a:extLst>
                    <a:ext uri="{9D8B030D-6E8A-4147-A177-3AD203B41FA5}">
                      <a16:colId xmlns:a16="http://schemas.microsoft.com/office/drawing/2014/main" val="121705841"/>
                    </a:ext>
                  </a:extLst>
                </a:gridCol>
              </a:tblGrid>
              <a:tr h="421181">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2807880">
                <a:tc>
                  <a:txBody>
                    <a:bodyPr/>
                    <a:lstStyle/>
                    <a:p>
                      <a:pPr marL="0" marR="0" lvl="0" indent="0" algn="l" rtl="0" eaLnBrk="1" fontAlgn="auto" latinLnBrk="0" hangingPunct="1">
                        <a:lnSpc>
                          <a:spcPct val="100000"/>
                        </a:lnSpc>
                        <a:spcBef>
                          <a:spcPts val="0"/>
                        </a:spcBef>
                        <a:spcAft>
                          <a:spcPts val="0"/>
                        </a:spcAft>
                        <a:buClrTx/>
                        <a:buSzTx/>
                        <a:buFontTx/>
                        <a:buNone/>
                      </a:pPr>
                      <a:r>
                        <a:rPr lang="en-US" dirty="0">
                          <a:effectLst/>
                          <a:latin typeface="Calibri"/>
                          <a:ea typeface="Calibri" panose="020F0502020204030204" pitchFamily="34" charset="0"/>
                        </a:rPr>
                        <a:t>Responses to:</a:t>
                      </a:r>
                    </a:p>
                    <a:p>
                      <a:pPr marL="0" marR="0" lvl="0" indent="0" algn="l">
                        <a:lnSpc>
                          <a:spcPct val="100000"/>
                        </a:lnSpc>
                        <a:spcBef>
                          <a:spcPts val="0"/>
                        </a:spcBef>
                        <a:spcAft>
                          <a:spcPts val="0"/>
                        </a:spcAft>
                        <a:buClrTx/>
                        <a:buSzTx/>
                        <a:buFontTx/>
                        <a:buNone/>
                      </a:pPr>
                      <a:endParaRPr lang="en-US" dirty="0">
                        <a:effectLst/>
                        <a:latin typeface="Calibri"/>
                        <a:ea typeface="Calibri" panose="020F0502020204030204" pitchFamily="34" charset="0"/>
                      </a:endParaRP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pPr marL="285750" indent="-285750">
                        <a:buFont typeface="Arial"/>
                        <a:buChar char="•"/>
                      </a:pPr>
                      <a:r>
                        <a:rPr lang="en-US" sz="1800" cap="none" spc="0" dirty="0">
                          <a:solidFill>
                            <a:schemeClr val="tx1"/>
                          </a:solidFill>
                        </a:rPr>
                        <a:t>Wolf activity in County</a:t>
                      </a:r>
                    </a:p>
                    <a:p>
                      <a:pPr marL="285750" lvl="0" indent="-285750">
                        <a:buFont typeface="Arial"/>
                        <a:buChar char="•"/>
                      </a:pPr>
                      <a:r>
                        <a:rPr lang="en-US" sz="1800" cap="none" spc="0" dirty="0">
                          <a:solidFill>
                            <a:schemeClr val="tx1"/>
                          </a:solidFill>
                        </a:rPr>
                        <a:t>Programmatic Solar EIS</a:t>
                      </a:r>
                    </a:p>
                    <a:p>
                      <a:pPr marL="285750" lvl="0" indent="-285750">
                        <a:buFont typeface="Arial"/>
                        <a:buChar char="•"/>
                      </a:pPr>
                      <a:r>
                        <a:rPr lang="en-US" sz="1800" cap="none" spc="0" dirty="0">
                          <a:solidFill>
                            <a:schemeClr val="tx1"/>
                          </a:solidFill>
                        </a:rPr>
                        <a:t>Mill Creek and North Fork Veg. Planning by FS</a:t>
                      </a:r>
                    </a:p>
                    <a:p>
                      <a:pPr marL="285750" lvl="0" indent="-285750">
                        <a:buFont typeface="Arial"/>
                        <a:buChar char="•"/>
                      </a:pPr>
                      <a:r>
                        <a:rPr lang="en-US" sz="1800" cap="none" spc="0" dirty="0">
                          <a:solidFill>
                            <a:schemeClr val="tx1"/>
                          </a:solidFill>
                        </a:rPr>
                        <a:t>BOR/OPS Prineville Resort</a:t>
                      </a:r>
                    </a:p>
                    <a:p>
                      <a:pPr marL="285750" lvl="0" indent="-285750">
                        <a:buFont typeface="Arial"/>
                        <a:buChar char="•"/>
                      </a:pPr>
                      <a:r>
                        <a:rPr lang="en-US" sz="1800" cap="none" spc="0" dirty="0">
                          <a:solidFill>
                            <a:schemeClr val="tx1"/>
                          </a:solidFill>
                        </a:rPr>
                        <a:t>Review of State Sage grouse plan updates</a:t>
                      </a:r>
                    </a:p>
                    <a:p>
                      <a:pPr marL="285750" lvl="0" indent="-285750">
                        <a:buFont typeface="Arial"/>
                        <a:buChar char="•"/>
                      </a:pPr>
                      <a:r>
                        <a:rPr lang="en-US" sz="1800" cap="none" spc="0" dirty="0">
                          <a:solidFill>
                            <a:schemeClr val="tx1"/>
                          </a:solidFill>
                        </a:rPr>
                        <a:t>Tourism program by Chamber of Commerce</a:t>
                      </a:r>
                    </a:p>
                    <a:p>
                      <a:pPr marL="285750" lvl="0" indent="-285750">
                        <a:buFont typeface="Arial"/>
                        <a:buChar char="•"/>
                      </a:pPr>
                      <a:r>
                        <a:rPr lang="en-US" sz="1800" cap="none" spc="0" dirty="0">
                          <a:solidFill>
                            <a:schemeClr val="tx1"/>
                          </a:solidFill>
                        </a:rPr>
                        <a:t>City of Prineville PREP </a:t>
                      </a:r>
                    </a:p>
                    <a:p>
                      <a:pPr marL="285750" lvl="0" indent="-285750">
                        <a:buFont typeface="Arial"/>
                        <a:buChar char="•"/>
                      </a:pPr>
                      <a:r>
                        <a:rPr lang="en-US" sz="1800" cap="none" spc="0" dirty="0">
                          <a:solidFill>
                            <a:schemeClr val="tx1"/>
                          </a:solidFill>
                        </a:rPr>
                        <a:t>Crook County SWCD –Juniper/water project</a:t>
                      </a:r>
                    </a:p>
                    <a:p>
                      <a:pPr marL="285750" lvl="0" indent="-285750">
                        <a:buFont typeface="Arial"/>
                        <a:buChar char="•"/>
                      </a:pPr>
                      <a:r>
                        <a:rPr lang="en-US" sz="1800" cap="none" spc="0" dirty="0">
                          <a:solidFill>
                            <a:schemeClr val="tx1"/>
                          </a:solidFill>
                        </a:rPr>
                        <a:t>FS Wildfire Crisis Strategy</a:t>
                      </a:r>
                    </a:p>
                    <a:p>
                      <a:pPr lvl="0">
                        <a:buNone/>
                      </a:pPr>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354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effectLst/>
                        <a:latin typeface="Calibri" panose="020F0502020204030204" pitchFamily="34" charset="0"/>
                        <a:ea typeface="Calibri" panose="020F0502020204030204" pitchFamily="34" charset="0"/>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354327">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cap="none" spc="0" dirty="0">
                        <a:solidFill>
                          <a:schemeClr val="tx1"/>
                        </a:solidFill>
                      </a:endParaRP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r h="354327">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mpd="sng">
                      <a:noFill/>
                      <a:prstDash val="solid"/>
                    </a:lnB>
                    <a:solidFill>
                      <a:schemeClr val="bg1">
                        <a:lumMod val="95000"/>
                      </a:schemeClr>
                    </a:solidFill>
                  </a:tcPr>
                </a:tc>
                <a:extLst>
                  <a:ext uri="{0D108BD9-81ED-4DB2-BD59-A6C34878D82A}">
                    <a16:rowId xmlns:a16="http://schemas.microsoft.com/office/drawing/2014/main" val="3239926758"/>
                  </a:ext>
                </a:extLst>
              </a:tr>
            </a:tbl>
          </a:graphicData>
        </a:graphic>
      </p:graphicFrame>
    </p:spTree>
    <p:extLst>
      <p:ext uri="{BB962C8B-B14F-4D97-AF65-F5344CB8AC3E}">
        <p14:creationId xmlns:p14="http://schemas.microsoft.com/office/powerpoint/2010/main" val="33401903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Natural Resources Performance Measures</a:t>
            </a:r>
            <a:br>
              <a:rPr lang="en-US" sz="3400" kern="1200">
                <a:solidFill>
                  <a:srgbClr val="FFFFFF"/>
                </a:solidFill>
                <a:latin typeface="+mj-lt"/>
                <a:ea typeface="+mj-ea"/>
                <a:cs typeface="+mj-cs"/>
              </a:rPr>
            </a:br>
            <a:r>
              <a:rPr lang="en-US" sz="2400" kern="1200">
                <a:solidFill>
                  <a:srgbClr val="FFFFFF"/>
                </a:solidFill>
                <a:latin typeface="+mj-lt"/>
                <a:ea typeface="+mj-ea"/>
                <a:cs typeface="+mj-cs"/>
              </a:rPr>
              <a:t>Q2 </a:t>
            </a:r>
            <a:r>
              <a:rPr lang="en-US" sz="2400" kern="1200" dirty="0">
                <a:solidFill>
                  <a:srgbClr val="FFFFFF"/>
                </a:solidFill>
                <a:latin typeface="+mj-lt"/>
                <a:ea typeface="+mj-ea"/>
                <a:cs typeface="+mj-cs"/>
              </a:rPr>
              <a:t>FY 2024</a:t>
            </a:r>
          </a:p>
        </p:txBody>
      </p:sp>
      <p:sp>
        <p:nvSpPr>
          <p:cNvPr id="3" name="TextBox 2">
            <a:extLst>
              <a:ext uri="{FF2B5EF4-FFF2-40B4-BE49-F238E27FC236}">
                <a16:creationId xmlns:a16="http://schemas.microsoft.com/office/drawing/2014/main" id="{EBE33B02-5D32-4F98-2EB4-79C2A5503124}"/>
              </a:ext>
            </a:extLst>
          </p:cNvPr>
          <p:cNvSpPr txBox="1"/>
          <p:nvPr/>
        </p:nvSpPr>
        <p:spPr>
          <a:xfrm>
            <a:off x="889155" y="1478029"/>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sp>
        <p:nvSpPr>
          <p:cNvPr id="7" name="Content Placeholder 6">
            <a:extLst>
              <a:ext uri="{FF2B5EF4-FFF2-40B4-BE49-F238E27FC236}">
                <a16:creationId xmlns:a16="http://schemas.microsoft.com/office/drawing/2014/main" id="{1C17DBBE-80B2-CECA-8621-CCCAB8549EDC}"/>
              </a:ext>
            </a:extLst>
          </p:cNvPr>
          <p:cNvSpPr>
            <a:spLocks noGrp="1"/>
          </p:cNvSpPr>
          <p:nvPr>
            <p:ph idx="1"/>
          </p:nvPr>
        </p:nvSpPr>
        <p:spPr>
          <a:xfrm>
            <a:off x="542365" y="274731"/>
            <a:ext cx="10515600" cy="4351338"/>
          </a:xfrm>
        </p:spPr>
        <p:txBody>
          <a:bodyPr/>
          <a:lstStyle/>
          <a:p>
            <a:endParaRPr lang="en-US"/>
          </a:p>
        </p:txBody>
      </p:sp>
    </p:spTree>
    <p:extLst>
      <p:ext uri="{BB962C8B-B14F-4D97-AF65-F5344CB8AC3E}">
        <p14:creationId xmlns:p14="http://schemas.microsoft.com/office/powerpoint/2010/main" val="12544687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74F4C504EEDB459C605A6B35FA36A2" ma:contentTypeVersion="6" ma:contentTypeDescription="Create a new document." ma:contentTypeScope="" ma:versionID="ba1b6f9f553e717c270d4079b621d28c">
  <xsd:schema xmlns:xsd="http://www.w3.org/2001/XMLSchema" xmlns:xs="http://www.w3.org/2001/XMLSchema" xmlns:p="http://schemas.microsoft.com/office/2006/metadata/properties" xmlns:ns2="b557908c-db8f-492c-85b3-8ac25d9f5500" xmlns:ns3="e14e99d7-bcb5-4c14-be58-b6d060e5a5a5" targetNamespace="http://schemas.microsoft.com/office/2006/metadata/properties" ma:root="true" ma:fieldsID="8e5a3ed03218abb7caf8cf38c83c9263" ns2:_="" ns3:_="">
    <xsd:import namespace="b557908c-db8f-492c-85b3-8ac25d9f5500"/>
    <xsd:import namespace="e14e99d7-bcb5-4c14-be58-b6d060e5a5a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7908c-db8f-492c-85b3-8ac25d9f5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4e99d7-bcb5-4c14-be58-b6d060e5a5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7717BC-2F18-49D8-972E-35A1697D8D6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57908c-db8f-492c-85b3-8ac25d9f5500"/>
    <ds:schemaRef ds:uri="e14e99d7-bcb5-4c14-be58-b6d060e5a5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0C7F33-6BB4-469D-B95C-583B8BC7EA8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96485BCA-CD2C-44CE-A2F0-1767AEEFAC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611</TotalTime>
  <Words>363</Words>
  <Application>Microsoft Office PowerPoint</Application>
  <PresentationFormat>Widescreen</PresentationFormat>
  <Paragraphs>62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Natural Resources</vt:lpstr>
      <vt:lpstr>Natural Resources Financial Summary amounts in thousands</vt:lpstr>
      <vt:lpstr>Natural Resources Staffing Summary</vt:lpstr>
      <vt:lpstr>Natural Resources Activities Q2 FY 2024</vt:lpstr>
      <vt:lpstr>Natural Resources Performance Measures Q2 FY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(enter department)</dc:title>
  <dc:creator>Andy Parks</dc:creator>
  <cp:lastModifiedBy>Andy Parks</cp:lastModifiedBy>
  <cp:revision>231</cp:revision>
  <cp:lastPrinted>2023-12-04T18:45:36Z</cp:lastPrinted>
  <dcterms:created xsi:type="dcterms:W3CDTF">2023-11-18T14:14:15Z</dcterms:created>
  <dcterms:modified xsi:type="dcterms:W3CDTF">2024-02-23T22:43:48Z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0x0101002374F4C504EEDB459C605A6B35FA36A2</vt:lpwstr>
  </property>
</Properties>
</file>