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7" r:id="rId5"/>
    <p:sldId id="262" r:id="rId6"/>
    <p:sldId id="260" r:id="rId7"/>
    <p:sldId id="259" r:id="rId8"/>
    <p:sldId id="26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5E519D-C0CE-2AA7-FB61-8C709994C237}" v="937" dt="2024-02-26T17:13:51.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46"/>
    <p:restoredTop sz="84082"/>
  </p:normalViewPr>
  <p:slideViewPr>
    <p:cSldViewPr snapToGrid="0">
      <p:cViewPr varScale="1">
        <p:scale>
          <a:sx n="107" d="100"/>
          <a:sy n="107" d="100"/>
        </p:scale>
        <p:origin x="94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laine" userId="S::eric.blaine@crookcountyor.gov::dbedf359-4cc3-49be-9633-4839eb53593d" providerId="AD" clId="Web-{9D5E519D-C0CE-2AA7-FB61-8C709994C237}"/>
    <pc:docChg chg="modSld">
      <pc:chgData name="Eric Blaine" userId="S::eric.blaine@crookcountyor.gov::dbedf359-4cc3-49be-9633-4839eb53593d" providerId="AD" clId="Web-{9D5E519D-C0CE-2AA7-FB61-8C709994C237}" dt="2024-02-26T17:13:41.597" v="824"/>
      <pc:docMkLst>
        <pc:docMk/>
      </pc:docMkLst>
      <pc:sldChg chg="modSp">
        <pc:chgData name="Eric Blaine" userId="S::eric.blaine@crookcountyor.gov::dbedf359-4cc3-49be-9633-4839eb53593d" providerId="AD" clId="Web-{9D5E519D-C0CE-2AA7-FB61-8C709994C237}" dt="2024-02-26T17:08:28.062" v="337"/>
        <pc:sldMkLst>
          <pc:docMk/>
          <pc:sldMk cId="3340190378" sldId="259"/>
        </pc:sldMkLst>
        <pc:graphicFrameChg chg="mod modGraphic">
          <ac:chgData name="Eric Blaine" userId="S::eric.blaine@crookcountyor.gov::dbedf359-4cc3-49be-9633-4839eb53593d" providerId="AD" clId="Web-{9D5E519D-C0CE-2AA7-FB61-8C709994C237}" dt="2024-02-26T17:08:28.062" v="337"/>
          <ac:graphicFrameMkLst>
            <pc:docMk/>
            <pc:sldMk cId="3340190378" sldId="259"/>
            <ac:graphicFrameMk id="4" creationId="{AFCCCF83-4B5F-87F5-0750-697FA28FEDEB}"/>
          </ac:graphicFrameMkLst>
        </pc:graphicFrameChg>
      </pc:sldChg>
      <pc:sldChg chg="modSp">
        <pc:chgData name="Eric Blaine" userId="S::eric.blaine@crookcountyor.gov::dbedf359-4cc3-49be-9633-4839eb53593d" providerId="AD" clId="Web-{9D5E519D-C0CE-2AA7-FB61-8C709994C237}" dt="2024-02-26T17:07:11.092" v="115"/>
        <pc:sldMkLst>
          <pc:docMk/>
          <pc:sldMk cId="890161737" sldId="260"/>
        </pc:sldMkLst>
        <pc:graphicFrameChg chg="mod modGraphic">
          <ac:chgData name="Eric Blaine" userId="S::eric.blaine@crookcountyor.gov::dbedf359-4cc3-49be-9633-4839eb53593d" providerId="AD" clId="Web-{9D5E519D-C0CE-2AA7-FB61-8C709994C237}" dt="2024-02-26T17:07:11.092" v="115"/>
          <ac:graphicFrameMkLst>
            <pc:docMk/>
            <pc:sldMk cId="890161737" sldId="260"/>
            <ac:graphicFrameMk id="13" creationId="{A3C404BA-F9B6-367C-EB99-F7B95BBC5AEC}"/>
          </ac:graphicFrameMkLst>
        </pc:graphicFrameChg>
      </pc:sldChg>
      <pc:sldChg chg="modSp">
        <pc:chgData name="Eric Blaine" userId="S::eric.blaine@crookcountyor.gov::dbedf359-4cc3-49be-9633-4839eb53593d" providerId="AD" clId="Web-{9D5E519D-C0CE-2AA7-FB61-8C709994C237}" dt="2024-02-26T17:06:57.983" v="109" actId="20577"/>
        <pc:sldMkLst>
          <pc:docMk/>
          <pc:sldMk cId="1235064747" sldId="262"/>
        </pc:sldMkLst>
        <pc:spChg chg="mod">
          <ac:chgData name="Eric Blaine" userId="S::eric.blaine@crookcountyor.gov::dbedf359-4cc3-49be-9633-4839eb53593d" providerId="AD" clId="Web-{9D5E519D-C0CE-2AA7-FB61-8C709994C237}" dt="2024-02-26T17:06:57.983" v="109" actId="20577"/>
          <ac:spMkLst>
            <pc:docMk/>
            <pc:sldMk cId="1235064747" sldId="262"/>
            <ac:spMk id="6" creationId="{6C44B870-A9C0-3BC0-CCCF-93456BCF9B54}"/>
          </ac:spMkLst>
        </pc:spChg>
        <pc:graphicFrameChg chg="mod modGraphic">
          <ac:chgData name="Eric Blaine" userId="S::eric.blaine@crookcountyor.gov::dbedf359-4cc3-49be-9633-4839eb53593d" providerId="AD" clId="Web-{9D5E519D-C0CE-2AA7-FB61-8C709994C237}" dt="2024-02-26T16:52:53.379" v="23"/>
          <ac:graphicFrameMkLst>
            <pc:docMk/>
            <pc:sldMk cId="1235064747" sldId="262"/>
            <ac:graphicFrameMk id="5" creationId="{A30FF624-3DE5-A610-1E97-C574345F8296}"/>
          </ac:graphicFrameMkLst>
        </pc:graphicFrameChg>
      </pc:sldChg>
      <pc:sldChg chg="modSp">
        <pc:chgData name="Eric Blaine" userId="S::eric.blaine@crookcountyor.gov::dbedf359-4cc3-49be-9633-4839eb53593d" providerId="AD" clId="Web-{9D5E519D-C0CE-2AA7-FB61-8C709994C237}" dt="2024-02-26T17:13:41.597" v="824"/>
        <pc:sldMkLst>
          <pc:docMk/>
          <pc:sldMk cId="1254468736" sldId="263"/>
        </pc:sldMkLst>
        <pc:spChg chg="mod">
          <ac:chgData name="Eric Blaine" userId="S::eric.blaine@crookcountyor.gov::dbedf359-4cc3-49be-9633-4839eb53593d" providerId="AD" clId="Web-{9D5E519D-C0CE-2AA7-FB61-8C709994C237}" dt="2024-02-26T17:11:43.470" v="444" actId="20577"/>
          <ac:spMkLst>
            <pc:docMk/>
            <pc:sldMk cId="1254468736" sldId="263"/>
            <ac:spMk id="2" creationId="{9F870CFA-96CC-ED23-FB9D-317BE8ED6A7E}"/>
          </ac:spMkLst>
        </pc:spChg>
        <pc:graphicFrameChg chg="mod modGraphic">
          <ac:chgData name="Eric Blaine" userId="S::eric.blaine@crookcountyor.gov::dbedf359-4cc3-49be-9633-4839eb53593d" providerId="AD" clId="Web-{9D5E519D-C0CE-2AA7-FB61-8C709994C237}" dt="2024-02-26T17:13:41.597" v="824"/>
          <ac:graphicFrameMkLst>
            <pc:docMk/>
            <pc:sldMk cId="1254468736" sldId="263"/>
            <ac:graphicFrameMk id="4" creationId="{AFCCCF83-4B5F-87F5-0750-697FA28FEDEB}"/>
          </ac:graphicFrameMkLst>
        </pc:graphicFrameChg>
      </pc:sldChg>
    </pc:docChg>
  </pc:docChgLst>
  <pc:docChgLst>
    <pc:chgData name="Christina Haron" userId="S::christina.haron@co.crook.or.us::ca0bbf6a-46f8-4d49-9c1b-940295d29b19" providerId="AD" clId="Web-{F8527262-EA3B-44FA-F22A-DB912801F6BD}"/>
    <pc:docChg chg="modSld">
      <pc:chgData name="Christina Haron" userId="S::christina.haron@co.crook.or.us::ca0bbf6a-46f8-4d49-9c1b-940295d29b19" providerId="AD" clId="Web-{F8527262-EA3B-44FA-F22A-DB912801F6BD}" dt="2024-02-23T23:21:40.513" v="5"/>
      <pc:docMkLst>
        <pc:docMk/>
      </pc:docMkLst>
      <pc:sldChg chg="modSp">
        <pc:chgData name="Christina Haron" userId="S::christina.haron@co.crook.or.us::ca0bbf6a-46f8-4d49-9c1b-940295d29b19" providerId="AD" clId="Web-{F8527262-EA3B-44FA-F22A-DB912801F6BD}" dt="2024-02-23T23:21:40.513" v="5"/>
        <pc:sldMkLst>
          <pc:docMk/>
          <pc:sldMk cId="1235064747" sldId="262"/>
        </pc:sldMkLst>
        <pc:graphicFrameChg chg="mod modGraphic">
          <ac:chgData name="Christina Haron" userId="S::christina.haron@co.crook.or.us::ca0bbf6a-46f8-4d49-9c1b-940295d29b19" providerId="AD" clId="Web-{F8527262-EA3B-44FA-F22A-DB912801F6BD}" dt="2024-02-23T23:21:40.513" v="5"/>
          <ac:graphicFrameMkLst>
            <pc:docMk/>
            <pc:sldMk cId="1235064747" sldId="262"/>
            <ac:graphicFrameMk id="5" creationId="{A30FF624-3DE5-A610-1E97-C574345F829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2678248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Enter performance measures, goal and actual, with comments --- use performance measures included in the budget as a starting point, additional measures are encouraged</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6</a:t>
            </a:fld>
            <a:endParaRPr lang="en-US"/>
          </a:p>
        </p:txBody>
      </p:sp>
    </p:spTree>
    <p:extLst>
      <p:ext uri="{BB962C8B-B14F-4D97-AF65-F5344CB8AC3E}">
        <p14:creationId xmlns:p14="http://schemas.microsoft.com/office/powerpoint/2010/main" val="3066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2/26/2024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2/26/2024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County Counsel Office / Legal Department</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9653165" cy="4584315"/>
          </a:xfrm>
          <a:prstGeom prst="rect">
            <a:avLst/>
          </a:prstGeom>
        </p:spPr>
        <p:txBody>
          <a:bodyPr>
            <a:normAutofit fontScale="77500" lnSpcReduction="20000"/>
          </a:bodyPr>
          <a:lstStyle/>
          <a:p>
            <a:pPr defTabSz="722376">
              <a:spcAft>
                <a:spcPts val="600"/>
              </a:spcAft>
            </a:pPr>
            <a:r>
              <a:rPr lang="en-US" sz="2800" b="1" kern="1200" dirty="0">
                <a:solidFill>
                  <a:schemeClr val="tx1"/>
                </a:solidFill>
                <a:latin typeface="+mn-lt"/>
                <a:ea typeface="+mn-ea"/>
                <a:cs typeface="+mn-cs"/>
              </a:rPr>
              <a:t>Mission</a:t>
            </a:r>
          </a:p>
          <a:p>
            <a:pPr defTabSz="722376">
              <a:spcAft>
                <a:spcPts val="600"/>
              </a:spcAft>
            </a:pPr>
            <a:r>
              <a:rPr lang="en-US" sz="2600" dirty="0">
                <a:effectLst/>
                <a:latin typeface="Calibri" panose="020F0502020204030204" pitchFamily="34" charset="0"/>
                <a:ea typeface="Calibri" panose="020F0502020204030204" pitchFamily="34" charset="0"/>
                <a:cs typeface="Times New Roman" panose="02020603050405020304" pitchFamily="18" charset="0"/>
              </a:rPr>
              <a:t>Provides legal advice and services to Crook County, including, as appropriate, its employees, elected officials, agents, and legally authorized representatives acting in their official capacities, and any other administrative services as may be directed.</a:t>
            </a:r>
          </a:p>
          <a:p>
            <a:pPr defTabSz="722376">
              <a:spcAft>
                <a:spcPts val="600"/>
              </a:spcAft>
            </a:pPr>
            <a:endParaRPr lang="en-US" sz="2600" kern="1200" dirty="0">
              <a:latin typeface="+mn-lt"/>
              <a:ea typeface="+mn-ea"/>
              <a:cs typeface="+mn-cs"/>
            </a:endParaRPr>
          </a:p>
          <a:p>
            <a:pPr defTabSz="722376">
              <a:spcAft>
                <a:spcPts val="600"/>
              </a:spcAft>
            </a:pPr>
            <a:r>
              <a:rPr lang="en-US" sz="2800" b="1" kern="1200" dirty="0">
                <a:solidFill>
                  <a:schemeClr val="tx1"/>
                </a:solidFill>
                <a:latin typeface="+mn-lt"/>
                <a:ea typeface="+mn-ea"/>
                <a:cs typeface="+mn-cs"/>
              </a:rPr>
              <a:t>Major goals</a:t>
            </a:r>
          </a:p>
          <a:p>
            <a:pPr marL="342900" marR="0" lvl="0" indent="-342900">
              <a:spcBef>
                <a:spcPts val="0"/>
              </a:spcBef>
              <a:spcAft>
                <a:spcPts val="0"/>
              </a:spcAft>
              <a:buFont typeface="Symbol" panose="05050102010706020507" pitchFamily="18" charset="2"/>
              <a:buChar char=""/>
            </a:pPr>
            <a:r>
              <a:rPr lang="en-US" sz="2600" dirty="0">
                <a:effectLst/>
                <a:latin typeface="Calibri" panose="020F0502020204030204" pitchFamily="34" charset="0"/>
                <a:ea typeface="Times New Roman" panose="02020603050405020304" pitchFamily="18" charset="0"/>
              </a:rPr>
              <a:t>Facilitate transition to County Administrator </a:t>
            </a:r>
            <a:endParaRPr lang="en-US" sz="2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600" dirty="0">
                <a:effectLst/>
                <a:latin typeface="Calibri" panose="020F0502020204030204" pitchFamily="34" charset="0"/>
                <a:ea typeface="Times New Roman" panose="02020603050405020304" pitchFamily="18" charset="0"/>
              </a:rPr>
              <a:t>Develop and present training as requested</a:t>
            </a:r>
            <a:endParaRPr lang="en-US" sz="2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600" dirty="0">
                <a:effectLst/>
                <a:latin typeface="Calibri" panose="020F0502020204030204" pitchFamily="34" charset="0"/>
                <a:ea typeface="Times New Roman" panose="02020603050405020304" pitchFamily="18" charset="0"/>
              </a:rPr>
              <a:t>Offload all non-legal functions</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Property management</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Purchasing</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Public information request</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Fees and charges to Finance</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Compensation committee to Human Resources</a:t>
            </a:r>
            <a:endParaRPr lang="en-US" sz="2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600" dirty="0">
                <a:effectLst/>
                <a:latin typeface="Calibri" panose="020F0502020204030204" pitchFamily="34" charset="0"/>
                <a:ea typeface="Times New Roman" panose="02020603050405020304" pitchFamily="18" charset="0"/>
              </a:rPr>
              <a:t>Other as identified</a:t>
            </a:r>
            <a:endParaRPr lang="en-US" sz="2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600" dirty="0">
                <a:effectLst/>
                <a:latin typeface="Calibri" panose="020F0502020204030204" pitchFamily="34" charset="0"/>
                <a:ea typeface="Times New Roman" panose="02020603050405020304" pitchFamily="18" charset="0"/>
              </a:rPr>
              <a:t>Transition to exclusively provide legal services and related training </a:t>
            </a:r>
            <a:endParaRPr lang="en-US" sz="2600" dirty="0">
              <a:effectLst/>
              <a:latin typeface="Calibri" panose="020F0502020204030204" pitchFamily="34" charset="0"/>
              <a:ea typeface="Calibri" panose="020F0502020204030204" pitchFamily="34" charset="0"/>
            </a:endParaRPr>
          </a:p>
          <a:p>
            <a:pPr marL="342900" indent="-342900" defTabSz="722376">
              <a:spcAft>
                <a:spcPts val="600"/>
              </a:spcAft>
              <a:buFont typeface="Arial" panose="020B0604020202020204" pitchFamily="34" charset="0"/>
              <a:buChar char="•"/>
            </a:pPr>
            <a:endParaRPr lang="en-US" sz="2600"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County Counsel Office / Legal Department</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2852483025"/>
              </p:ext>
            </p:extLst>
          </p:nvPr>
        </p:nvGraphicFramePr>
        <p:xfrm>
          <a:off x="1059544" y="2141422"/>
          <a:ext cx="9408204" cy="822960"/>
        </p:xfrm>
        <a:graphic>
          <a:graphicData uri="http://schemas.openxmlformats.org/drawingml/2006/table">
            <a:tbl>
              <a:tblPr firstRow="1" bandRow="1">
                <a:tableStyleId>{5C22544A-7EE6-4342-B048-85BDC9FD1C3A}</a:tableStyleId>
              </a:tblPr>
              <a:tblGrid>
                <a:gridCol w="2670629">
                  <a:extLst>
                    <a:ext uri="{9D8B030D-6E8A-4147-A177-3AD203B41FA5}">
                      <a16:colId xmlns:a16="http://schemas.microsoft.com/office/drawing/2014/main" val="566011448"/>
                    </a:ext>
                  </a:extLst>
                </a:gridCol>
                <a:gridCol w="2307772">
                  <a:extLst>
                    <a:ext uri="{9D8B030D-6E8A-4147-A177-3AD203B41FA5}">
                      <a16:colId xmlns:a16="http://schemas.microsoft.com/office/drawing/2014/main" val="3888698236"/>
                    </a:ext>
                  </a:extLst>
                </a:gridCol>
                <a:gridCol w="2191657">
                  <a:extLst>
                    <a:ext uri="{9D8B030D-6E8A-4147-A177-3AD203B41FA5}">
                      <a16:colId xmlns:a16="http://schemas.microsoft.com/office/drawing/2014/main" val="4028088874"/>
                    </a:ext>
                  </a:extLst>
                </a:gridCol>
                <a:gridCol w="2238146">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Expenses</a:t>
                      </a:r>
                    </a:p>
                  </a:txBody>
                  <a:tcPr/>
                </a:tc>
                <a:tc>
                  <a:txBody>
                    <a:bodyPr/>
                    <a:lstStyle/>
                    <a:p>
                      <a:pPr algn="r"/>
                      <a:r>
                        <a:rPr lang="en-US" sz="2400" dirty="0"/>
                        <a:t>$  452k</a:t>
                      </a:r>
                    </a:p>
                  </a:txBody>
                  <a:tcPr/>
                </a:tc>
                <a:tc>
                  <a:txBody>
                    <a:bodyPr/>
                    <a:lstStyle/>
                    <a:p>
                      <a:pPr algn="r"/>
                      <a:r>
                        <a:rPr lang="en-US" sz="2400" dirty="0"/>
                        <a:t>$   172k</a:t>
                      </a:r>
                    </a:p>
                  </a:txBody>
                  <a:tcPr/>
                </a:tc>
                <a:tc>
                  <a:txBody>
                    <a:bodyPr/>
                    <a:lstStyle/>
                    <a:p>
                      <a:pPr algn="r"/>
                      <a:r>
                        <a:rPr lang="en-US" sz="2400" dirty="0"/>
                        <a:t>$  280k </a:t>
                      </a:r>
                    </a:p>
                  </a:txBody>
                  <a:tcPr/>
                </a:tc>
                <a:extLst>
                  <a:ext uri="{0D108BD9-81ED-4DB2-BD59-A6C34878D82A}">
                    <a16:rowId xmlns:a16="http://schemas.microsoft.com/office/drawing/2014/main" val="948797677"/>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059544" y="4064805"/>
            <a:ext cx="9281489" cy="2000548"/>
          </a:xfrm>
          <a:prstGeom prst="rect">
            <a:avLst/>
          </a:prstGeom>
          <a:noFill/>
        </p:spPr>
        <p:txBody>
          <a:bodyPr wrap="square" lIns="91440" tIns="45720" rIns="91440" bIns="45720" rtlCol="0" anchor="t">
            <a:spAutoFit/>
          </a:bodyPr>
          <a:lstStyle/>
          <a:p>
            <a:r>
              <a:rPr lang="en-US" sz="2400" b="1" dirty="0"/>
              <a:t>Comments</a:t>
            </a:r>
          </a:p>
          <a:p>
            <a:pPr marL="342900" indent="-342900">
              <a:buFont typeface="Arial" panose="020B0604020202020204" pitchFamily="34" charset="0"/>
              <a:buChar char="•"/>
            </a:pPr>
            <a:r>
              <a:rPr lang="en-US" sz="2000" dirty="0">
                <a:ea typeface="Calibri"/>
                <a:cs typeface="Calibri"/>
              </a:rPr>
              <a:t>Large expenditure in November for attending annual AOC conference.</a:t>
            </a:r>
            <a:endParaRPr lang="en-US" sz="2000" dirty="0"/>
          </a:p>
          <a:p>
            <a:pPr marL="342900" indent="-342900">
              <a:buFont typeface="Arial" panose="020B0604020202020204" pitchFamily="34" charset="0"/>
              <a:buChar char="•"/>
            </a:pPr>
            <a:r>
              <a:rPr lang="en-US" sz="2000" dirty="0">
                <a:ea typeface="Calibri"/>
                <a:cs typeface="Calibri"/>
              </a:rPr>
              <a:t>The vacancy in the office manager position was filled, and department has been operating on full capacity this quarter.</a:t>
            </a:r>
            <a:endParaRPr lang="en-US" sz="2000" dirty="0"/>
          </a:p>
          <a:p>
            <a:pPr marL="342900" indent="-342900">
              <a:buFont typeface="Arial" panose="020B0604020202020204" pitchFamily="34" charset="0"/>
              <a:buChar char="•"/>
            </a:pPr>
            <a:r>
              <a:rPr lang="en-US" sz="2000" dirty="0"/>
              <a:t>Internal service charges recover full cost.</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23506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County Counsel Office / Legal Department</a:t>
            </a:r>
            <a:br>
              <a:rPr lang="en-US" sz="2800" kern="1200" dirty="0">
                <a:solidFill>
                  <a:srgbClr val="FFFFFF"/>
                </a:solidFill>
                <a:latin typeface="+mj-lt"/>
                <a:ea typeface="+mj-ea"/>
                <a:cs typeface="+mj-cs"/>
              </a:rPr>
            </a:br>
            <a:r>
              <a:rPr lang="en-US" sz="2700" kern="1200" dirty="0">
                <a:solidFill>
                  <a:srgbClr val="FFFFFF"/>
                </a:solidFill>
                <a:latin typeface="+mj-lt"/>
                <a:ea typeface="+mj-ea"/>
                <a:cs typeface="+mj-cs"/>
              </a:rPr>
              <a:t>Staffing Summary</a:t>
            </a: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971796" y="723569"/>
            <a:ext cx="5795701" cy="3564652"/>
          </a:xfrm>
          <a:prstGeom prst="rect">
            <a:avLst/>
          </a:prstGeom>
        </p:spPr>
        <p:txBody>
          <a:bodyPr/>
          <a:lstStyle/>
          <a:p>
            <a:pPr defTabSz="722376">
              <a:spcAft>
                <a:spcPts val="600"/>
              </a:spcAft>
            </a:pPr>
            <a:r>
              <a:rPr lang="en-US" sz="2400" b="1" kern="1200" dirty="0">
                <a:solidFill>
                  <a:schemeClr val="tx1"/>
                </a:solidFill>
                <a:latin typeface="+mn-lt"/>
                <a:ea typeface="+mn-ea"/>
                <a:cs typeface="+mn-cs"/>
              </a:rPr>
              <a:t>Comments:</a:t>
            </a:r>
          </a:p>
          <a:p>
            <a:pPr marL="285750" indent="-285750">
              <a:spcAft>
                <a:spcPts val="600"/>
              </a:spcAft>
              <a:buFont typeface="Arial" panose="020B0604020202020204" pitchFamily="34" charset="0"/>
              <a:buChar char="•"/>
            </a:pPr>
            <a:r>
              <a:rPr lang="en-US" sz="1600" dirty="0"/>
              <a:t>ORS 203.145: “…the board of each county may appoint a person or persons licensed to practice law in the State of Oregon as counsel to advise the board and other county officers, to render services in connection with legal questions of a civil nature arising in the discharge of their functions, to prosecute violations of county law […], and to provide such additional services as the board determines. Counsel shall serve at the pleasure of the board, on a full- or part-time basis….”</a:t>
            </a:r>
          </a:p>
          <a:p>
            <a:pPr marL="285750" indent="-285750">
              <a:spcAft>
                <a:spcPts val="600"/>
              </a:spcAft>
              <a:buFont typeface="Arial" panose="020B0604020202020204" pitchFamily="34" charset="0"/>
              <a:buChar char="•"/>
            </a:pPr>
            <a:r>
              <a:rPr lang="en-US" sz="1600" dirty="0"/>
              <a:t>RPC 1.13: “A lawyer employed or retained by an organization represents the organization acting through its duly authorized constituents.”</a:t>
            </a:r>
          </a:p>
          <a:p>
            <a:pPr marL="285750" indent="-285750">
              <a:spcAft>
                <a:spcPts val="600"/>
              </a:spcAft>
              <a:buFont typeface="Arial" panose="020B0604020202020204" pitchFamily="34" charset="0"/>
              <a:buChar char="•"/>
            </a:pPr>
            <a:endParaRPr lang="en-US" dirty="0"/>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163218" y="723569"/>
            <a:ext cx="5259959" cy="3718250"/>
          </a:xfrm>
          <a:prstGeom prst="rect">
            <a:avLst/>
          </a:prstGeom>
        </p:spPr>
        <p:txBody>
          <a:bodyPr>
            <a:normAutofit/>
          </a:bodyPr>
          <a:lstStyle/>
          <a:p>
            <a:pPr algn="ctr" defTabSz="722376">
              <a:spcAft>
                <a:spcPts val="600"/>
              </a:spcAft>
            </a:pPr>
            <a:r>
              <a:rPr lang="en-US" sz="2400" b="1" kern="1200" dirty="0">
                <a:solidFill>
                  <a:schemeClr val="tx1"/>
                </a:solidFill>
                <a:latin typeface="+mn-lt"/>
                <a:ea typeface="+mn-ea"/>
                <a:cs typeface="+mn-cs"/>
              </a:rPr>
              <a:t>Org Chart</a:t>
            </a: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sp>
        <p:nvSpPr>
          <p:cNvPr id="8" name="TextBox 7">
            <a:extLst>
              <a:ext uri="{FF2B5EF4-FFF2-40B4-BE49-F238E27FC236}">
                <a16:creationId xmlns:a16="http://schemas.microsoft.com/office/drawing/2014/main" id="{3264CA8D-6CB0-3F97-FED7-FBB7202F5646}"/>
              </a:ext>
            </a:extLst>
          </p:cNvPr>
          <p:cNvSpPr txBox="1"/>
          <p:nvPr/>
        </p:nvSpPr>
        <p:spPr>
          <a:xfrm>
            <a:off x="1055911" y="4159715"/>
            <a:ext cx="1977464"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3842769105"/>
              </p:ext>
            </p:extLst>
          </p:nvPr>
        </p:nvGraphicFramePr>
        <p:xfrm>
          <a:off x="1055911" y="4495926"/>
          <a:ext cx="5040087" cy="73152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295245">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95245">
                <a:tc>
                  <a:txBody>
                    <a:bodyPr/>
                    <a:lstStyle/>
                    <a:p>
                      <a:pPr algn="r"/>
                      <a:r>
                        <a:rPr lang="en-US" dirty="0"/>
                        <a:t>3</a:t>
                      </a:r>
                    </a:p>
                  </a:txBody>
                  <a:tcPr/>
                </a:tc>
                <a:tc>
                  <a:txBody>
                    <a:bodyPr/>
                    <a:lstStyle/>
                    <a:p>
                      <a:pPr algn="r"/>
                      <a:r>
                        <a:rPr lang="en-US" dirty="0"/>
                        <a:t>3</a:t>
                      </a:r>
                    </a:p>
                  </a:txBody>
                  <a:tcPr/>
                </a:tc>
                <a:tc>
                  <a:txBody>
                    <a:bodyPr/>
                    <a:lstStyle/>
                    <a:p>
                      <a:pPr lvl="0" algn="r">
                        <a:buNone/>
                      </a:pPr>
                      <a:r>
                        <a:rPr lang="en-US" dirty="0"/>
                        <a:t>0</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682513" y="5426866"/>
            <a:ext cx="1431133" cy="1431133"/>
          </a:xfrm>
          <a:prstGeom prst="rect">
            <a:avLst/>
          </a:prstGeom>
        </p:spPr>
      </p:pic>
      <p:pic>
        <p:nvPicPr>
          <p:cNvPr id="6" name="Picture 5">
            <a:extLst>
              <a:ext uri="{FF2B5EF4-FFF2-40B4-BE49-F238E27FC236}">
                <a16:creationId xmlns:a16="http://schemas.microsoft.com/office/drawing/2014/main" id="{3B5FA9ED-70A8-50CC-D014-7F990C721425}"/>
              </a:ext>
            </a:extLst>
          </p:cNvPr>
          <p:cNvPicPr>
            <a:picLocks noChangeAspect="1"/>
          </p:cNvPicPr>
          <p:nvPr/>
        </p:nvPicPr>
        <p:blipFill>
          <a:blip r:embed="rId4"/>
          <a:stretch>
            <a:fillRect/>
          </a:stretch>
        </p:blipFill>
        <p:spPr>
          <a:xfrm>
            <a:off x="7094197" y="1442634"/>
            <a:ext cx="4655679" cy="2682794"/>
          </a:xfrm>
          <a:prstGeom prst="rect">
            <a:avLst/>
          </a:prstGeom>
        </p:spPr>
      </p:pic>
    </p:spTree>
    <p:extLst>
      <p:ext uri="{BB962C8B-B14F-4D97-AF65-F5344CB8AC3E}">
        <p14:creationId xmlns:p14="http://schemas.microsoft.com/office/powerpoint/2010/main" val="89016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County Counsel Office Activities</a:t>
            </a:r>
            <a:br>
              <a:rPr lang="en-US" sz="3400" kern="1200" dirty="0">
                <a:solidFill>
                  <a:srgbClr val="FFFFFF"/>
                </a:solidFill>
                <a:latin typeface="+mj-lt"/>
                <a:ea typeface="+mj-ea"/>
                <a:cs typeface="+mj-cs"/>
              </a:rPr>
            </a:br>
            <a:r>
              <a:rPr lang="en-US" sz="27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2828350820"/>
              </p:ext>
            </p:extLst>
          </p:nvPr>
        </p:nvGraphicFramePr>
        <p:xfrm>
          <a:off x="1088570" y="617701"/>
          <a:ext cx="10078194" cy="4210249"/>
        </p:xfrm>
        <a:graphic>
          <a:graphicData uri="http://schemas.openxmlformats.org/drawingml/2006/table">
            <a:tbl>
              <a:tblPr firstRow="1" bandRow="1">
                <a:noFill/>
                <a:tableStyleId>{5C22544A-7EE6-4342-B048-85BDC9FD1C3A}</a:tableStyleId>
              </a:tblPr>
              <a:tblGrid>
                <a:gridCol w="3827566">
                  <a:extLst>
                    <a:ext uri="{9D8B030D-6E8A-4147-A177-3AD203B41FA5}">
                      <a16:colId xmlns:a16="http://schemas.microsoft.com/office/drawing/2014/main" val="1923382009"/>
                    </a:ext>
                  </a:extLst>
                </a:gridCol>
                <a:gridCol w="3241198">
                  <a:extLst>
                    <a:ext uri="{9D8B030D-6E8A-4147-A177-3AD203B41FA5}">
                      <a16:colId xmlns:a16="http://schemas.microsoft.com/office/drawing/2014/main" val="105490491"/>
                    </a:ext>
                  </a:extLst>
                </a:gridCol>
                <a:gridCol w="3009430">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Facilitate transition to County Administrator </a:t>
                      </a:r>
                      <a:endParaRPr lang="en-US" dirty="0">
                        <a:effectLst/>
                        <a:latin typeface="Calibri" panose="020F0502020204030204" pitchFamily="34" charset="0"/>
                        <a:ea typeface="Calibri" panose="020F0502020204030204" pitchFamily="34" charset="0"/>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Contract administrator engaged</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545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Develop and present training as requested</a:t>
                      </a:r>
                      <a:endParaRPr lang="en-US" dirty="0">
                        <a:effectLst/>
                        <a:latin typeface="Calibri" panose="020F0502020204030204" pitchFamily="34" charset="0"/>
                        <a:ea typeface="Calibri" panose="020F0502020204030204" pitchFamily="34" charset="0"/>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Drafted updates to Procurement code, for presentation at dept. head meeting</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If code is updated, training can be scheduled on new rules</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545330">
                <a:tc>
                  <a:txBody>
                    <a:bodyPr/>
                    <a:lstStyle/>
                    <a:p>
                      <a:r>
                        <a:rPr lang="en-US" sz="1800" cap="none" spc="0" dirty="0">
                          <a:solidFill>
                            <a:schemeClr val="tx1"/>
                          </a:solidFill>
                        </a:rPr>
                        <a:t>Transition to exclusively provide legal services and related training </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Increased department litigation: dog nuisance cases, code compliance cases, &amp; declaratory judgment suit</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545330">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County Counsel Office Activities - continued</a:t>
            </a:r>
            <a:br>
              <a:rPr lang="en-US" sz="3400" kern="1200" dirty="0">
                <a:solidFill>
                  <a:srgbClr val="FFFFFF"/>
                </a:solidFill>
                <a:latin typeface="+mj-lt"/>
                <a:ea typeface="+mj-ea"/>
                <a:cs typeface="+mj-cs"/>
              </a:rPr>
            </a:br>
            <a:r>
              <a:rPr lang="en-US" sz="24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611008629"/>
              </p:ext>
            </p:extLst>
          </p:nvPr>
        </p:nvGraphicFramePr>
        <p:xfrm>
          <a:off x="957942" y="666451"/>
          <a:ext cx="10309608" cy="4360681"/>
        </p:xfrm>
        <a:graphic>
          <a:graphicData uri="http://schemas.openxmlformats.org/drawingml/2006/table">
            <a:tbl>
              <a:tblPr firstRow="1" bandRow="1">
                <a:noFill/>
                <a:tableStyleId>{5C22544A-7EE6-4342-B048-85BDC9FD1C3A}</a:tableStyleId>
              </a:tblPr>
              <a:tblGrid>
                <a:gridCol w="3459075">
                  <a:extLst>
                    <a:ext uri="{9D8B030D-6E8A-4147-A177-3AD203B41FA5}">
                      <a16:colId xmlns:a16="http://schemas.microsoft.com/office/drawing/2014/main" val="1923382009"/>
                    </a:ext>
                  </a:extLst>
                </a:gridCol>
                <a:gridCol w="4200041">
                  <a:extLst>
                    <a:ext uri="{9D8B030D-6E8A-4147-A177-3AD203B41FA5}">
                      <a16:colId xmlns:a16="http://schemas.microsoft.com/office/drawing/2014/main" val="105490491"/>
                    </a:ext>
                  </a:extLst>
                </a:gridCol>
                <a:gridCol w="2650492">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Offload all non-legal functions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Property management</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Purchasing</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Public information request</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Fees and charges to Finance</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Compensation committee to Human Resources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Other as identified</a:t>
                      </a:r>
                      <a:endParaRPr lang="en-US" sz="1800" dirty="0">
                        <a:effectLst/>
                        <a:latin typeface="Calibri" panose="020F0502020204030204" pitchFamily="34" charset="0"/>
                        <a:ea typeface="Calibri" panose="020F0502020204030204" pitchFamily="34" charset="0"/>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Fee schedule transitioned to Finance Department.</a:t>
                      </a:r>
                    </a:p>
                    <a:p>
                      <a:r>
                        <a:rPr lang="en-US" sz="1800" cap="none" spc="0" dirty="0">
                          <a:solidFill>
                            <a:schemeClr val="tx1"/>
                          </a:solidFill>
                        </a:rPr>
                        <a:t>Compensation committee transitioned to Human Resources.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Office is still involved with purchasing, public records request responses, and property management.</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545330">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545330">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3150748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County Counsel Office Performance Measures</a:t>
            </a:r>
            <a:br>
              <a:rPr lang="en-US" sz="3400" kern="1200" dirty="0">
                <a:solidFill>
                  <a:srgbClr val="FFFFFF"/>
                </a:solidFill>
                <a:latin typeface="+mj-lt"/>
                <a:ea typeface="+mj-ea"/>
                <a:cs typeface="+mj-cs"/>
              </a:rPr>
            </a:br>
            <a:r>
              <a:rPr lang="en-US" sz="2400" dirty="0">
                <a:solidFill>
                  <a:srgbClr val="FFFFFF"/>
                </a:solidFill>
              </a:rPr>
              <a:t>Q2</a:t>
            </a:r>
            <a:r>
              <a:rPr lang="en-US" sz="2400" kern="1200" dirty="0">
                <a:solidFill>
                  <a:srgbClr val="FFFFFF"/>
                </a:solidFill>
                <a:latin typeface="+mj-lt"/>
                <a:ea typeface="+mj-ea"/>
                <a:cs typeface="+mj-cs"/>
              </a:rPr>
              <a:t> 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1059484" y="3710241"/>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2804187847"/>
              </p:ext>
            </p:extLst>
          </p:nvPr>
        </p:nvGraphicFramePr>
        <p:xfrm>
          <a:off x="957943" y="333670"/>
          <a:ext cx="10309607" cy="4726573"/>
        </p:xfrm>
        <a:graphic>
          <a:graphicData uri="http://schemas.openxmlformats.org/drawingml/2006/table">
            <a:tbl>
              <a:tblPr firstRow="1" bandRow="1">
                <a:noFill/>
                <a:tableStyleId>{5C22544A-7EE6-4342-B048-85BDC9FD1C3A}</a:tableStyleId>
              </a:tblPr>
              <a:tblGrid>
                <a:gridCol w="3392385">
                  <a:extLst>
                    <a:ext uri="{9D8B030D-6E8A-4147-A177-3AD203B41FA5}">
                      <a16:colId xmlns:a16="http://schemas.microsoft.com/office/drawing/2014/main" val="1923382009"/>
                    </a:ext>
                  </a:extLst>
                </a:gridCol>
                <a:gridCol w="1787733">
                  <a:extLst>
                    <a:ext uri="{9D8B030D-6E8A-4147-A177-3AD203B41FA5}">
                      <a16:colId xmlns:a16="http://schemas.microsoft.com/office/drawing/2014/main" val="2883087216"/>
                    </a:ext>
                  </a:extLst>
                </a:gridCol>
                <a:gridCol w="1772885">
                  <a:extLst>
                    <a:ext uri="{9D8B030D-6E8A-4147-A177-3AD203B41FA5}">
                      <a16:colId xmlns:a16="http://schemas.microsoft.com/office/drawing/2014/main" val="105490491"/>
                    </a:ext>
                  </a:extLst>
                </a:gridCol>
                <a:gridCol w="3356604">
                  <a:extLst>
                    <a:ext uri="{9D8B030D-6E8A-4147-A177-3AD203B41FA5}">
                      <a16:colId xmlns:a16="http://schemas.microsoft.com/office/drawing/2014/main" val="121705841"/>
                    </a:ext>
                  </a:extLst>
                </a:gridCol>
              </a:tblGrid>
              <a:tr h="443494">
                <a:tc>
                  <a:txBody>
                    <a:bodyPr/>
                    <a:lstStyle/>
                    <a:p>
                      <a:pPr algn="ctr"/>
                      <a:r>
                        <a:rPr lang="en-US" sz="2000" b="1" cap="none" spc="0" dirty="0">
                          <a:solidFill>
                            <a:schemeClr val="bg1"/>
                          </a:solidFill>
                        </a:rPr>
                        <a:t>Performance measure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Goal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Actual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2361832">
                <a:tc>
                  <a:txBody>
                    <a:bodyPr/>
                    <a:lstStyle/>
                    <a:p>
                      <a:r>
                        <a:rPr lang="en-US" dirty="0"/>
                        <a:t>• Increase routine operations training for County staff to improve knowledge of important areas of public duties </a:t>
                      </a:r>
                    </a:p>
                    <a:p>
                      <a:endParaRPr lang="en-US" dirty="0"/>
                    </a:p>
                    <a:p>
                      <a:r>
                        <a:rPr lang="en-US" dirty="0"/>
                        <a:t>• Proactively reduce the amount of time spent “getting up to speed” on a topic by cross training staff on legal subject matters</a:t>
                      </a:r>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Develop and present training as requested</a:t>
                      </a:r>
                      <a:endParaRPr lang="en-US" dirty="0">
                        <a:effectLst/>
                        <a:latin typeface="Calibri" panose="020F0502020204030204" pitchFamily="34" charset="0"/>
                        <a:ea typeface="Calibri" panose="020F0502020204030204" pitchFamily="34" charset="0"/>
                      </a:endParaRPr>
                    </a:p>
                    <a:p>
                      <a:endParaRPr lang="en-US" sz="1800" cap="none" spc="0" dirty="0">
                        <a:solidFill>
                          <a:schemeClr val="tx1"/>
                        </a:solidFill>
                      </a:endParaRPr>
                    </a:p>
                    <a:p>
                      <a:endParaRPr lang="en-US" sz="1800" cap="none" spc="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Transition to exclusively provide legal services and related training </a:t>
                      </a:r>
                    </a:p>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Draft public records training prepared.</a:t>
                      </a:r>
                    </a:p>
                    <a:p>
                      <a:endParaRPr lang="en-US" sz="1800" cap="none" spc="0" dirty="0">
                        <a:solidFill>
                          <a:schemeClr val="tx1"/>
                        </a:solidFill>
                      </a:endParaRPr>
                    </a:p>
                    <a:p>
                      <a:endParaRPr lang="en-US" sz="1800" cap="none" spc="0" dirty="0">
                        <a:solidFill>
                          <a:schemeClr val="tx1"/>
                        </a:solidFill>
                      </a:endParaRPr>
                    </a:p>
                    <a:p>
                      <a:r>
                        <a:rPr lang="en-US" sz="1800" cap="none" spc="0" dirty="0">
                          <a:solidFill>
                            <a:schemeClr val="tx1"/>
                          </a:solidFill>
                        </a:rPr>
                        <a:t>New rule having departments draft their own memos to County Court is a big help</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cap="none" spc="0" dirty="0">
                          <a:solidFill>
                            <a:schemeClr val="tx1"/>
                          </a:solidFill>
                        </a:rPr>
                        <a:t>Hope is to schedule public records trainings in March or April, with public contracting in April or May.</a:t>
                      </a: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pPr lvl="0">
                        <a:buNone/>
                      </a:pPr>
                      <a:r>
                        <a:rPr lang="en-US" sz="1800" cap="none" spc="0" dirty="0">
                          <a:solidFill>
                            <a:schemeClr val="tx1"/>
                          </a:solidFill>
                        </a:rPr>
                        <a:t>Litigation matters comprise a great deal of staff time this quarter.</a:t>
                      </a:r>
                      <a:endParaRPr lang="en-US" dirty="0"/>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400619">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400619">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1254468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FA7BAF-C276-4EE4-9133-6AB4A20C4E0D}">
  <ds:schemaRefs>
    <ds:schemaRef ds:uri="http://schemas.microsoft.com/sharepoint/v3/contenttype/forms"/>
  </ds:schemaRefs>
</ds:datastoreItem>
</file>

<file path=customXml/itemProps2.xml><?xml version="1.0" encoding="utf-8"?>
<ds:datastoreItem xmlns:ds="http://schemas.openxmlformats.org/officeDocument/2006/customXml" ds:itemID="{D13F87A6-2979-4431-8CE6-EE8378FFCD1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99FD310-F9CB-4071-9379-C4F227B98B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609</TotalTime>
  <Words>943</Words>
  <Application>Microsoft Office PowerPoint</Application>
  <PresentationFormat>Widescreen</PresentationFormat>
  <Paragraphs>124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County Counsel Office / Legal Department</vt:lpstr>
      <vt:lpstr>County Counsel Office / Legal Department Financial Summary amounts in thousands</vt:lpstr>
      <vt:lpstr>County Counsel Office / Legal Department Staffing Summary</vt:lpstr>
      <vt:lpstr>County Counsel Office Activities Q1 FY 2024</vt:lpstr>
      <vt:lpstr>County Counsel Office Activities - continued Q1 FY 2024</vt:lpstr>
      <vt:lpstr>County Counsel Office Performance Measures Q2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72</cp:revision>
  <cp:lastPrinted>2023-12-04T18:45:36Z</cp:lastPrinted>
  <dcterms:created xsi:type="dcterms:W3CDTF">2023-11-18T14:14:15Z</dcterms:created>
  <dcterms:modified xsi:type="dcterms:W3CDTF">2024-02-26T17:13:53Z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