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sldIdLst>
    <p:sldId id="257" r:id="rId5"/>
    <p:sldId id="262" r:id="rId6"/>
    <p:sldId id="260" r:id="rId7"/>
    <p:sldId id="259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2C1451-798E-D667-0A46-61F2DAAA6DAA}" v="1306" dt="2024-02-27T15:20:24.9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63"/>
    <p:restoredTop sz="84082"/>
  </p:normalViewPr>
  <p:slideViewPr>
    <p:cSldViewPr snapToGrid="0">
      <p:cViewPr varScale="1">
        <p:scale>
          <a:sx n="107" d="100"/>
          <a:sy n="107" d="100"/>
        </p:scale>
        <p:origin x="992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y Parks" userId="S::aparks_geloregon.com#ext#@crookcounty.onmicrosoft.com::d84e269a-9e54-4259-8a04-f0149cd721b0" providerId="AD" clId="Web-{F62C1451-798E-D667-0A46-61F2DAAA6DAA}"/>
    <pc:docChg chg="addSld delSld modSld">
      <pc:chgData name="Andy Parks" userId="S::aparks_geloregon.com#ext#@crookcounty.onmicrosoft.com::d84e269a-9e54-4259-8a04-f0149cd721b0" providerId="AD" clId="Web-{F62C1451-798E-D667-0A46-61F2DAAA6DAA}" dt="2024-02-27T15:20:24.911" v="1289" actId="20577"/>
      <pc:docMkLst>
        <pc:docMk/>
      </pc:docMkLst>
      <pc:sldChg chg="modSp">
        <pc:chgData name="Andy Parks" userId="S::aparks_geloregon.com#ext#@crookcounty.onmicrosoft.com::d84e269a-9e54-4259-8a04-f0149cd721b0" providerId="AD" clId="Web-{F62C1451-798E-D667-0A46-61F2DAAA6DAA}" dt="2024-02-27T14:53:18.217" v="669"/>
        <pc:sldMkLst>
          <pc:docMk/>
          <pc:sldMk cId="3340190378" sldId="259"/>
        </pc:sldMkLst>
        <pc:spChg chg="mod">
          <ac:chgData name="Andy Parks" userId="S::aparks_geloregon.com#ext#@crookcounty.onmicrosoft.com::d84e269a-9e54-4259-8a04-f0149cd721b0" providerId="AD" clId="Web-{F62C1451-798E-D667-0A46-61F2DAAA6DAA}" dt="2024-02-27T14:36:31.864" v="402" actId="20577"/>
          <ac:spMkLst>
            <pc:docMk/>
            <pc:sldMk cId="3340190378" sldId="259"/>
            <ac:spMk id="2" creationId="{9F870CFA-96CC-ED23-FB9D-317BE8ED6A7E}"/>
          </ac:spMkLst>
        </pc:spChg>
        <pc:graphicFrameChg chg="mod modGraphic">
          <ac:chgData name="Andy Parks" userId="S::aparks_geloregon.com#ext#@crookcounty.onmicrosoft.com::d84e269a-9e54-4259-8a04-f0149cd721b0" providerId="AD" clId="Web-{F62C1451-798E-D667-0A46-61F2DAAA6DAA}" dt="2024-02-27T14:53:18.217" v="669"/>
          <ac:graphicFrameMkLst>
            <pc:docMk/>
            <pc:sldMk cId="3340190378" sldId="259"/>
            <ac:graphicFrameMk id="4" creationId="{AFCCCF83-4B5F-87F5-0750-697FA28FEDEB}"/>
          </ac:graphicFrameMkLst>
        </pc:graphicFrameChg>
      </pc:sldChg>
      <pc:sldChg chg="modSp">
        <pc:chgData name="Andy Parks" userId="S::aparks_geloregon.com#ext#@crookcounty.onmicrosoft.com::d84e269a-9e54-4259-8a04-f0149cd721b0" providerId="AD" clId="Web-{F62C1451-798E-D667-0A46-61F2DAAA6DAA}" dt="2024-02-27T14:33:33.427" v="83" actId="20577"/>
        <pc:sldMkLst>
          <pc:docMk/>
          <pc:sldMk cId="890161737" sldId="260"/>
        </pc:sldMkLst>
        <pc:spChg chg="mod">
          <ac:chgData name="Andy Parks" userId="S::aparks_geloregon.com#ext#@crookcounty.onmicrosoft.com::d84e269a-9e54-4259-8a04-f0149cd721b0" providerId="AD" clId="Web-{F62C1451-798E-D667-0A46-61F2DAAA6DAA}" dt="2024-02-27T14:33:33.427" v="83" actId="20577"/>
          <ac:spMkLst>
            <pc:docMk/>
            <pc:sldMk cId="890161737" sldId="260"/>
            <ac:spMk id="12" creationId="{36EC7822-D15B-CD35-5947-1B43D02B19E6}"/>
          </ac:spMkLst>
        </pc:spChg>
        <pc:graphicFrameChg chg="mod modGraphic">
          <ac:chgData name="Andy Parks" userId="S::aparks_geloregon.com#ext#@crookcounty.onmicrosoft.com::d84e269a-9e54-4259-8a04-f0149cd721b0" providerId="AD" clId="Web-{F62C1451-798E-D667-0A46-61F2DAAA6DAA}" dt="2024-02-27T14:32:10.021" v="7"/>
          <ac:graphicFrameMkLst>
            <pc:docMk/>
            <pc:sldMk cId="890161737" sldId="260"/>
            <ac:graphicFrameMk id="13" creationId="{A3C404BA-F9B6-367C-EB99-F7B95BBC5AEC}"/>
          </ac:graphicFrameMkLst>
        </pc:graphicFrameChg>
      </pc:sldChg>
      <pc:sldChg chg="modSp mod modShow">
        <pc:chgData name="Andy Parks" userId="S::aparks_geloregon.com#ext#@crookcounty.onmicrosoft.com::d84e269a-9e54-4259-8a04-f0149cd721b0" providerId="AD" clId="Web-{F62C1451-798E-D667-0A46-61F2DAAA6DAA}" dt="2024-02-27T14:46:04.845" v="593"/>
        <pc:sldMkLst>
          <pc:docMk/>
          <pc:sldMk cId="1254468736" sldId="263"/>
        </pc:sldMkLst>
        <pc:spChg chg="mod">
          <ac:chgData name="Andy Parks" userId="S::aparks_geloregon.com#ext#@crookcounty.onmicrosoft.com::d84e269a-9e54-4259-8a04-f0149cd721b0" providerId="AD" clId="Web-{F62C1451-798E-D667-0A46-61F2DAAA6DAA}" dt="2024-02-27T14:37:17.988" v="407" actId="20577"/>
          <ac:spMkLst>
            <pc:docMk/>
            <pc:sldMk cId="1254468736" sldId="263"/>
            <ac:spMk id="2" creationId="{9F870CFA-96CC-ED23-FB9D-317BE8ED6A7E}"/>
          </ac:spMkLst>
        </pc:spChg>
        <pc:graphicFrameChg chg="mod modGraphic">
          <ac:chgData name="Andy Parks" userId="S::aparks_geloregon.com#ext#@crookcounty.onmicrosoft.com::d84e269a-9e54-4259-8a04-f0149cd721b0" providerId="AD" clId="Web-{F62C1451-798E-D667-0A46-61F2DAAA6DAA}" dt="2024-02-27T14:46:04.845" v="593"/>
          <ac:graphicFrameMkLst>
            <pc:docMk/>
            <pc:sldMk cId="1254468736" sldId="263"/>
            <ac:graphicFrameMk id="4" creationId="{AFCCCF83-4B5F-87F5-0750-697FA28FEDEB}"/>
          </ac:graphicFrameMkLst>
        </pc:graphicFrameChg>
      </pc:sldChg>
      <pc:sldChg chg="addSp delSp modSp add replId">
        <pc:chgData name="Andy Parks" userId="S::aparks_geloregon.com#ext#@crookcounty.onmicrosoft.com::d84e269a-9e54-4259-8a04-f0149cd721b0" providerId="AD" clId="Web-{F62C1451-798E-D667-0A46-61F2DAAA6DAA}" dt="2024-02-27T15:14:58.303" v="1029" actId="20577"/>
        <pc:sldMkLst>
          <pc:docMk/>
          <pc:sldMk cId="1902598354" sldId="264"/>
        </pc:sldMkLst>
        <pc:spChg chg="mod">
          <ac:chgData name="Andy Parks" userId="S::aparks_geloregon.com#ext#@crookcounty.onmicrosoft.com::d84e269a-9e54-4259-8a04-f0149cd721b0" providerId="AD" clId="Web-{F62C1451-798E-D667-0A46-61F2DAAA6DAA}" dt="2024-02-27T14:55:46.716" v="676" actId="20577"/>
          <ac:spMkLst>
            <pc:docMk/>
            <pc:sldMk cId="1902598354" sldId="264"/>
            <ac:spMk id="2" creationId="{9F870CFA-96CC-ED23-FB9D-317BE8ED6A7E}"/>
          </ac:spMkLst>
        </pc:spChg>
        <pc:spChg chg="del mod">
          <ac:chgData name="Andy Parks" userId="S::aparks_geloregon.com#ext#@crookcounty.onmicrosoft.com::d84e269a-9e54-4259-8a04-f0149cd721b0" providerId="AD" clId="Web-{F62C1451-798E-D667-0A46-61F2DAAA6DAA}" dt="2024-02-27T14:43:09.018" v="461"/>
          <ac:spMkLst>
            <pc:docMk/>
            <pc:sldMk cId="1902598354" sldId="264"/>
            <ac:spMk id="3" creationId="{EBE33B02-5D32-4F98-2EB4-79C2A5503124}"/>
          </ac:spMkLst>
        </pc:spChg>
        <pc:spChg chg="add mod">
          <ac:chgData name="Andy Parks" userId="S::aparks_geloregon.com#ext#@crookcounty.onmicrosoft.com::d84e269a-9e54-4259-8a04-f0149cd721b0" providerId="AD" clId="Web-{F62C1451-798E-D667-0A46-61F2DAAA6DAA}" dt="2024-02-27T15:14:58.303" v="1029" actId="20577"/>
          <ac:spMkLst>
            <pc:docMk/>
            <pc:sldMk cId="1902598354" sldId="264"/>
            <ac:spMk id="7" creationId="{E9A5C1D5-78A7-951E-E38D-CF824107337A}"/>
          </ac:spMkLst>
        </pc:spChg>
        <pc:graphicFrameChg chg="del mod modGraphic">
          <ac:chgData name="Andy Parks" userId="S::aparks_geloregon.com#ext#@crookcounty.onmicrosoft.com::d84e269a-9e54-4259-8a04-f0149cd721b0" providerId="AD" clId="Web-{F62C1451-798E-D667-0A46-61F2DAAA6DAA}" dt="2024-02-27T14:42:52.065" v="457"/>
          <ac:graphicFrameMkLst>
            <pc:docMk/>
            <pc:sldMk cId="1902598354" sldId="264"/>
            <ac:graphicFrameMk id="4" creationId="{AFCCCF83-4B5F-87F5-0750-697FA28FEDEB}"/>
          </ac:graphicFrameMkLst>
        </pc:graphicFrameChg>
      </pc:sldChg>
      <pc:sldChg chg="new del">
        <pc:chgData name="Andy Parks" userId="S::aparks_geloregon.com#ext#@crookcounty.onmicrosoft.com::d84e269a-9e54-4259-8a04-f0149cd721b0" providerId="AD" clId="Web-{F62C1451-798E-D667-0A46-61F2DAAA6DAA}" dt="2024-02-27T14:40:58.409" v="429"/>
        <pc:sldMkLst>
          <pc:docMk/>
          <pc:sldMk cId="2959784736" sldId="264"/>
        </pc:sldMkLst>
      </pc:sldChg>
      <pc:sldChg chg="new del">
        <pc:chgData name="Andy Parks" userId="S::aparks_geloregon.com#ext#@crookcounty.onmicrosoft.com::d84e269a-9e54-4259-8a04-f0149cd721b0" providerId="AD" clId="Web-{F62C1451-798E-D667-0A46-61F2DAAA6DAA}" dt="2024-02-27T14:39:41.691" v="425"/>
        <pc:sldMkLst>
          <pc:docMk/>
          <pc:sldMk cId="3023411841" sldId="264"/>
        </pc:sldMkLst>
      </pc:sldChg>
      <pc:sldChg chg="new del">
        <pc:chgData name="Andy Parks" userId="S::aparks_geloregon.com#ext#@crookcounty.onmicrosoft.com::d84e269a-9e54-4259-8a04-f0149cd721b0" providerId="AD" clId="Web-{F62C1451-798E-D667-0A46-61F2DAAA6DAA}" dt="2024-02-27T14:40:31.143" v="427"/>
        <pc:sldMkLst>
          <pc:docMk/>
          <pc:sldMk cId="3157780517" sldId="264"/>
        </pc:sldMkLst>
      </pc:sldChg>
      <pc:sldChg chg="modSp add replId">
        <pc:chgData name="Andy Parks" userId="S::aparks_geloregon.com#ext#@crookcounty.onmicrosoft.com::d84e269a-9e54-4259-8a04-f0149cd721b0" providerId="AD" clId="Web-{F62C1451-798E-D667-0A46-61F2DAAA6DAA}" dt="2024-02-27T15:20:24.911" v="1289" actId="20577"/>
        <pc:sldMkLst>
          <pc:docMk/>
          <pc:sldMk cId="2865090685" sldId="265"/>
        </pc:sldMkLst>
        <pc:spChg chg="mod">
          <ac:chgData name="Andy Parks" userId="S::aparks_geloregon.com#ext#@crookcounty.onmicrosoft.com::d84e269a-9e54-4259-8a04-f0149cd721b0" providerId="AD" clId="Web-{F62C1451-798E-D667-0A46-61F2DAAA6DAA}" dt="2024-02-27T15:20:24.911" v="1289" actId="20577"/>
          <ac:spMkLst>
            <pc:docMk/>
            <pc:sldMk cId="2865090685" sldId="265"/>
            <ac:spMk id="7" creationId="{E9A5C1D5-78A7-951E-E38D-CF824107337A}"/>
          </ac:spMkLst>
        </pc:spChg>
      </pc:sldChg>
      <pc:sldChg chg="new del">
        <pc:chgData name="Andy Parks" userId="S::aparks_geloregon.com#ext#@crookcounty.onmicrosoft.com::d84e269a-9e54-4259-8a04-f0149cd721b0" providerId="AD" clId="Web-{F62C1451-798E-D667-0A46-61F2DAAA6DAA}" dt="2024-02-27T14:39:40.722" v="424"/>
        <pc:sldMkLst>
          <pc:docMk/>
          <pc:sldMk cId="4065204554" sldId="265"/>
        </pc:sldMkLst>
      </pc:sldChg>
    </pc:docChg>
  </pc:docChgLst>
  <pc:docChgLst>
    <pc:chgData name="Christina Haron" userId="S::christina.haron@co.crook.or.us::ca0bbf6a-46f8-4d49-9c1b-940295d29b19" providerId="AD" clId="Web-{059A7714-5BE6-376C-E854-E3ED6647AAB0}"/>
    <pc:docChg chg="modSld">
      <pc:chgData name="Christina Haron" userId="S::christina.haron@co.crook.or.us::ca0bbf6a-46f8-4d49-9c1b-940295d29b19" providerId="AD" clId="Web-{059A7714-5BE6-376C-E854-E3ED6647AAB0}" dt="2024-02-23T22:10:30.261" v="3"/>
      <pc:docMkLst>
        <pc:docMk/>
      </pc:docMkLst>
      <pc:sldChg chg="modSp">
        <pc:chgData name="Christina Haron" userId="S::christina.haron@co.crook.or.us::ca0bbf6a-46f8-4d49-9c1b-940295d29b19" providerId="AD" clId="Web-{059A7714-5BE6-376C-E854-E3ED6647AAB0}" dt="2024-02-23T22:10:30.261" v="3"/>
        <pc:sldMkLst>
          <pc:docMk/>
          <pc:sldMk cId="1235064747" sldId="262"/>
        </pc:sldMkLst>
        <pc:graphicFrameChg chg="mod modGraphic">
          <ac:chgData name="Christina Haron" userId="S::christina.haron@co.crook.or.us::ca0bbf6a-46f8-4d49-9c1b-940295d29b19" providerId="AD" clId="Web-{059A7714-5BE6-376C-E854-E3ED6647AAB0}" dt="2024-02-23T22:10:30.261" v="3"/>
          <ac:graphicFrameMkLst>
            <pc:docMk/>
            <pc:sldMk cId="1235064747" sldId="262"/>
            <ac:graphicFrameMk id="5" creationId="{A30FF624-3DE5-A610-1E97-C574345F8296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D6EC8F-EEA2-4E82-93E3-9E00D8C4C1A5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0AB353D6-ADB6-459B-9F8B-CC070AF0FC99}">
      <dgm:prSet phldrT="[Text]"/>
      <dgm:spPr/>
      <dgm:t>
        <a:bodyPr/>
        <a:lstStyle/>
        <a:p>
          <a:r>
            <a:rPr lang="en-US" dirty="0"/>
            <a:t>  HR Director</a:t>
          </a:r>
        </a:p>
      </dgm:t>
    </dgm:pt>
    <dgm:pt modelId="{616C1EA1-2974-4322-8082-10C11EEB2C52}" type="parTrans" cxnId="{835404B1-B5E5-4A48-BC56-893C30336B70}">
      <dgm:prSet/>
      <dgm:spPr/>
      <dgm:t>
        <a:bodyPr/>
        <a:lstStyle/>
        <a:p>
          <a:endParaRPr lang="en-US"/>
        </a:p>
      </dgm:t>
    </dgm:pt>
    <dgm:pt modelId="{69978DBD-9ADC-4486-89DA-C616D0C4C7F2}" type="sibTrans" cxnId="{835404B1-B5E5-4A48-BC56-893C30336B70}">
      <dgm:prSet/>
      <dgm:spPr/>
      <dgm:t>
        <a:bodyPr/>
        <a:lstStyle/>
        <a:p>
          <a:endParaRPr lang="en-US"/>
        </a:p>
      </dgm:t>
    </dgm:pt>
    <dgm:pt modelId="{E16EC6E4-6BB4-4963-AEC9-00B378CAD70C}">
      <dgm:prSet phldrT="[Text]"/>
      <dgm:spPr/>
      <dgm:t>
        <a:bodyPr/>
        <a:lstStyle/>
        <a:p>
          <a:r>
            <a:rPr lang="en-US" dirty="0"/>
            <a:t>Untitled Position</a:t>
          </a:r>
        </a:p>
      </dgm:t>
    </dgm:pt>
    <dgm:pt modelId="{6596A4C3-07E7-40F2-B28E-57EC4DE4EE06}" type="parTrans" cxnId="{549B602F-A43B-4609-94C2-11721B0F46E0}">
      <dgm:prSet/>
      <dgm:spPr/>
      <dgm:t>
        <a:bodyPr/>
        <a:lstStyle/>
        <a:p>
          <a:endParaRPr lang="en-US"/>
        </a:p>
      </dgm:t>
    </dgm:pt>
    <dgm:pt modelId="{2CF79B4E-7583-4CA6-8304-5361734A92F7}" type="sibTrans" cxnId="{549B602F-A43B-4609-94C2-11721B0F46E0}">
      <dgm:prSet/>
      <dgm:spPr/>
      <dgm:t>
        <a:bodyPr/>
        <a:lstStyle/>
        <a:p>
          <a:endParaRPr lang="en-US"/>
        </a:p>
      </dgm:t>
    </dgm:pt>
    <dgm:pt modelId="{042272FB-55C4-4168-BCA0-1D2F4F81CA25}">
      <dgm:prSet phldrT="[Text]"/>
      <dgm:spPr/>
      <dgm:t>
        <a:bodyPr/>
        <a:lstStyle/>
        <a:p>
          <a:r>
            <a:rPr lang="en-US" dirty="0"/>
            <a:t> HR Generalist</a:t>
          </a:r>
        </a:p>
      </dgm:t>
    </dgm:pt>
    <dgm:pt modelId="{2DD8ABB0-BB58-42AC-A68C-D6ABDE5A3EA4}" type="parTrans" cxnId="{C53423FB-C7CB-4C12-B4B9-3550F04249A1}">
      <dgm:prSet/>
      <dgm:spPr/>
      <dgm:t>
        <a:bodyPr/>
        <a:lstStyle/>
        <a:p>
          <a:endParaRPr lang="en-US"/>
        </a:p>
      </dgm:t>
    </dgm:pt>
    <dgm:pt modelId="{44902589-5BCC-484A-AEA2-8C0C570153A5}" type="sibTrans" cxnId="{C53423FB-C7CB-4C12-B4B9-3550F04249A1}">
      <dgm:prSet/>
      <dgm:spPr/>
      <dgm:t>
        <a:bodyPr/>
        <a:lstStyle/>
        <a:p>
          <a:endParaRPr lang="en-US"/>
        </a:p>
      </dgm:t>
    </dgm:pt>
    <dgm:pt modelId="{C367E125-C378-4A85-B938-D5AC397E4722}" type="pres">
      <dgm:prSet presAssocID="{D6D6EC8F-EEA2-4E82-93E3-9E00D8C4C1A5}" presName="CompostProcess" presStyleCnt="0">
        <dgm:presLayoutVars>
          <dgm:dir/>
          <dgm:resizeHandles val="exact"/>
        </dgm:presLayoutVars>
      </dgm:prSet>
      <dgm:spPr/>
    </dgm:pt>
    <dgm:pt modelId="{D4B68B01-5E29-4486-A139-11FB41A5CF4D}" type="pres">
      <dgm:prSet presAssocID="{D6D6EC8F-EEA2-4E82-93E3-9E00D8C4C1A5}" presName="arrow" presStyleLbl="bgShp" presStyleIdx="0" presStyleCnt="1"/>
      <dgm:spPr/>
    </dgm:pt>
    <dgm:pt modelId="{CF88CFE4-1AC6-4007-BACA-CA146C57D69A}" type="pres">
      <dgm:prSet presAssocID="{D6D6EC8F-EEA2-4E82-93E3-9E00D8C4C1A5}" presName="linearProcess" presStyleCnt="0"/>
      <dgm:spPr/>
    </dgm:pt>
    <dgm:pt modelId="{4F0E1369-6E84-42C8-9B6C-B216B4659BDC}" type="pres">
      <dgm:prSet presAssocID="{0AB353D6-ADB6-459B-9F8B-CC070AF0FC99}" presName="textNode" presStyleLbl="node1" presStyleIdx="0" presStyleCnt="3">
        <dgm:presLayoutVars>
          <dgm:bulletEnabled val="1"/>
        </dgm:presLayoutVars>
      </dgm:prSet>
      <dgm:spPr/>
    </dgm:pt>
    <dgm:pt modelId="{59340C26-8BB2-4269-AD60-A2ADB5C5005D}" type="pres">
      <dgm:prSet presAssocID="{69978DBD-9ADC-4486-89DA-C616D0C4C7F2}" presName="sibTrans" presStyleCnt="0"/>
      <dgm:spPr/>
    </dgm:pt>
    <dgm:pt modelId="{239806E6-35A4-469D-A4B1-72480BB139F3}" type="pres">
      <dgm:prSet presAssocID="{042272FB-55C4-4168-BCA0-1D2F4F81CA25}" presName="textNode" presStyleLbl="node1" presStyleIdx="1" presStyleCnt="3">
        <dgm:presLayoutVars>
          <dgm:bulletEnabled val="1"/>
        </dgm:presLayoutVars>
      </dgm:prSet>
      <dgm:spPr/>
    </dgm:pt>
    <dgm:pt modelId="{0F3FB1BF-E5D3-45B2-8E08-2854824C61F5}" type="pres">
      <dgm:prSet presAssocID="{44902589-5BCC-484A-AEA2-8C0C570153A5}" presName="sibTrans" presStyleCnt="0"/>
      <dgm:spPr/>
    </dgm:pt>
    <dgm:pt modelId="{A073289E-FA14-4D5E-A5DD-26B3ABAB5971}" type="pres">
      <dgm:prSet presAssocID="{E16EC6E4-6BB4-4963-AEC9-00B378CAD70C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F54D0002-E414-44FF-9EA9-5A54982388CC}" type="presOf" srcId="{E16EC6E4-6BB4-4963-AEC9-00B378CAD70C}" destId="{A073289E-FA14-4D5E-A5DD-26B3ABAB5971}" srcOrd="0" destOrd="0" presId="urn:microsoft.com/office/officeart/2005/8/layout/hProcess9"/>
    <dgm:cxn modelId="{3AADBE08-15EE-4FB6-BB05-3BC308E6900B}" type="presOf" srcId="{042272FB-55C4-4168-BCA0-1D2F4F81CA25}" destId="{239806E6-35A4-469D-A4B1-72480BB139F3}" srcOrd="0" destOrd="0" presId="urn:microsoft.com/office/officeart/2005/8/layout/hProcess9"/>
    <dgm:cxn modelId="{6B8C5225-4ABC-4E69-8194-11255A3D079C}" type="presOf" srcId="{D6D6EC8F-EEA2-4E82-93E3-9E00D8C4C1A5}" destId="{C367E125-C378-4A85-B938-D5AC397E4722}" srcOrd="0" destOrd="0" presId="urn:microsoft.com/office/officeart/2005/8/layout/hProcess9"/>
    <dgm:cxn modelId="{549B602F-A43B-4609-94C2-11721B0F46E0}" srcId="{D6D6EC8F-EEA2-4E82-93E3-9E00D8C4C1A5}" destId="{E16EC6E4-6BB4-4963-AEC9-00B378CAD70C}" srcOrd="2" destOrd="0" parTransId="{6596A4C3-07E7-40F2-B28E-57EC4DE4EE06}" sibTransId="{2CF79B4E-7583-4CA6-8304-5361734A92F7}"/>
    <dgm:cxn modelId="{80AB4030-28BB-441D-8AF3-835DEC2E052F}" type="presOf" srcId="{0AB353D6-ADB6-459B-9F8B-CC070AF0FC99}" destId="{4F0E1369-6E84-42C8-9B6C-B216B4659BDC}" srcOrd="0" destOrd="0" presId="urn:microsoft.com/office/officeart/2005/8/layout/hProcess9"/>
    <dgm:cxn modelId="{835404B1-B5E5-4A48-BC56-893C30336B70}" srcId="{D6D6EC8F-EEA2-4E82-93E3-9E00D8C4C1A5}" destId="{0AB353D6-ADB6-459B-9F8B-CC070AF0FC99}" srcOrd="0" destOrd="0" parTransId="{616C1EA1-2974-4322-8082-10C11EEB2C52}" sibTransId="{69978DBD-9ADC-4486-89DA-C616D0C4C7F2}"/>
    <dgm:cxn modelId="{C53423FB-C7CB-4C12-B4B9-3550F04249A1}" srcId="{D6D6EC8F-EEA2-4E82-93E3-9E00D8C4C1A5}" destId="{042272FB-55C4-4168-BCA0-1D2F4F81CA25}" srcOrd="1" destOrd="0" parTransId="{2DD8ABB0-BB58-42AC-A68C-D6ABDE5A3EA4}" sibTransId="{44902589-5BCC-484A-AEA2-8C0C570153A5}"/>
    <dgm:cxn modelId="{A371D363-D762-40CC-9464-C42AE8090E9B}" type="presParOf" srcId="{C367E125-C378-4A85-B938-D5AC397E4722}" destId="{D4B68B01-5E29-4486-A139-11FB41A5CF4D}" srcOrd="0" destOrd="0" presId="urn:microsoft.com/office/officeart/2005/8/layout/hProcess9"/>
    <dgm:cxn modelId="{9FFBDBC2-A460-4854-ABD1-E9FB81021F27}" type="presParOf" srcId="{C367E125-C378-4A85-B938-D5AC397E4722}" destId="{CF88CFE4-1AC6-4007-BACA-CA146C57D69A}" srcOrd="1" destOrd="0" presId="urn:microsoft.com/office/officeart/2005/8/layout/hProcess9"/>
    <dgm:cxn modelId="{2958ACEE-CD1D-4696-883D-E2116172F4E1}" type="presParOf" srcId="{CF88CFE4-1AC6-4007-BACA-CA146C57D69A}" destId="{4F0E1369-6E84-42C8-9B6C-B216B4659BDC}" srcOrd="0" destOrd="0" presId="urn:microsoft.com/office/officeart/2005/8/layout/hProcess9"/>
    <dgm:cxn modelId="{038229B0-B6CE-42FE-A75F-4611FA6C83A1}" type="presParOf" srcId="{CF88CFE4-1AC6-4007-BACA-CA146C57D69A}" destId="{59340C26-8BB2-4269-AD60-A2ADB5C5005D}" srcOrd="1" destOrd="0" presId="urn:microsoft.com/office/officeart/2005/8/layout/hProcess9"/>
    <dgm:cxn modelId="{2F9F7448-395A-4043-9179-57EB972706F7}" type="presParOf" srcId="{CF88CFE4-1AC6-4007-BACA-CA146C57D69A}" destId="{239806E6-35A4-469D-A4B1-72480BB139F3}" srcOrd="2" destOrd="0" presId="urn:microsoft.com/office/officeart/2005/8/layout/hProcess9"/>
    <dgm:cxn modelId="{23C7DB68-A007-4A72-921A-3935D446D1F3}" type="presParOf" srcId="{CF88CFE4-1AC6-4007-BACA-CA146C57D69A}" destId="{0F3FB1BF-E5D3-45B2-8E08-2854824C61F5}" srcOrd="3" destOrd="0" presId="urn:microsoft.com/office/officeart/2005/8/layout/hProcess9"/>
    <dgm:cxn modelId="{BD2A1761-9714-45EE-874C-DB46F1EAE6DC}" type="presParOf" srcId="{CF88CFE4-1AC6-4007-BACA-CA146C57D69A}" destId="{A073289E-FA14-4D5E-A5DD-26B3ABAB5971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B68B01-5E29-4486-A139-11FB41A5CF4D}">
      <dsp:nvSpPr>
        <dsp:cNvPr id="0" name=""/>
        <dsp:cNvSpPr/>
      </dsp:nvSpPr>
      <dsp:spPr>
        <a:xfrm>
          <a:off x="429408" y="0"/>
          <a:ext cx="4866634" cy="1576451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0E1369-6E84-42C8-9B6C-B216B4659BDC}">
      <dsp:nvSpPr>
        <dsp:cNvPr id="0" name=""/>
        <dsp:cNvSpPr/>
      </dsp:nvSpPr>
      <dsp:spPr>
        <a:xfrm>
          <a:off x="2118" y="472935"/>
          <a:ext cx="1834851" cy="630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  HR Director</a:t>
          </a:r>
        </a:p>
      </dsp:txBody>
      <dsp:txXfrm>
        <a:off x="32900" y="503717"/>
        <a:ext cx="1773287" cy="569016"/>
      </dsp:txXfrm>
    </dsp:sp>
    <dsp:sp modelId="{239806E6-35A4-469D-A4B1-72480BB139F3}">
      <dsp:nvSpPr>
        <dsp:cNvPr id="0" name=""/>
        <dsp:cNvSpPr/>
      </dsp:nvSpPr>
      <dsp:spPr>
        <a:xfrm>
          <a:off x="1945300" y="472935"/>
          <a:ext cx="1834851" cy="630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 HR Generalist</a:t>
          </a:r>
        </a:p>
      </dsp:txBody>
      <dsp:txXfrm>
        <a:off x="1976082" y="503717"/>
        <a:ext cx="1773287" cy="569016"/>
      </dsp:txXfrm>
    </dsp:sp>
    <dsp:sp modelId="{A073289E-FA14-4D5E-A5DD-26B3ABAB5971}">
      <dsp:nvSpPr>
        <dsp:cNvPr id="0" name=""/>
        <dsp:cNvSpPr/>
      </dsp:nvSpPr>
      <dsp:spPr>
        <a:xfrm>
          <a:off x="3888482" y="472935"/>
          <a:ext cx="1834851" cy="630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Untitled Position</a:t>
          </a:r>
        </a:p>
      </dsp:txBody>
      <dsp:txXfrm>
        <a:off x="3919264" y="503717"/>
        <a:ext cx="1773287" cy="5690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5785E5-7B55-8E48-9456-C9537BD11D8C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DAAD26-3BCD-2C4F-BC17-239B68808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23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Enter your department in Header area</a:t>
            </a:r>
          </a:p>
          <a:p>
            <a:pPr marL="228600" indent="-228600">
              <a:buAutoNum type="arabicPeriod"/>
            </a:pPr>
            <a:r>
              <a:rPr lang="en-US" dirty="0"/>
              <a:t>Enter the department’s mission statement</a:t>
            </a:r>
          </a:p>
          <a:p>
            <a:pPr marL="228600" indent="-228600">
              <a:buAutoNum type="arabicPeriod"/>
            </a:pPr>
            <a:r>
              <a:rPr lang="en-US" dirty="0"/>
              <a:t>Enter the department’s major goals/work plan elements</a:t>
            </a:r>
          </a:p>
          <a:p>
            <a:pPr marL="228600" indent="-228600">
              <a:buAutoNum type="arabicPeriod"/>
            </a:pPr>
            <a:r>
              <a:rPr lang="en-US" dirty="0"/>
              <a:t>Add the department logo to bottom left corner,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2205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Enter department in header</a:t>
            </a:r>
          </a:p>
          <a:p>
            <a:pPr marL="228600" indent="-228600">
              <a:buAutoNum type="arabicPeriod"/>
            </a:pPr>
            <a:r>
              <a:rPr lang="en-US" dirty="0"/>
              <a:t>Enter the department’s </a:t>
            </a:r>
            <a:r>
              <a:rPr lang="en-US" b="1" dirty="0"/>
              <a:t>quarterly</a:t>
            </a:r>
            <a:r>
              <a:rPr lang="en-US" dirty="0"/>
              <a:t> budget, actual and variance amounts </a:t>
            </a:r>
            <a:r>
              <a:rPr lang="en-US" b="1" dirty="0"/>
              <a:t>---- in thousands</a:t>
            </a:r>
          </a:p>
          <a:p>
            <a:pPr marL="228600" indent="-228600">
              <a:buAutoNum type="arabicPeriod"/>
            </a:pPr>
            <a:r>
              <a:rPr lang="en-US" dirty="0"/>
              <a:t>Enter comments to explain any significant variances</a:t>
            </a:r>
          </a:p>
          <a:p>
            <a:pPr marL="228600" indent="-228600">
              <a:buAutoNum type="arabicPeriod"/>
            </a:pPr>
            <a:r>
              <a:rPr lang="en-US" dirty="0"/>
              <a:t>Add the department’s logo to the bottom left corner,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1514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Enter department in the bottom header</a:t>
            </a:r>
          </a:p>
          <a:p>
            <a:pPr marL="228600" indent="-228600">
              <a:buAutoNum type="arabicPeriod"/>
            </a:pPr>
            <a:r>
              <a:rPr lang="en-US" dirty="0"/>
              <a:t>Enter the department’s organization chart</a:t>
            </a:r>
          </a:p>
          <a:p>
            <a:pPr marL="228600" indent="-228600">
              <a:buAutoNum type="arabicPeriod"/>
            </a:pPr>
            <a:r>
              <a:rPr lang="en-US" dirty="0"/>
              <a:t>Provide some bullets describing personnel during the quarter, e.g., number of new employees, separations, </a:t>
            </a:r>
            <a:r>
              <a:rPr lang="en-US" dirty="0" err="1"/>
              <a:t>etc.any</a:t>
            </a:r>
            <a:r>
              <a:rPr lang="en-US" dirty="0"/>
              <a:t> pending recruitments, significant new hires or </a:t>
            </a:r>
            <a:r>
              <a:rPr lang="en-US" dirty="0" err="1"/>
              <a:t>seprarations</a:t>
            </a:r>
            <a:endParaRPr lang="en-US" dirty="0"/>
          </a:p>
          <a:p>
            <a:pPr marL="228600" indent="-228600">
              <a:buAutoNum type="arabicPeriod"/>
            </a:pPr>
            <a:r>
              <a:rPr lang="en-US" dirty="0"/>
              <a:t>Enter the department’s authorized, filled and vacate positions – FTEs as of end of the quarter</a:t>
            </a:r>
          </a:p>
          <a:p>
            <a:pPr marL="228600" indent="-228600">
              <a:buAutoNum type="arabicPeriod"/>
            </a:pPr>
            <a:r>
              <a:rPr lang="en-US" dirty="0"/>
              <a:t>Add the department logo to the left of the County logo –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0556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Replace “Department” with your department name in header</a:t>
            </a:r>
          </a:p>
          <a:p>
            <a:pPr marL="228600" indent="-228600">
              <a:buAutoNum type="arabicPeriod"/>
            </a:pPr>
            <a:r>
              <a:rPr lang="en-US" dirty="0"/>
              <a:t>List the major goals/work plan elements for the department</a:t>
            </a:r>
          </a:p>
          <a:p>
            <a:pPr marL="228600" indent="-228600">
              <a:buAutoNum type="arabicPeriod"/>
            </a:pPr>
            <a:r>
              <a:rPr lang="en-US" dirty="0"/>
              <a:t>Provide a brief description of activity on each goal/work plan item</a:t>
            </a:r>
          </a:p>
          <a:p>
            <a:pPr marL="228600" indent="-228600">
              <a:buAutoNum type="arabicPeriod"/>
            </a:pPr>
            <a:r>
              <a:rPr lang="en-US" dirty="0"/>
              <a:t>List any challenges or changes or other comments for each goal/work plan item</a:t>
            </a:r>
          </a:p>
          <a:p>
            <a:pPr marL="228600" indent="-228600">
              <a:buAutoNum type="arabicPeriod"/>
            </a:pPr>
            <a:r>
              <a:rPr lang="en-US" dirty="0"/>
              <a:t>Add additional lines as needed – go to next page if needed</a:t>
            </a:r>
          </a:p>
          <a:p>
            <a:pPr marL="228600" indent="-228600">
              <a:buAutoNum type="arabicPeriod"/>
            </a:pPr>
            <a:r>
              <a:rPr lang="en-US" dirty="0"/>
              <a:t>If additional page added, delete “Questions”</a:t>
            </a:r>
          </a:p>
          <a:p>
            <a:pPr marL="228600" indent="-228600">
              <a:buAutoNum type="arabicPeriod"/>
            </a:pPr>
            <a:r>
              <a:rPr lang="en-US" dirty="0"/>
              <a:t>Add department logo to left of the County logo –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7685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Replace “Department” with your department name in header</a:t>
            </a:r>
          </a:p>
          <a:p>
            <a:pPr marL="228600" indent="-228600">
              <a:buAutoNum type="arabicPeriod"/>
            </a:pPr>
            <a:r>
              <a:rPr lang="en-US" dirty="0"/>
              <a:t>Enter performance measures, goal and actual, with comments --- use performance measures included in the budget as a starting point, additional measures are encouraged</a:t>
            </a:r>
          </a:p>
          <a:p>
            <a:pPr marL="228600" indent="-228600">
              <a:buAutoNum type="arabicPeriod"/>
            </a:pPr>
            <a:r>
              <a:rPr lang="en-US" dirty="0"/>
              <a:t>Add your department logo to left of the County logo –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843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Replace “Department” with your department name in header</a:t>
            </a:r>
          </a:p>
          <a:p>
            <a:pPr marL="228600" indent="-228600">
              <a:buAutoNum type="arabicPeriod"/>
            </a:pPr>
            <a:r>
              <a:rPr lang="en-US" dirty="0"/>
              <a:t>Enter performance measures, goal and actual, with comments --- use performance measures included in the budget as a starting point, additional measures are encouraged</a:t>
            </a:r>
          </a:p>
          <a:p>
            <a:pPr marL="228600" indent="-228600">
              <a:buAutoNum type="arabicPeriod"/>
            </a:pPr>
            <a:r>
              <a:rPr lang="en-US" dirty="0"/>
              <a:t>Add your department logo to left of the County logo –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3245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Replace “Department” with your department name in header</a:t>
            </a:r>
          </a:p>
          <a:p>
            <a:pPr marL="228600" indent="-228600">
              <a:buAutoNum type="arabicPeriod"/>
            </a:pPr>
            <a:r>
              <a:rPr lang="en-US" dirty="0"/>
              <a:t>Enter performance measures, goal and actual, with comments --- use performance measures included in the budget as a starting point, additional measures are encouraged</a:t>
            </a:r>
          </a:p>
          <a:p>
            <a:pPr marL="228600" indent="-228600">
              <a:buAutoNum type="arabicPeriod"/>
            </a:pPr>
            <a:r>
              <a:rPr lang="en-US" dirty="0"/>
              <a:t>Add your department logo to left of the County logo –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337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EEA97-27B5-6E02-AA2D-1D06B92E7F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911DE3-101B-3AA6-EE97-A481C1FF53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8F3EC-EE62-5184-BB41-9E025ED44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59C4BB-D09D-180C-CF20-CBE3CD2E2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13203C-C09A-7DD5-34DB-C2D4E8AD4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97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B8411-E2F1-028C-5DDE-330CAC1AB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9F73FA-59E1-76AF-E75A-98EB24CC9F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9784B2-E7F6-F883-01A2-729075613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F99524-0272-836F-69C1-1121B0527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B9CFC-339E-4FDF-54BC-2F3A70786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826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159E85-48F0-F95C-5C3A-60A1FB700B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CE5641-E3E2-BF0A-21D9-2CB25B293A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8F276D-D1ED-D12E-470D-565A49948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F23D2C-1F1F-BF6F-A344-1C6177982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DEC383-8BAC-E409-1CD9-B606E668D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598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826AE-A1ED-D3F5-B350-4E2197E4B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7E45C-DF0D-44F1-A7A6-A840F784A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B673CE-7FE0-3B46-9DF0-F59E27DB0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05DA46-E4F5-664A-4367-CF7CC5744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75C96F-30B2-2708-09AA-2EB25AA7C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870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E7BD7-538A-39A6-78DB-6EE476B1F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5E6342-D461-AC3D-5032-ADFF5F48D8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AC30D5-B564-4508-7E54-B30BD39C8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50BBD2-4468-6B7A-F0FA-528106431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4CDB71-BF7C-DBEB-6AA3-F5925A986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387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649E4-1369-CD28-61BD-5AD658B8C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E2BBB-68E7-7C0A-7767-12185551CE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BB5A82-0C21-4F78-E30D-A2847DFC4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7CB4B4-8A0D-436E-3585-C34F0561A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43BC21-1E46-1A5F-AEC7-57542CCFF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58C0A7-DEDD-C7C4-1C9F-97EC03540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000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D1B77-4280-34BB-1087-085FCDA88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449B20-B1EE-646C-B8E5-FC2BE7ED47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A37A34-F037-9670-D5E3-A367945D9E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902056-0122-BEC3-D61F-859CB5F077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2BAF30-28D1-47CF-C7DF-D6083C9BA0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B9D907-D4BA-0D37-27D0-CBEF0CD57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24E492-2BD1-7AC5-316E-28C3701E8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0FE5E3-506A-86AF-6125-6849C73DF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456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510F6-A4C7-F4E5-E40B-B3E7A6FD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9F0511-2C57-2698-A3B1-F04C23B6D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148707-B60B-B6FB-86FD-00E6A2B9B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21D9A2-55AD-9908-C556-F6452CC78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982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AA64F8-AE01-0706-530E-170F689CC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BDFAF6-6E27-A233-0479-4C8A12323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C0BFA0-1820-5A83-BCEB-CF50AE680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737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4B297-F5D0-E8D6-01D9-44D3D36CE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BF6BF3-B8C8-761C-2078-2BFD3B4F1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F390EC-080E-0C8D-45F9-17517F1307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A2F36D-63CF-0179-1AA9-71415FA6C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5D2AF9-2105-5BAD-5148-4060B0515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C6E6EC-736D-8893-7F10-71C13F5E6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439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B1317-A171-D8C4-3006-F176069BB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B963A4-B121-7562-0AB7-6AC4EC13E8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5E305E-9073-2161-B44A-722350704C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5606EF-8A68-1CAC-CBF1-715AF734A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34A2C0-842A-C727-1F23-5F0A6BEB1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A8D9B8-6436-2C2C-04AE-E9D2990C6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238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EA95B6-9B8B-CDA1-66A0-79558D539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E64F23-3485-E8D1-A542-D9AD66028A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E59B19-D2F7-6F73-F76F-9ED2AC9A8D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8AEE1-48E2-B74B-BDAD-70FAD5AE102E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244F7-985C-0490-4E12-49E027E113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10B31-2809-2573-064E-17C45FC1F9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356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FD6681-C921-EBE0-407A-974D36C33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cs typeface="Calibri Light"/>
              </a:rPr>
              <a:t>Human Resources</a:t>
            </a:r>
            <a:endParaRPr lang="en-US" sz="4000" kern="1200" dirty="0">
              <a:solidFill>
                <a:srgbClr val="FFFFFF"/>
              </a:solidFill>
              <a:latin typeface="+mj-lt"/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C005F-2C85-3BF3-7021-79BBCE5394FC}"/>
              </a:ext>
            </a:extLst>
          </p:cNvPr>
          <p:cNvSpPr>
            <a:spLocks/>
          </p:cNvSpPr>
          <p:nvPr/>
        </p:nvSpPr>
        <p:spPr>
          <a:xfrm>
            <a:off x="1149927" y="1924820"/>
            <a:ext cx="8603673" cy="4584315"/>
          </a:xfrm>
          <a:prstGeom prst="rect">
            <a:avLst/>
          </a:prstGeom>
        </p:spPr>
        <p:txBody>
          <a:bodyPr lIns="91440" tIns="45720" rIns="91440" bIns="45720" anchor="t">
            <a:normAutofit/>
          </a:bodyPr>
          <a:lstStyle/>
          <a:p>
            <a:pPr defTabSz="722376">
              <a:spcAft>
                <a:spcPts val="600"/>
              </a:spcAft>
            </a:pPr>
            <a:r>
              <a:rPr lang="en-US" sz="2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Mission</a:t>
            </a:r>
          </a:p>
          <a:p>
            <a:pPr defTabSz="722376">
              <a:spcAft>
                <a:spcPts val="600"/>
              </a:spcAft>
            </a:pP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</a:t>
            </a:r>
            <a:r>
              <a:rPr lang="en-US" sz="2400" dirty="0"/>
              <a:t>provide recruiting, performance management, employee leave, risk management, and employment law services. Develop policy and establish best practices to support County effectiveness and efficiencies through partnership with employees and leadership.</a:t>
            </a:r>
            <a:endParaRPr lang="en-US" sz="2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defTabSz="722376">
              <a:spcAft>
                <a:spcPts val="600"/>
              </a:spcAft>
            </a:pPr>
            <a:endParaRPr lang="en-US" sz="2800" b="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defTabSz="722376">
              <a:spcAft>
                <a:spcPts val="600"/>
              </a:spcAft>
            </a:pPr>
            <a:r>
              <a:rPr lang="en-US" sz="2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Major goals</a:t>
            </a:r>
          </a:p>
          <a:p>
            <a:pPr marL="342900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cs typeface="Calibri"/>
              </a:rPr>
              <a:t>Update recruiting practices and reduce turnover </a:t>
            </a:r>
            <a:endParaRPr lang="en-US" sz="26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342900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kern="1200" dirty="0">
                <a:solidFill>
                  <a:schemeClr val="tx1"/>
                </a:solidFill>
                <a:latin typeface="+mn-lt"/>
                <a:cs typeface="Calibri" panose="020F0502020204030204"/>
              </a:rPr>
              <a:t>Acquire HRIS</a:t>
            </a:r>
          </a:p>
          <a:p>
            <a:pPr marL="342900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cs typeface="Calibri" panose="020F0502020204030204"/>
              </a:rPr>
              <a:t>Update wage survey</a:t>
            </a:r>
            <a:endParaRPr lang="en-US" sz="2600" kern="1200" dirty="0">
              <a:solidFill>
                <a:schemeClr val="tx1"/>
              </a:solidFill>
              <a:latin typeface="+mn-lt"/>
              <a:cs typeface="Calibri" panose="020F0502020204030204"/>
            </a:endParaRPr>
          </a:p>
          <a:p>
            <a:pPr marL="342900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600" kern="1200" dirty="0">
              <a:solidFill>
                <a:schemeClr val="tx1"/>
              </a:solidFill>
              <a:latin typeface="+mn-lt"/>
              <a:cs typeface="Calibri" panose="020F0502020204030204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cs typeface="Calibri" panose="020F0502020204030204"/>
            </a:endParaRPr>
          </a:p>
          <a:p>
            <a:pPr>
              <a:spcAft>
                <a:spcPts val="600"/>
              </a:spcAft>
            </a:pPr>
            <a:endParaRPr lang="en-US" sz="1422" dirty="0">
              <a:cs typeface="Calibri" panose="020F0502020204030204"/>
            </a:endParaRPr>
          </a:p>
          <a:p>
            <a:pPr>
              <a:spcAft>
                <a:spcPts val="600"/>
              </a:spcAft>
            </a:pPr>
            <a:endParaRPr lang="en-US" dirty="0">
              <a:cs typeface="Calibri" panose="020F0502020204030204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5E0148D-F548-F703-9ED8-FF1A71811B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03093" y="5505849"/>
            <a:ext cx="1243761" cy="1243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549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FD6681-C921-EBE0-407A-974D36C33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103659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Human Resources</a:t>
            </a:r>
            <a:br>
              <a:rPr lang="en-US" sz="2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700" dirty="0">
                <a:solidFill>
                  <a:srgbClr val="FFFFFF"/>
                </a:solidFill>
              </a:rPr>
              <a:t>Financial S</a:t>
            </a:r>
            <a:r>
              <a:rPr lang="en-US" sz="2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ummary</a:t>
            </a:r>
            <a:br>
              <a:rPr lang="en-US" sz="2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i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amounts in thousands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C005F-2C85-3BF3-7021-79BBCE5394FC}"/>
              </a:ext>
            </a:extLst>
          </p:cNvPr>
          <p:cNvSpPr>
            <a:spLocks/>
          </p:cNvSpPr>
          <p:nvPr/>
        </p:nvSpPr>
        <p:spPr>
          <a:xfrm>
            <a:off x="2623637" y="4384323"/>
            <a:ext cx="7844111" cy="3730441"/>
          </a:xfrm>
          <a:prstGeom prst="rect">
            <a:avLst/>
          </a:prstGeom>
        </p:spPr>
        <p:txBody>
          <a:bodyPr>
            <a:normAutofit/>
          </a:bodyPr>
          <a:lstStyle/>
          <a:p>
            <a:pPr defTabSz="722376">
              <a:spcAft>
                <a:spcPts val="600"/>
              </a:spcAft>
            </a:pPr>
            <a:endParaRPr lang="en-US" sz="1422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spcAft>
                <a:spcPts val="600"/>
              </a:spcAft>
            </a:pPr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30FF624-3DE5-A610-1E97-C574345F82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2177862"/>
              </p:ext>
            </p:extLst>
          </p:nvPr>
        </p:nvGraphicFramePr>
        <p:xfrm>
          <a:off x="1059544" y="2141422"/>
          <a:ext cx="9408204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0629">
                  <a:extLst>
                    <a:ext uri="{9D8B030D-6E8A-4147-A177-3AD203B41FA5}">
                      <a16:colId xmlns:a16="http://schemas.microsoft.com/office/drawing/2014/main" val="566011448"/>
                    </a:ext>
                  </a:extLst>
                </a:gridCol>
                <a:gridCol w="2307772">
                  <a:extLst>
                    <a:ext uri="{9D8B030D-6E8A-4147-A177-3AD203B41FA5}">
                      <a16:colId xmlns:a16="http://schemas.microsoft.com/office/drawing/2014/main" val="3888698236"/>
                    </a:ext>
                  </a:extLst>
                </a:gridCol>
                <a:gridCol w="2191657">
                  <a:extLst>
                    <a:ext uri="{9D8B030D-6E8A-4147-A177-3AD203B41FA5}">
                      <a16:colId xmlns:a16="http://schemas.microsoft.com/office/drawing/2014/main" val="4028088874"/>
                    </a:ext>
                  </a:extLst>
                </a:gridCol>
                <a:gridCol w="2238146">
                  <a:extLst>
                    <a:ext uri="{9D8B030D-6E8A-4147-A177-3AD203B41FA5}">
                      <a16:colId xmlns:a16="http://schemas.microsoft.com/office/drawing/2014/main" val="2571192195"/>
                    </a:ext>
                  </a:extLst>
                </a:gridCol>
              </a:tblGrid>
              <a:tr h="29524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Actual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Variance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27152"/>
                  </a:ext>
                </a:extLst>
              </a:tr>
              <a:tr h="295245">
                <a:tc>
                  <a:txBody>
                    <a:bodyPr/>
                    <a:lstStyle/>
                    <a:p>
                      <a:r>
                        <a:rPr lang="en-US" sz="2400" dirty="0"/>
                        <a:t>Expenses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   185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  173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   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797677"/>
                  </a:ext>
                </a:extLst>
              </a:tr>
            </a:tbl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55E0148D-F548-F703-9ED8-FF1A71811B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03093" y="5505849"/>
            <a:ext cx="1243761" cy="124376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C44B870-A9C0-3BC0-CCCF-93456BCF9B54}"/>
              </a:ext>
            </a:extLst>
          </p:cNvPr>
          <p:cNvSpPr txBox="1"/>
          <p:nvPr/>
        </p:nvSpPr>
        <p:spPr>
          <a:xfrm>
            <a:off x="1059544" y="3893619"/>
            <a:ext cx="7861319" cy="2000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Comments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Vacancy for a portion of the quarter in general position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HRIS acquisition pending – Q3 decision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Internal service charges recover net cost of Human Resources function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35064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6C76E0E-A869-468C-8AB8-BE573739F8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5281552"/>
            <a:ext cx="12192000" cy="1576450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2980D51-170D-4D0F-B1DE-FA7299627D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28856" y="5281552"/>
            <a:ext cx="4063142" cy="1576447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B103BBE-1445-4DEC-B4D9-5C57296E5B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2" y="5281552"/>
            <a:ext cx="12192000" cy="1576447"/>
          </a:xfrm>
          <a:prstGeom prst="rect">
            <a:avLst/>
          </a:prstGeom>
          <a:gradFill>
            <a:gsLst>
              <a:gs pos="3900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71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FD6681-C921-EBE0-407A-974D36C33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5863" y="5652097"/>
            <a:ext cx="10587314" cy="877729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Human Resources</a:t>
            </a:r>
            <a:br>
              <a:rPr lang="en-US" sz="2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Staffing Summary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36EC7822-D15B-CD35-5947-1B43D02B19E6}"/>
              </a:ext>
            </a:extLst>
          </p:cNvPr>
          <p:cNvSpPr>
            <a:spLocks/>
          </p:cNvSpPr>
          <p:nvPr/>
        </p:nvSpPr>
        <p:spPr>
          <a:xfrm>
            <a:off x="971797" y="723569"/>
            <a:ext cx="5259959" cy="2309918"/>
          </a:xfrm>
          <a:prstGeom prst="rect">
            <a:avLst/>
          </a:prstGeom>
        </p:spPr>
        <p:txBody>
          <a:bodyPr lIns="91440" tIns="45720" rIns="91440" bIns="45720" anchor="t"/>
          <a:lstStyle/>
          <a:p>
            <a:pPr defTabSz="722376">
              <a:spcAft>
                <a:spcPts val="600"/>
              </a:spcAft>
            </a:pPr>
            <a:r>
              <a:rPr lang="en-US" sz="24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Comments: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cs typeface="Calibri"/>
              </a:rPr>
              <a:t>Initiated HR Roadmap study in Q2 – held recruitment pending findings/recommendations of study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BD9A01-067C-68F5-80DA-A51DB87F3F11}"/>
              </a:ext>
            </a:extLst>
          </p:cNvPr>
          <p:cNvSpPr>
            <a:spLocks/>
          </p:cNvSpPr>
          <p:nvPr/>
        </p:nvSpPr>
        <p:spPr>
          <a:xfrm>
            <a:off x="6163218" y="723569"/>
            <a:ext cx="5259959" cy="585707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defTabSz="722376">
              <a:spcAft>
                <a:spcPts val="600"/>
              </a:spcAft>
            </a:pPr>
            <a:r>
              <a:rPr lang="en-US" sz="24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Org Chart</a:t>
            </a:r>
          </a:p>
          <a:p>
            <a:pPr defTabSz="722376">
              <a:spcAft>
                <a:spcPts val="600"/>
              </a:spcAft>
            </a:pPr>
            <a:endParaRPr lang="en-US" sz="1422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spcAft>
                <a:spcPts val="600"/>
              </a:spcAft>
            </a:pP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264CA8D-6CB0-3F97-FED7-FBB7202F5646}"/>
              </a:ext>
            </a:extLst>
          </p:cNvPr>
          <p:cNvSpPr txBox="1"/>
          <p:nvPr/>
        </p:nvSpPr>
        <p:spPr>
          <a:xfrm>
            <a:off x="1089074" y="3402981"/>
            <a:ext cx="1977464" cy="7380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722376">
              <a:spcAft>
                <a:spcPts val="600"/>
              </a:spcAft>
            </a:pPr>
            <a:r>
              <a:rPr lang="en-US" sz="1896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Staffing Summary</a:t>
            </a:r>
          </a:p>
          <a:p>
            <a:pPr>
              <a:spcAft>
                <a:spcPts val="600"/>
              </a:spcAft>
            </a:pPr>
            <a:endParaRPr lang="en-US" dirty="0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A3C404BA-F9B6-367C-EB99-F7B95BBC5A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1386593"/>
              </p:ext>
            </p:extLst>
          </p:nvPr>
        </p:nvGraphicFramePr>
        <p:xfrm>
          <a:off x="1089433" y="3854639"/>
          <a:ext cx="5040087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029">
                  <a:extLst>
                    <a:ext uri="{9D8B030D-6E8A-4147-A177-3AD203B41FA5}">
                      <a16:colId xmlns:a16="http://schemas.microsoft.com/office/drawing/2014/main" val="1534005040"/>
                    </a:ext>
                  </a:extLst>
                </a:gridCol>
                <a:gridCol w="1680029">
                  <a:extLst>
                    <a:ext uri="{9D8B030D-6E8A-4147-A177-3AD203B41FA5}">
                      <a16:colId xmlns:a16="http://schemas.microsoft.com/office/drawing/2014/main" val="299994258"/>
                    </a:ext>
                  </a:extLst>
                </a:gridCol>
                <a:gridCol w="1680029">
                  <a:extLst>
                    <a:ext uri="{9D8B030D-6E8A-4147-A177-3AD203B41FA5}">
                      <a16:colId xmlns:a16="http://schemas.microsoft.com/office/drawing/2014/main" val="2459546426"/>
                    </a:ext>
                  </a:extLst>
                </a:gridCol>
              </a:tblGrid>
              <a:tr h="29524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Authorized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Filled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Vacancies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592289"/>
                  </a:ext>
                </a:extLst>
              </a:tr>
              <a:tr h="295245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8886264"/>
                  </a:ext>
                </a:extLst>
              </a:tr>
            </a:tbl>
          </a:graphicData>
        </a:graphic>
      </p:graphicFrame>
      <p:pic>
        <p:nvPicPr>
          <p:cNvPr id="14" name="Picture 13">
            <a:extLst>
              <a:ext uri="{FF2B5EF4-FFF2-40B4-BE49-F238E27FC236}">
                <a16:creationId xmlns:a16="http://schemas.microsoft.com/office/drawing/2014/main" id="{0F5356B7-B721-C984-D05E-2730D37403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82513" y="5426866"/>
            <a:ext cx="1431133" cy="1431133"/>
          </a:xfrm>
          <a:prstGeom prst="rect">
            <a:avLst/>
          </a:prstGeom>
        </p:spPr>
      </p:pic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8B0F8CDF-E162-FD53-3654-12C9F9ED0BB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28706030"/>
              </p:ext>
            </p:extLst>
          </p:nvPr>
        </p:nvGraphicFramePr>
        <p:xfrm>
          <a:off x="5595489" y="1826529"/>
          <a:ext cx="5725452" cy="15764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890161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66402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70175"/>
            <a:ext cx="12185331" cy="1590742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5265546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35" y="5263483"/>
            <a:ext cx="12192000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5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870CFA-96CC-ED23-FB9D-317BE8ED6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5510253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Human Resources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Activities</a:t>
            </a:r>
            <a:br>
              <a:rPr lang="en-US" sz="3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700" dirty="0">
                <a:solidFill>
                  <a:srgbClr val="FFFFFF"/>
                </a:solidFill>
              </a:rPr>
              <a:t>Q2</a:t>
            </a:r>
            <a:r>
              <a:rPr lang="en-US" sz="2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FY 2024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9999B9-17D5-7473-9D35-3130E6056A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82514" y="5348514"/>
            <a:ext cx="1509487" cy="1509487"/>
          </a:xfrm>
          <a:prstGeom prst="rect">
            <a:avLst/>
          </a:prstGeom>
        </p:spPr>
      </p:pic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FCCCF83-4B5F-87F5-0750-697FA28FED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4487554"/>
              </p:ext>
            </p:extLst>
          </p:nvPr>
        </p:nvGraphicFramePr>
        <p:xfrm>
          <a:off x="1088570" y="617701"/>
          <a:ext cx="10078194" cy="4625070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3827566">
                  <a:extLst>
                    <a:ext uri="{9D8B030D-6E8A-4147-A177-3AD203B41FA5}">
                      <a16:colId xmlns:a16="http://schemas.microsoft.com/office/drawing/2014/main" val="1923382009"/>
                    </a:ext>
                  </a:extLst>
                </a:gridCol>
                <a:gridCol w="3241198">
                  <a:extLst>
                    <a:ext uri="{9D8B030D-6E8A-4147-A177-3AD203B41FA5}">
                      <a16:colId xmlns:a16="http://schemas.microsoft.com/office/drawing/2014/main" val="105490491"/>
                    </a:ext>
                  </a:extLst>
                </a:gridCol>
                <a:gridCol w="3009430">
                  <a:extLst>
                    <a:ext uri="{9D8B030D-6E8A-4147-A177-3AD203B41FA5}">
                      <a16:colId xmlns:a16="http://schemas.microsoft.com/office/drawing/2014/main" val="121705841"/>
                    </a:ext>
                  </a:extLst>
                </a:gridCol>
              </a:tblGrid>
              <a:tr h="603692"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Goal/work plan description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Activity during quarter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Comments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833729"/>
                  </a:ext>
                </a:extLst>
              </a:tr>
              <a:tr h="545330"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Oregon Paid Leave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Administer/educate 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Ongoing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0253343"/>
                  </a:ext>
                </a:extLst>
              </a:tr>
              <a:tr h="545330"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Compensation study 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Data gathering/analysis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In process – Q3/early Q4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7997961"/>
                  </a:ext>
                </a:extLst>
              </a:tr>
              <a:tr h="545330"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New Updated Handbook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Reduced by over 100 pages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3559543"/>
                  </a:ext>
                </a:extLst>
              </a:tr>
              <a:tr h="545330"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HR SharePoint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Developed content 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Launched 11/29/23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926758"/>
                  </a:ext>
                </a:extLst>
              </a:tr>
              <a:tr h="54532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HRIS 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Received 5 proposals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Demos pending 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999909"/>
                  </a:ext>
                </a:extLst>
              </a:tr>
              <a:tr h="54532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New Policy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Vacation Accrual policy</a:t>
                      </a:r>
                    </a:p>
                    <a:p>
                      <a:pPr lvl="0"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Nonstandard Work schedule policy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Vacation accrual policy approved – implementation</a:t>
                      </a:r>
                    </a:p>
                    <a:p>
                      <a:pPr lvl="0"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Nonstandard work – in process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33790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0190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66402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70175"/>
            <a:ext cx="12185331" cy="1590742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5265546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35" y="5263483"/>
            <a:ext cx="12192000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5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870CFA-96CC-ED23-FB9D-317BE8ED6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5510253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Department Performance Measures</a:t>
            </a:r>
            <a:br>
              <a:rPr lang="en-US" sz="3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400" dirty="0">
                <a:solidFill>
                  <a:srgbClr val="FFFFFF"/>
                </a:solidFill>
              </a:rPr>
              <a:t>Q2</a:t>
            </a:r>
            <a:r>
              <a:rPr lang="en-US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FY 2024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E33B02-5D32-4F98-2EB4-79C2A5503124}"/>
              </a:ext>
            </a:extLst>
          </p:cNvPr>
          <p:cNvSpPr txBox="1"/>
          <p:nvPr/>
        </p:nvSpPr>
        <p:spPr>
          <a:xfrm>
            <a:off x="1059484" y="3710241"/>
            <a:ext cx="8332826" cy="11199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200" dirty="0"/>
              <a:t>Questions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9999B9-17D5-7473-9D35-3130E6056A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97029" y="5363029"/>
            <a:ext cx="1494972" cy="1494972"/>
          </a:xfrm>
          <a:prstGeom prst="rect">
            <a:avLst/>
          </a:prstGeom>
        </p:spPr>
      </p:pic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FCCCF83-4B5F-87F5-0750-697FA28FED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0890112"/>
              </p:ext>
            </p:extLst>
          </p:nvPr>
        </p:nvGraphicFramePr>
        <p:xfrm>
          <a:off x="898707" y="718923"/>
          <a:ext cx="10525852" cy="4527929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3463541">
                  <a:extLst>
                    <a:ext uri="{9D8B030D-6E8A-4147-A177-3AD203B41FA5}">
                      <a16:colId xmlns:a16="http://schemas.microsoft.com/office/drawing/2014/main" val="1923382009"/>
                    </a:ext>
                  </a:extLst>
                </a:gridCol>
                <a:gridCol w="1825231">
                  <a:extLst>
                    <a:ext uri="{9D8B030D-6E8A-4147-A177-3AD203B41FA5}">
                      <a16:colId xmlns:a16="http://schemas.microsoft.com/office/drawing/2014/main" val="2883087216"/>
                    </a:ext>
                  </a:extLst>
                </a:gridCol>
                <a:gridCol w="1810071">
                  <a:extLst>
                    <a:ext uri="{9D8B030D-6E8A-4147-A177-3AD203B41FA5}">
                      <a16:colId xmlns:a16="http://schemas.microsoft.com/office/drawing/2014/main" val="105490491"/>
                    </a:ext>
                  </a:extLst>
                </a:gridCol>
                <a:gridCol w="3427009">
                  <a:extLst>
                    <a:ext uri="{9D8B030D-6E8A-4147-A177-3AD203B41FA5}">
                      <a16:colId xmlns:a16="http://schemas.microsoft.com/office/drawing/2014/main" val="121705841"/>
                    </a:ext>
                  </a:extLst>
                </a:gridCol>
              </a:tblGrid>
              <a:tr h="532398"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Performance measure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Goal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Actual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Comments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833729"/>
                  </a:ext>
                </a:extLst>
              </a:tr>
              <a:tr h="1720791"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Adhere to all Local, State, and Federal employment laws.</a:t>
                      </a:r>
                    </a:p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en-US"/>
                    </a:p>
                    <a:p>
                      <a:pPr lvl="0">
                        <a:buNone/>
                      </a:pPr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en-US"/>
                    </a:p>
                    <a:p>
                      <a:pPr lvl="0">
                        <a:buNone/>
                      </a:pPr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2533327"/>
                  </a:ext>
                </a:extLst>
              </a:tr>
              <a:tr h="437327"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0253343"/>
                  </a:ext>
                </a:extLst>
              </a:tr>
              <a:tr h="1644725"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684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4468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66402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70175"/>
            <a:ext cx="12185331" cy="1590742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5265546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35" y="5263483"/>
            <a:ext cx="12192000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5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870CFA-96CC-ED23-FB9D-317BE8ED6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5510253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FY 2024 Closeout and FY 2025 Initiatives</a:t>
            </a:r>
            <a:br>
              <a:rPr lang="en-US" sz="3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2400" kern="1200">
              <a:solidFill>
                <a:srgbClr val="FFFFFF"/>
              </a:solidFill>
              <a:latin typeface="+mj-lt"/>
              <a:cs typeface="Calibri Light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9999B9-17D5-7473-9D35-3130E6056A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97029" y="5363029"/>
            <a:ext cx="1494972" cy="1494972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9A5C1D5-78A7-951E-E38D-CF8241073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6714" y="641436"/>
            <a:ext cx="10515600" cy="4320446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US" dirty="0">
                <a:cs typeface="Calibri"/>
              </a:rPr>
              <a:t>Recruit an HRIS project manager</a:t>
            </a:r>
          </a:p>
          <a:p>
            <a:r>
              <a:rPr lang="en-US" dirty="0">
                <a:cs typeface="Calibri"/>
              </a:rPr>
              <a:t>Recruit vacant position</a:t>
            </a:r>
          </a:p>
          <a:p>
            <a:r>
              <a:rPr lang="en-US" dirty="0">
                <a:cs typeface="Calibri"/>
              </a:rPr>
              <a:t>Complete onboarding checklist </a:t>
            </a:r>
          </a:p>
          <a:p>
            <a:pPr lvl="1"/>
            <a:r>
              <a:rPr lang="en-US" dirty="0">
                <a:cs typeface="Calibri"/>
              </a:rPr>
              <a:t>Collaboration with internal service functions and all service delivery departments</a:t>
            </a:r>
          </a:p>
          <a:p>
            <a:pPr lvl="1"/>
            <a:r>
              <a:rPr lang="en-US" dirty="0">
                <a:cs typeface="Calibri"/>
              </a:rPr>
              <a:t>Implement and iterate improvements</a:t>
            </a:r>
          </a:p>
          <a:p>
            <a:r>
              <a:rPr lang="en-US" dirty="0">
                <a:cs typeface="Calibri"/>
              </a:rPr>
              <a:t>Implement exit interviews</a:t>
            </a:r>
          </a:p>
          <a:p>
            <a:r>
              <a:rPr lang="en-US" dirty="0">
                <a:cs typeface="Calibri"/>
              </a:rPr>
              <a:t>Enhance recruiting process</a:t>
            </a:r>
          </a:p>
          <a:p>
            <a:pPr lvl="1"/>
            <a:r>
              <a:rPr lang="en-US" dirty="0">
                <a:cs typeface="Calibri"/>
              </a:rPr>
              <a:t>Document recruiting processes</a:t>
            </a:r>
          </a:p>
          <a:p>
            <a:pPr lvl="1"/>
            <a:r>
              <a:rPr lang="en-US" dirty="0">
                <a:cs typeface="Calibri"/>
              </a:rPr>
              <a:t>Collaboration with departments</a:t>
            </a:r>
          </a:p>
          <a:p>
            <a:pPr lvl="1"/>
            <a:r>
              <a:rPr lang="en-US" dirty="0">
                <a:cs typeface="Calibri"/>
              </a:rPr>
              <a:t>Measure and report on activity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02598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66402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70175"/>
            <a:ext cx="12185331" cy="1590742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5265546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35" y="5263483"/>
            <a:ext cx="12192000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5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870CFA-96CC-ED23-FB9D-317BE8ED6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5510253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FY 2024 Closeout and FY 2025 Initiatives</a:t>
            </a:r>
            <a:br>
              <a:rPr lang="en-US" sz="3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2400" kern="1200">
              <a:solidFill>
                <a:srgbClr val="FFFFFF"/>
              </a:solidFill>
              <a:latin typeface="+mj-lt"/>
              <a:cs typeface="Calibri Light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9999B9-17D5-7473-9D35-3130E6056A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97029" y="5363029"/>
            <a:ext cx="1494972" cy="1494972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9A5C1D5-78A7-951E-E38D-CF8241073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6714" y="641436"/>
            <a:ext cx="10515600" cy="432044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Implement findings/recommendations of HR Roadmap</a:t>
            </a:r>
            <a:endParaRPr lang="en-US" dirty="0"/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Implement HRIS</a:t>
            </a:r>
          </a:p>
          <a:p>
            <a:pPr lvl="1"/>
            <a:r>
              <a:rPr lang="en-US" dirty="0">
                <a:cs typeface="Calibri"/>
              </a:rPr>
              <a:t>This initiative has the potential to have significant positive impact on the </a:t>
            </a:r>
            <a:r>
              <a:rPr lang="en-US">
                <a:cs typeface="Calibri"/>
              </a:rPr>
              <a:t>entire organization</a:t>
            </a:r>
          </a:p>
          <a:p>
            <a:pPr lvl="1"/>
            <a:r>
              <a:rPr lang="en-US">
                <a:cs typeface="Calibri"/>
              </a:rPr>
              <a:t>There will be considerable change management required</a:t>
            </a:r>
          </a:p>
          <a:p>
            <a:pPr lvl="1"/>
            <a:r>
              <a:rPr lang="en-US" dirty="0">
                <a:cs typeface="Calibri"/>
              </a:rPr>
              <a:t>Support will be needed from leadership throughout</a:t>
            </a:r>
          </a:p>
        </p:txBody>
      </p:sp>
    </p:spTree>
    <p:extLst>
      <p:ext uri="{BB962C8B-B14F-4D97-AF65-F5344CB8AC3E}">
        <p14:creationId xmlns:p14="http://schemas.microsoft.com/office/powerpoint/2010/main" val="2865090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374F4C504EEDB459C605A6B35FA36A2" ma:contentTypeVersion="6" ma:contentTypeDescription="Create a new document." ma:contentTypeScope="" ma:versionID="ba1b6f9f553e717c270d4079b621d28c">
  <xsd:schema xmlns:xsd="http://www.w3.org/2001/XMLSchema" xmlns:xs="http://www.w3.org/2001/XMLSchema" xmlns:p="http://schemas.microsoft.com/office/2006/metadata/properties" xmlns:ns2="b557908c-db8f-492c-85b3-8ac25d9f5500" xmlns:ns3="e14e99d7-bcb5-4c14-be58-b6d060e5a5a5" targetNamespace="http://schemas.microsoft.com/office/2006/metadata/properties" ma:root="true" ma:fieldsID="8e5a3ed03218abb7caf8cf38c83c9263" ns2:_="" ns3:_="">
    <xsd:import namespace="b557908c-db8f-492c-85b3-8ac25d9f5500"/>
    <xsd:import namespace="e14e99d7-bcb5-4c14-be58-b6d060e5a5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57908c-db8f-492c-85b3-8ac25d9f55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4e99d7-bcb5-4c14-be58-b6d060e5a5a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60252BE-BB62-4EB0-A071-63FEA1DB0FB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0C795C5-CC81-493A-9700-C37B962769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557908c-db8f-492c-85b3-8ac25d9f5500"/>
    <ds:schemaRef ds:uri="e14e99d7-bcb5-4c14-be58-b6d060e5a5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FFE90A5-E6B9-431E-9EA2-4B311B7A403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860</TotalTime>
  <Words>526</Words>
  <Application>Microsoft Office PowerPoint</Application>
  <PresentationFormat>Widescreen</PresentationFormat>
  <Paragraphs>96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Human Resources</vt:lpstr>
      <vt:lpstr>Human Resources Financial Summary amounts in thousands</vt:lpstr>
      <vt:lpstr>Human Resources Staffing Summary</vt:lpstr>
      <vt:lpstr>Human Resources Activities Q2 FY 2024</vt:lpstr>
      <vt:lpstr>Department Performance Measures Q2 FY 2024</vt:lpstr>
      <vt:lpstr>FY 2024 Closeout and FY 2025 Initiatives </vt:lpstr>
      <vt:lpstr>FY 2024 Closeout and FY 2025 Initiatives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(enter department)</dc:title>
  <dc:creator>Andy Parks</dc:creator>
  <cp:lastModifiedBy>Andy Parks</cp:lastModifiedBy>
  <cp:revision>287</cp:revision>
  <dcterms:created xsi:type="dcterms:W3CDTF">2023-11-18T14:14:15Z</dcterms:created>
  <dcterms:modified xsi:type="dcterms:W3CDTF">2024-02-27T15:20:30Z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0x0101002374F4C504EEDB459C605A6B35FA36A2</vt:lpwstr>
  </property>
</Properties>
</file>