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11"/>
  </p:notesMasterIdLst>
  <p:sldIdLst>
    <p:sldId id="257" r:id="rId5"/>
    <p:sldId id="262" r:id="rId6"/>
    <p:sldId id="260" r:id="rId7"/>
    <p:sldId id="259" r:id="rId8"/>
    <p:sldId id="261" r:id="rId9"/>
    <p:sldId id="263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078651F-419A-8584-9BB5-97C6295EEAE9}" v="6" dt="2024-02-26T19:09:24.34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63"/>
    <p:restoredTop sz="84082"/>
  </p:normalViewPr>
  <p:slideViewPr>
    <p:cSldViewPr snapToGrid="0">
      <p:cViewPr varScale="1">
        <p:scale>
          <a:sx n="107" d="100"/>
          <a:sy n="107" d="100"/>
        </p:scale>
        <p:origin x="992" y="1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tina Haron" userId="S::christina.haron@co.crook.or.us::ca0bbf6a-46f8-4d49-9c1b-940295d29b19" providerId="AD" clId="Web-{022CE5E9-0E14-34C4-60D6-649EB024DCC8}"/>
    <pc:docChg chg="modSld">
      <pc:chgData name="Christina Haron" userId="S::christina.haron@co.crook.or.us::ca0bbf6a-46f8-4d49-9c1b-940295d29b19" providerId="AD" clId="Web-{022CE5E9-0E14-34C4-60D6-649EB024DCC8}" dt="2024-02-23T21:12:46.766" v="1"/>
      <pc:docMkLst>
        <pc:docMk/>
      </pc:docMkLst>
      <pc:sldChg chg="modSp">
        <pc:chgData name="Christina Haron" userId="S::christina.haron@co.crook.or.us::ca0bbf6a-46f8-4d49-9c1b-940295d29b19" providerId="AD" clId="Web-{022CE5E9-0E14-34C4-60D6-649EB024DCC8}" dt="2024-02-23T21:12:46.766" v="1"/>
        <pc:sldMkLst>
          <pc:docMk/>
          <pc:sldMk cId="1235064747" sldId="262"/>
        </pc:sldMkLst>
        <pc:graphicFrameChg chg="mod modGraphic">
          <ac:chgData name="Christina Haron" userId="S::christina.haron@co.crook.or.us::ca0bbf6a-46f8-4d49-9c1b-940295d29b19" providerId="AD" clId="Web-{022CE5E9-0E14-34C4-60D6-649EB024DCC8}" dt="2024-02-23T21:12:46.766" v="1"/>
          <ac:graphicFrameMkLst>
            <pc:docMk/>
            <pc:sldMk cId="1235064747" sldId="262"/>
            <ac:graphicFrameMk id="5" creationId="{A30FF624-3DE5-A610-1E97-C574345F8296}"/>
          </ac:graphicFrameMkLst>
        </pc:graphicFrameChg>
      </pc:sldChg>
    </pc:docChg>
  </pc:docChgLst>
  <pc:docChgLst>
    <pc:chgData name="Christina Haron" userId="S::christina.haron@co.crook.or.us::ca0bbf6a-46f8-4d49-9c1b-940295d29b19" providerId="AD" clId="Web-{E078651F-419A-8584-9BB5-97C6295EEAE9}"/>
    <pc:docChg chg="modSld">
      <pc:chgData name="Christina Haron" userId="S::christina.haron@co.crook.or.us::ca0bbf6a-46f8-4d49-9c1b-940295d29b19" providerId="AD" clId="Web-{E078651F-419A-8584-9BB5-97C6295EEAE9}" dt="2024-02-26T19:09:22.800" v="2" actId="20577"/>
      <pc:docMkLst>
        <pc:docMk/>
      </pc:docMkLst>
      <pc:sldChg chg="modSp">
        <pc:chgData name="Christina Haron" userId="S::christina.haron@co.crook.or.us::ca0bbf6a-46f8-4d49-9c1b-940295d29b19" providerId="AD" clId="Web-{E078651F-419A-8584-9BB5-97C6295EEAE9}" dt="2024-02-26T19:09:13.988" v="0" actId="20577"/>
        <pc:sldMkLst>
          <pc:docMk/>
          <pc:sldMk cId="3340190378" sldId="259"/>
        </pc:sldMkLst>
        <pc:spChg chg="mod">
          <ac:chgData name="Christina Haron" userId="S::christina.haron@co.crook.or.us::ca0bbf6a-46f8-4d49-9c1b-940295d29b19" providerId="AD" clId="Web-{E078651F-419A-8584-9BB5-97C6295EEAE9}" dt="2024-02-26T19:09:13.988" v="0" actId="20577"/>
          <ac:spMkLst>
            <pc:docMk/>
            <pc:sldMk cId="3340190378" sldId="259"/>
            <ac:spMk id="2" creationId="{9F870CFA-96CC-ED23-FB9D-317BE8ED6A7E}"/>
          </ac:spMkLst>
        </pc:spChg>
      </pc:sldChg>
      <pc:sldChg chg="modSp">
        <pc:chgData name="Christina Haron" userId="S::christina.haron@co.crook.or.us::ca0bbf6a-46f8-4d49-9c1b-940295d29b19" providerId="AD" clId="Web-{E078651F-419A-8584-9BB5-97C6295EEAE9}" dt="2024-02-26T19:09:18.956" v="1" actId="20577"/>
        <pc:sldMkLst>
          <pc:docMk/>
          <pc:sldMk cId="3150748941" sldId="261"/>
        </pc:sldMkLst>
        <pc:spChg chg="mod">
          <ac:chgData name="Christina Haron" userId="S::christina.haron@co.crook.or.us::ca0bbf6a-46f8-4d49-9c1b-940295d29b19" providerId="AD" clId="Web-{E078651F-419A-8584-9BB5-97C6295EEAE9}" dt="2024-02-26T19:09:18.956" v="1" actId="20577"/>
          <ac:spMkLst>
            <pc:docMk/>
            <pc:sldMk cId="3150748941" sldId="261"/>
            <ac:spMk id="2" creationId="{9F870CFA-96CC-ED23-FB9D-317BE8ED6A7E}"/>
          </ac:spMkLst>
        </pc:spChg>
      </pc:sldChg>
      <pc:sldChg chg="modSp">
        <pc:chgData name="Christina Haron" userId="S::christina.haron@co.crook.or.us::ca0bbf6a-46f8-4d49-9c1b-940295d29b19" providerId="AD" clId="Web-{E078651F-419A-8584-9BB5-97C6295EEAE9}" dt="2024-02-26T19:09:22.800" v="2" actId="20577"/>
        <pc:sldMkLst>
          <pc:docMk/>
          <pc:sldMk cId="1254468736" sldId="263"/>
        </pc:sldMkLst>
        <pc:spChg chg="mod">
          <ac:chgData name="Christina Haron" userId="S::christina.haron@co.crook.or.us::ca0bbf6a-46f8-4d49-9c1b-940295d29b19" providerId="AD" clId="Web-{E078651F-419A-8584-9BB5-97C6295EEAE9}" dt="2024-02-26T19:09:22.800" v="2" actId="20577"/>
          <ac:spMkLst>
            <pc:docMk/>
            <pc:sldMk cId="1254468736" sldId="263"/>
            <ac:spMk id="2" creationId="{9F870CFA-96CC-ED23-FB9D-317BE8ED6A7E}"/>
          </ac:spMkLst>
        </pc:spChg>
      </pc:sldChg>
    </pc:docChg>
  </pc:docChgLst>
  <pc:docChgLst>
    <pc:chgData name="Christina Haron" userId="S::christina.haron@co.crook.or.us::ca0bbf6a-46f8-4d49-9c1b-940295d29b19" providerId="AD" clId="Web-{8711C6E0-17E2-8694-7458-8420A17D5984}"/>
    <pc:docChg chg="modSld">
      <pc:chgData name="Christina Haron" userId="S::christina.haron@co.crook.or.us::ca0bbf6a-46f8-4d49-9c1b-940295d29b19" providerId="AD" clId="Web-{8711C6E0-17E2-8694-7458-8420A17D5984}" dt="2024-02-23T16:21:23.211" v="676"/>
      <pc:docMkLst>
        <pc:docMk/>
      </pc:docMkLst>
      <pc:sldChg chg="modSp">
        <pc:chgData name="Christina Haron" userId="S::christina.haron@co.crook.or.us::ca0bbf6a-46f8-4d49-9c1b-940295d29b19" providerId="AD" clId="Web-{8711C6E0-17E2-8694-7458-8420A17D5984}" dt="2024-02-23T16:11:33.358" v="643" actId="20577"/>
        <pc:sldMkLst>
          <pc:docMk/>
          <pc:sldMk cId="3036549350" sldId="257"/>
        </pc:sldMkLst>
        <pc:spChg chg="mod">
          <ac:chgData name="Christina Haron" userId="S::christina.haron@co.crook.or.us::ca0bbf6a-46f8-4d49-9c1b-940295d29b19" providerId="AD" clId="Web-{8711C6E0-17E2-8694-7458-8420A17D5984}" dt="2024-02-23T16:11:33.358" v="643" actId="20577"/>
          <ac:spMkLst>
            <pc:docMk/>
            <pc:sldMk cId="3036549350" sldId="257"/>
            <ac:spMk id="3" creationId="{E86C005F-2C85-3BF3-7021-79BBCE5394FC}"/>
          </ac:spMkLst>
        </pc:spChg>
      </pc:sldChg>
      <pc:sldChg chg="modSp">
        <pc:chgData name="Christina Haron" userId="S::christina.haron@co.crook.or.us::ca0bbf6a-46f8-4d49-9c1b-940295d29b19" providerId="AD" clId="Web-{8711C6E0-17E2-8694-7458-8420A17D5984}" dt="2024-02-23T16:21:23.211" v="676"/>
        <pc:sldMkLst>
          <pc:docMk/>
          <pc:sldMk cId="3340190378" sldId="259"/>
        </pc:sldMkLst>
        <pc:graphicFrameChg chg="mod modGraphic">
          <ac:chgData name="Christina Haron" userId="S::christina.haron@co.crook.or.us::ca0bbf6a-46f8-4d49-9c1b-940295d29b19" providerId="AD" clId="Web-{8711C6E0-17E2-8694-7458-8420A17D5984}" dt="2024-02-23T16:21:23.211" v="676"/>
          <ac:graphicFrameMkLst>
            <pc:docMk/>
            <pc:sldMk cId="3340190378" sldId="259"/>
            <ac:graphicFrameMk id="4" creationId="{AFCCCF83-4B5F-87F5-0750-697FA28FEDEB}"/>
          </ac:graphicFrameMkLst>
        </pc:graphicFrameChg>
      </pc:sldChg>
      <pc:sldChg chg="modSp">
        <pc:chgData name="Christina Haron" userId="S::christina.haron@co.crook.or.us::ca0bbf6a-46f8-4d49-9c1b-940295d29b19" providerId="AD" clId="Web-{8711C6E0-17E2-8694-7458-8420A17D5984}" dt="2024-02-23T15:54:56.576" v="69" actId="20577"/>
        <pc:sldMkLst>
          <pc:docMk/>
          <pc:sldMk cId="890161737" sldId="260"/>
        </pc:sldMkLst>
        <pc:spChg chg="mod">
          <ac:chgData name="Christina Haron" userId="S::christina.haron@co.crook.or.us::ca0bbf6a-46f8-4d49-9c1b-940295d29b19" providerId="AD" clId="Web-{8711C6E0-17E2-8694-7458-8420A17D5984}" dt="2024-02-23T15:54:56.576" v="69" actId="20577"/>
          <ac:spMkLst>
            <pc:docMk/>
            <pc:sldMk cId="890161737" sldId="260"/>
            <ac:spMk id="12" creationId="{36EC7822-D15B-CD35-5947-1B43D02B19E6}"/>
          </ac:spMkLst>
        </pc:spChg>
      </pc:sldChg>
      <pc:sldChg chg="modSp">
        <pc:chgData name="Christina Haron" userId="S::christina.haron@co.crook.or.us::ca0bbf6a-46f8-4d49-9c1b-940295d29b19" providerId="AD" clId="Web-{8711C6E0-17E2-8694-7458-8420A17D5984}" dt="2024-02-23T15:57:59.797" v="484"/>
        <pc:sldMkLst>
          <pc:docMk/>
          <pc:sldMk cId="3150748941" sldId="261"/>
        </pc:sldMkLst>
        <pc:graphicFrameChg chg="mod modGraphic">
          <ac:chgData name="Christina Haron" userId="S::christina.haron@co.crook.or.us::ca0bbf6a-46f8-4d49-9c1b-940295d29b19" providerId="AD" clId="Web-{8711C6E0-17E2-8694-7458-8420A17D5984}" dt="2024-02-23T15:57:59.797" v="484"/>
          <ac:graphicFrameMkLst>
            <pc:docMk/>
            <pc:sldMk cId="3150748941" sldId="261"/>
            <ac:graphicFrameMk id="4" creationId="{AFCCCF83-4B5F-87F5-0750-697FA28FEDEB}"/>
          </ac:graphicFrameMkLst>
        </pc:graphicFrameChg>
      </pc:sldChg>
      <pc:sldChg chg="modSp">
        <pc:chgData name="Christina Haron" userId="S::christina.haron@co.crook.or.us::ca0bbf6a-46f8-4d49-9c1b-940295d29b19" providerId="AD" clId="Web-{8711C6E0-17E2-8694-7458-8420A17D5984}" dt="2024-02-23T16:09:58.762" v="628"/>
        <pc:sldMkLst>
          <pc:docMk/>
          <pc:sldMk cId="1254468736" sldId="263"/>
        </pc:sldMkLst>
        <pc:graphicFrameChg chg="mod modGraphic">
          <ac:chgData name="Christina Haron" userId="S::christina.haron@co.crook.or.us::ca0bbf6a-46f8-4d49-9c1b-940295d29b19" providerId="AD" clId="Web-{8711C6E0-17E2-8694-7458-8420A17D5984}" dt="2024-02-23T16:09:58.762" v="628"/>
          <ac:graphicFrameMkLst>
            <pc:docMk/>
            <pc:sldMk cId="1254468736" sldId="263"/>
            <ac:graphicFrameMk id="4" creationId="{AFCCCF83-4B5F-87F5-0750-697FA28FEDEB}"/>
          </ac:graphicFrameMkLst>
        </pc:graphicFrameChg>
      </pc:sldChg>
    </pc:docChg>
  </pc:docChgLst>
  <pc:docChgLst>
    <pc:chgData name="Christina Haron" userId="S::christina.haron@co.crook.or.us::ca0bbf6a-46f8-4d49-9c1b-940295d29b19" providerId="AD" clId="Web-{010A6962-067E-4D50-EDD0-CB23FE7196F2}"/>
    <pc:docChg chg="modSld">
      <pc:chgData name="Christina Haron" userId="S::christina.haron@co.crook.or.us::ca0bbf6a-46f8-4d49-9c1b-940295d29b19" providerId="AD" clId="Web-{010A6962-067E-4D50-EDD0-CB23FE7196F2}" dt="2024-02-23T21:11:49.327" v="7"/>
      <pc:docMkLst>
        <pc:docMk/>
      </pc:docMkLst>
      <pc:sldChg chg="modSp">
        <pc:chgData name="Christina Haron" userId="S::christina.haron@co.crook.or.us::ca0bbf6a-46f8-4d49-9c1b-940295d29b19" providerId="AD" clId="Web-{010A6962-067E-4D50-EDD0-CB23FE7196F2}" dt="2024-02-23T21:11:49.327" v="7"/>
        <pc:sldMkLst>
          <pc:docMk/>
          <pc:sldMk cId="1235064747" sldId="262"/>
        </pc:sldMkLst>
        <pc:graphicFrameChg chg="mod modGraphic">
          <ac:chgData name="Christina Haron" userId="S::christina.haron@co.crook.or.us::ca0bbf6a-46f8-4d49-9c1b-940295d29b19" providerId="AD" clId="Web-{010A6962-067E-4D50-EDD0-CB23FE7196F2}" dt="2024-02-23T21:11:49.327" v="7"/>
          <ac:graphicFrameMkLst>
            <pc:docMk/>
            <pc:sldMk cId="1235064747" sldId="262"/>
            <ac:graphicFrameMk id="5" creationId="{A30FF624-3DE5-A610-1E97-C574345F8296}"/>
          </ac:graphicFrameMkLst>
        </pc:graphicFrame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5785E5-7B55-8E48-9456-C9537BD11D8C}" type="datetimeFigureOut">
              <a:rPr lang="en-US" smtClean="0"/>
              <a:t>2/26/2024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7DAAD26-3BCD-2C4F-BC17-239B68808D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92372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eriod"/>
            </a:pPr>
            <a:r>
              <a:rPr lang="en-US" dirty="0"/>
              <a:t>Enter your department in Header area</a:t>
            </a:r>
          </a:p>
          <a:p>
            <a:pPr marL="228600" indent="-228600">
              <a:buAutoNum type="arabicPeriod"/>
            </a:pPr>
            <a:r>
              <a:rPr lang="en-US" dirty="0"/>
              <a:t>Enter the department’s mission statement</a:t>
            </a:r>
          </a:p>
          <a:p>
            <a:pPr marL="228600" indent="-228600">
              <a:buAutoNum type="arabicPeriod"/>
            </a:pPr>
            <a:r>
              <a:rPr lang="en-US" dirty="0"/>
              <a:t>Enter the department’s major goals/work plan elements</a:t>
            </a:r>
          </a:p>
          <a:p>
            <a:pPr marL="228600" indent="-228600">
              <a:buAutoNum type="arabicPeriod"/>
            </a:pPr>
            <a:r>
              <a:rPr lang="en-US" dirty="0"/>
              <a:t>Add the department logo to bottom left corner, same size as County logo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7DAAD26-3BCD-2C4F-BC17-239B68808D9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22205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eriod"/>
            </a:pPr>
            <a:r>
              <a:rPr lang="en-US" dirty="0"/>
              <a:t>Enter department in header</a:t>
            </a:r>
          </a:p>
          <a:p>
            <a:pPr marL="228600" indent="-228600">
              <a:buAutoNum type="arabicPeriod"/>
            </a:pPr>
            <a:r>
              <a:rPr lang="en-US" dirty="0"/>
              <a:t>Enter the department’s </a:t>
            </a:r>
            <a:r>
              <a:rPr lang="en-US" b="1" dirty="0"/>
              <a:t>quarterly</a:t>
            </a:r>
            <a:r>
              <a:rPr lang="en-US" dirty="0"/>
              <a:t> budget, actual and variance amounts </a:t>
            </a:r>
            <a:r>
              <a:rPr lang="en-US" b="1" dirty="0"/>
              <a:t>---- in thousands</a:t>
            </a:r>
          </a:p>
          <a:p>
            <a:pPr marL="228600" indent="-228600">
              <a:buAutoNum type="arabicPeriod"/>
            </a:pPr>
            <a:r>
              <a:rPr lang="en-US" dirty="0"/>
              <a:t>Enter comments to explain any significant variances</a:t>
            </a:r>
          </a:p>
          <a:p>
            <a:pPr marL="228600" indent="-228600">
              <a:buAutoNum type="arabicPeriod"/>
            </a:pPr>
            <a:r>
              <a:rPr lang="en-US" dirty="0"/>
              <a:t>Add the department’s logo to the bottom left corner, same size as County logo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7DAAD26-3BCD-2C4F-BC17-239B68808D92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015148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eriod"/>
            </a:pPr>
            <a:r>
              <a:rPr lang="en-US" dirty="0"/>
              <a:t>Enter department in the bottom header</a:t>
            </a:r>
          </a:p>
          <a:p>
            <a:pPr marL="228600" indent="-228600">
              <a:buAutoNum type="arabicPeriod"/>
            </a:pPr>
            <a:r>
              <a:rPr lang="en-US" dirty="0"/>
              <a:t>Enter the department’s organization chart</a:t>
            </a:r>
          </a:p>
          <a:p>
            <a:pPr marL="228600" indent="-228600">
              <a:buAutoNum type="arabicPeriod"/>
            </a:pPr>
            <a:r>
              <a:rPr lang="en-US" dirty="0"/>
              <a:t>Provide some bullets describing personnel during the quarter, e.g., number of new employees, separations, </a:t>
            </a:r>
            <a:r>
              <a:rPr lang="en-US" dirty="0" err="1"/>
              <a:t>etc.any</a:t>
            </a:r>
            <a:r>
              <a:rPr lang="en-US" dirty="0"/>
              <a:t> pending recruitments, significant new hires or </a:t>
            </a:r>
            <a:r>
              <a:rPr lang="en-US" dirty="0" err="1"/>
              <a:t>seprarations</a:t>
            </a:r>
            <a:endParaRPr lang="en-US" dirty="0"/>
          </a:p>
          <a:p>
            <a:pPr marL="228600" indent="-228600">
              <a:buAutoNum type="arabicPeriod"/>
            </a:pPr>
            <a:r>
              <a:rPr lang="en-US" dirty="0"/>
              <a:t>Enter the department’s authorized, filled and vacate positions – FTEs as of end of the quarter</a:t>
            </a:r>
          </a:p>
          <a:p>
            <a:pPr marL="228600" indent="-228600">
              <a:buAutoNum type="arabicPeriod"/>
            </a:pPr>
            <a:r>
              <a:rPr lang="en-US" dirty="0"/>
              <a:t>Add the department logo to the left of the County logo – same size as County logo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7DAAD26-3BCD-2C4F-BC17-239B68808D92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005568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eriod"/>
            </a:pPr>
            <a:r>
              <a:rPr lang="en-US" dirty="0"/>
              <a:t>Replace “Department” with your department name in header</a:t>
            </a:r>
          </a:p>
          <a:p>
            <a:pPr marL="228600" indent="-228600">
              <a:buAutoNum type="arabicPeriod"/>
            </a:pPr>
            <a:r>
              <a:rPr lang="en-US" dirty="0"/>
              <a:t>List the major goals/work plan elements for the department</a:t>
            </a:r>
          </a:p>
          <a:p>
            <a:pPr marL="228600" indent="-228600">
              <a:buAutoNum type="arabicPeriod"/>
            </a:pPr>
            <a:r>
              <a:rPr lang="en-US" dirty="0"/>
              <a:t>Provide a brief description of activity on each goal/work plan item</a:t>
            </a:r>
          </a:p>
          <a:p>
            <a:pPr marL="228600" indent="-228600">
              <a:buAutoNum type="arabicPeriod"/>
            </a:pPr>
            <a:r>
              <a:rPr lang="en-US" dirty="0"/>
              <a:t>List any challenges or changes or other comments for each goal/work plan item</a:t>
            </a:r>
          </a:p>
          <a:p>
            <a:pPr marL="228600" indent="-228600">
              <a:buAutoNum type="arabicPeriod"/>
            </a:pPr>
            <a:r>
              <a:rPr lang="en-US" dirty="0"/>
              <a:t>Add additional lines as needed – go to next page if needed</a:t>
            </a:r>
          </a:p>
          <a:p>
            <a:pPr marL="228600" indent="-228600">
              <a:buAutoNum type="arabicPeriod"/>
            </a:pPr>
            <a:r>
              <a:rPr lang="en-US" dirty="0"/>
              <a:t>If additional page added, delete “Questions”</a:t>
            </a:r>
          </a:p>
          <a:p>
            <a:pPr marL="228600" indent="-228600">
              <a:buAutoNum type="arabicPeriod"/>
            </a:pPr>
            <a:r>
              <a:rPr lang="en-US" dirty="0"/>
              <a:t>Add department logo to left of the County logo – same size as County logo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7DAAD26-3BCD-2C4F-BC17-239B68808D92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676855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eriod"/>
            </a:pPr>
            <a:r>
              <a:rPr lang="en-US" dirty="0"/>
              <a:t>Replace “Department” with your department name in header</a:t>
            </a:r>
          </a:p>
          <a:p>
            <a:pPr marL="228600" indent="-228600">
              <a:buAutoNum type="arabicPeriod"/>
            </a:pPr>
            <a:r>
              <a:rPr lang="en-US" dirty="0"/>
              <a:t>Continue your list of the major goals/work plan elements</a:t>
            </a:r>
          </a:p>
          <a:p>
            <a:pPr marL="228600" indent="-228600">
              <a:buAutoNum type="arabicPeriod"/>
            </a:pPr>
            <a:r>
              <a:rPr lang="en-US" dirty="0"/>
              <a:t>Provide a brief description of activity on each goal/work plan item</a:t>
            </a:r>
          </a:p>
          <a:p>
            <a:pPr marL="228600" indent="-228600">
              <a:buAutoNum type="arabicPeriod"/>
            </a:pPr>
            <a:r>
              <a:rPr lang="en-US" dirty="0"/>
              <a:t>List any challenges or changes or other comments for each goal/work plan item</a:t>
            </a:r>
          </a:p>
          <a:p>
            <a:pPr marL="228600" indent="-228600">
              <a:buAutoNum type="arabicPeriod"/>
            </a:pPr>
            <a:r>
              <a:rPr lang="en-US" dirty="0"/>
              <a:t>Add additional lines as needed – go to next page if needed</a:t>
            </a:r>
          </a:p>
          <a:p>
            <a:pPr marL="228600" indent="-228600">
              <a:buAutoNum type="arabicPeriod"/>
            </a:pPr>
            <a:r>
              <a:rPr lang="en-US" dirty="0"/>
              <a:t>If additional page added, delete “Questions”</a:t>
            </a:r>
          </a:p>
          <a:p>
            <a:pPr marL="228600" indent="-228600">
              <a:buAutoNum type="arabicPeriod"/>
            </a:pPr>
            <a:r>
              <a:rPr lang="en-US" dirty="0"/>
              <a:t>Add your department logo to left of the County logo – same size as County logo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7DAAD26-3BCD-2C4F-BC17-239B68808D92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824869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eriod"/>
            </a:pPr>
            <a:r>
              <a:rPr lang="en-US" dirty="0"/>
              <a:t>Replace “Department” with your department name in header</a:t>
            </a:r>
          </a:p>
          <a:p>
            <a:pPr marL="228600" indent="-228600">
              <a:buAutoNum type="arabicPeriod"/>
            </a:pPr>
            <a:r>
              <a:rPr lang="en-US" dirty="0"/>
              <a:t>Enter performance measures, goal and actual, with comments --- use performance measures included in the budget as a starting point, additional measures </a:t>
            </a:r>
            <a:r>
              <a:rPr lang="en-US"/>
              <a:t>are encouraged</a:t>
            </a:r>
            <a:endParaRPr lang="en-US" dirty="0"/>
          </a:p>
          <a:p>
            <a:pPr marL="228600" indent="-228600">
              <a:buAutoNum type="arabicPeriod"/>
            </a:pPr>
            <a:r>
              <a:rPr lang="en-US" dirty="0"/>
              <a:t>Add your department logo to left of the County logo – same size as County logo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7DAAD26-3BCD-2C4F-BC17-239B68808D92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6843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3EEA97-27B5-6E02-AA2D-1D06B92E7F6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F911DE3-101B-3AA6-EE97-A481C1FF533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88F3EC-EE62-5184-BB41-9E025ED443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8AEE1-48E2-B74B-BDAD-70FAD5AE102E}" type="datetimeFigureOut">
              <a:rPr lang="en-US" smtClean="0"/>
              <a:t>2/26/2024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59C4BB-D09D-180C-CF20-CBE3CD2E2E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13203C-C09A-7DD5-34DB-C2D4E8AD4B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95C51-ACB1-6E40-9277-6D21A1B696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3978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8B8411-E2F1-028C-5DDE-330CAC1AB4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89F73FA-59E1-76AF-E75A-98EB24CC9F4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9784B2-E7F6-F883-01A2-7290756137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8AEE1-48E2-B74B-BDAD-70FAD5AE102E}" type="datetimeFigureOut">
              <a:rPr lang="en-US" smtClean="0"/>
              <a:t>2/26/2024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F99524-0272-836F-69C1-1121B0527C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AB9CFC-339E-4FDF-54BC-2F3A707867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95C51-ACB1-6E40-9277-6D21A1B696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08268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D159E85-48F0-F95C-5C3A-60A1FB700B9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FCE5641-E3E2-BF0A-21D9-2CB25B293A4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8F276D-D1ED-D12E-470D-565A499489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8AEE1-48E2-B74B-BDAD-70FAD5AE102E}" type="datetimeFigureOut">
              <a:rPr lang="en-US" smtClean="0"/>
              <a:t>2/26/2024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F23D2C-1F1F-BF6F-A344-1C61779824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4DEC383-8BAC-E409-1CD9-B606E668DE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95C51-ACB1-6E40-9277-6D21A1B696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35989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6826AE-A1ED-D3F5-B350-4E2197E4B2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E7E45C-DF0D-44F1-A7A6-A840F784A0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B673CE-7FE0-3B46-9DF0-F59E27DB0B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8AEE1-48E2-B74B-BDAD-70FAD5AE102E}" type="datetimeFigureOut">
              <a:rPr lang="en-US" smtClean="0"/>
              <a:t>2/26/2024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05DA46-E4F5-664A-4367-CF7CC57448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875C96F-30B2-2708-09AA-2EB25AA7C7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95C51-ACB1-6E40-9277-6D21A1B696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08705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5E7BD7-538A-39A6-78DB-6EE476B1F5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85E6342-D461-AC3D-5032-ADFF5F48D8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AC30D5-B564-4508-7E54-B30BD39C89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8AEE1-48E2-B74B-BDAD-70FAD5AE102E}" type="datetimeFigureOut">
              <a:rPr lang="en-US" smtClean="0"/>
              <a:t>2/26/2024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50BBD2-4468-6B7A-F0FA-5281064313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A4CDB71-BF7C-DBEB-6AA3-F5925A9862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95C51-ACB1-6E40-9277-6D21A1B696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03870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A649E4-1369-CD28-61BD-5AD658B8CA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7E2BBB-68E7-7C0A-7767-12185551CED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4BB5A82-0C21-4F78-E30D-A2847DFC4F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57CB4B4-8A0D-436E-3585-C34F0561AE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8AEE1-48E2-B74B-BDAD-70FAD5AE102E}" type="datetimeFigureOut">
              <a:rPr lang="en-US" smtClean="0"/>
              <a:t>2/26/2024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943BC21-1E46-1A5F-AEC7-57542CCFF8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658C0A7-DEDD-C7C4-1C9F-97EC035403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95C51-ACB1-6E40-9277-6D21A1B696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90000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BD1B77-4280-34BB-1087-085FCDA88C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9449B20-B1EE-646C-B8E5-FC2BE7ED47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0A37A34-F037-9670-D5E3-A367945D9E7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8902056-0122-BEC3-D61F-859CB5F0777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32BAF30-28D1-47CF-C7DF-D6083C9BA00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EB9D907-D4BA-0D37-27D0-CBEF0CD570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8AEE1-48E2-B74B-BDAD-70FAD5AE102E}" type="datetimeFigureOut">
              <a:rPr lang="en-US" smtClean="0"/>
              <a:t>2/26/2024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A24E492-2BD1-7AC5-316E-28C3701E83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90FE5E3-506A-86AF-6125-6849C73DF6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95C51-ACB1-6E40-9277-6D21A1B696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14568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8510F6-A4C7-F4E5-E40B-B3E7A6FD15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59F0511-2C57-2698-A3B1-F04C23B6D9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8AEE1-48E2-B74B-BDAD-70FAD5AE102E}" type="datetimeFigureOut">
              <a:rPr lang="en-US" smtClean="0"/>
              <a:t>2/26/2024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3148707-B60B-B6FB-86FD-00E6A2B9BC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321D9A2-55AD-9908-C556-F6452CC78C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95C51-ACB1-6E40-9277-6D21A1B696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49827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4AA64F8-AE01-0706-530E-170F689CCE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8AEE1-48E2-B74B-BDAD-70FAD5AE102E}" type="datetimeFigureOut">
              <a:rPr lang="en-US" smtClean="0"/>
              <a:t>2/26/2024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4BDFAF6-6E27-A233-0479-4C8A123239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0C0BFA0-1820-5A83-BCEB-CF50AE6806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95C51-ACB1-6E40-9277-6D21A1B696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47374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D4B297-F5D0-E8D6-01D9-44D3D36CED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BF6BF3-B8C8-761C-2078-2BFD3B4F1D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5F390EC-080E-0C8D-45F9-17517F13070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4A2F36D-63CF-0179-1AA9-71415FA6CD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8AEE1-48E2-B74B-BDAD-70FAD5AE102E}" type="datetimeFigureOut">
              <a:rPr lang="en-US" smtClean="0"/>
              <a:t>2/26/2024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75D2AF9-2105-5BAD-5148-4060B0515B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8C6E6EC-736D-8893-7F10-71C13F5E69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95C51-ACB1-6E40-9277-6D21A1B696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74391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CB1317-A171-D8C4-3006-F176069BBC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3B963A4-B121-7562-0AB7-6AC4EC13E86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35E305E-9073-2161-B44A-722350704CC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75606EF-8A68-1CAC-CBF1-715AF734A7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8AEE1-48E2-B74B-BDAD-70FAD5AE102E}" type="datetimeFigureOut">
              <a:rPr lang="en-US" smtClean="0"/>
              <a:t>2/26/2024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F34A2C0-842A-C727-1F23-5F0A6BEB1A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4A8D9B8-6436-2C2C-04AE-E9D2990C6C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95C51-ACB1-6E40-9277-6D21A1B696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82380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CEA95B6-9B8B-CDA1-66A0-79558D5399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CE64F23-3485-E8D1-A542-D9AD66028AC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E59B19-D2F7-6F73-F76F-9ED2AC9A8D4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28AEE1-48E2-B74B-BDAD-70FAD5AE102E}" type="datetimeFigureOut">
              <a:rPr lang="en-US" smtClean="0"/>
              <a:t>2/26/2024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C244F7-985C-0490-4E12-49E027E1131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110B31-2809-2573-064E-17C45FC1F93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D95C51-ACB1-6E40-9277-6D21A1B696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03562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4" name="Rectangle 23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" y="0"/>
            <a:ext cx="12191998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8128857" y="0"/>
            <a:ext cx="4063143" cy="1576412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79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307777" y="-5307778"/>
            <a:ext cx="1576446" cy="12192002"/>
          </a:xfrm>
          <a:prstGeom prst="rect">
            <a:avLst/>
          </a:prstGeom>
          <a:gradFill>
            <a:gsLst>
              <a:gs pos="23000">
                <a:schemeClr val="accent1">
                  <a:alpha val="0"/>
                </a:schemeClr>
              </a:gs>
              <a:gs pos="99000">
                <a:srgbClr val="000000">
                  <a:alpha val="74000"/>
                </a:srgbClr>
              </a:gs>
            </a:gsLst>
            <a:lin ang="20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5FD6681-C921-EBE0-407A-974D36C331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7" y="348865"/>
            <a:ext cx="10044023" cy="877729"/>
          </a:xfr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60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Finance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6C005F-2C85-3BF3-7021-79BBCE5394FC}"/>
              </a:ext>
            </a:extLst>
          </p:cNvPr>
          <p:cNvSpPr>
            <a:spLocks/>
          </p:cNvSpPr>
          <p:nvPr/>
        </p:nvSpPr>
        <p:spPr>
          <a:xfrm>
            <a:off x="1149927" y="1924820"/>
            <a:ext cx="9003476" cy="4584315"/>
          </a:xfrm>
          <a:prstGeom prst="rect">
            <a:avLst/>
          </a:prstGeom>
        </p:spPr>
        <p:txBody>
          <a:bodyPr lIns="91440" tIns="45720" rIns="91440" bIns="45720" anchor="t">
            <a:normAutofit/>
          </a:bodyPr>
          <a:lstStyle/>
          <a:p>
            <a:pPr defTabSz="722376">
              <a:spcAft>
                <a:spcPts val="600"/>
              </a:spcAft>
            </a:pPr>
            <a:r>
              <a:rPr lang="en-US" sz="2800" b="1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Mission</a:t>
            </a:r>
          </a:p>
          <a:p>
            <a:pPr defTabSz="722376">
              <a:spcAft>
                <a:spcPts val="600"/>
              </a:spcAft>
            </a:pPr>
            <a:r>
              <a:rPr lang="en-US" sz="26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To provide financial management, budgeting, accounting and investment management services to the entire County organization and provide tax collection and distribution services to all taxing districts within Crook County with integrity.</a:t>
            </a:r>
            <a:endParaRPr lang="en-US" sz="15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defTabSz="722376">
              <a:spcAft>
                <a:spcPts val="600"/>
              </a:spcAft>
            </a:pPr>
            <a:r>
              <a:rPr lang="en-US" sz="2800" b="1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Major goals</a:t>
            </a:r>
          </a:p>
          <a:p>
            <a:pPr marL="342900" indent="-342900" defTabSz="722376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600" dirty="0"/>
              <a:t>Update and Overhaul County Wide Fees and Charges Schedule</a:t>
            </a:r>
          </a:p>
          <a:p>
            <a:pPr marL="342900" indent="-342900" defTabSz="722376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600" kern="1200" dirty="0">
                <a:latin typeface="+mn-lt"/>
                <a:ea typeface="+mn-ea"/>
                <a:cs typeface="+mn-cs"/>
              </a:rPr>
              <a:t>Begin ER</a:t>
            </a:r>
            <a:r>
              <a:rPr lang="en-US" sz="2600" dirty="0"/>
              <a:t>P implementation &amp; clean up Chart of Accounts</a:t>
            </a:r>
            <a:endParaRPr lang="en-US" sz="2600" dirty="0">
              <a:cs typeface="Calibri"/>
            </a:endParaRPr>
          </a:p>
          <a:p>
            <a:pPr marL="342900" indent="-342900" defTabSz="722376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600" kern="1200" dirty="0">
                <a:latin typeface="+mn-lt"/>
                <a:ea typeface="+mn-ea"/>
                <a:cs typeface="+mn-cs"/>
              </a:rPr>
              <a:t>FY 2024 GFOA Budget Award</a:t>
            </a:r>
            <a:r>
              <a:rPr lang="en-US" sz="2600" dirty="0"/>
              <a:t> - Achieved!</a:t>
            </a:r>
            <a:endParaRPr lang="en-US" sz="2600" kern="1200" dirty="0">
              <a:latin typeface="+mn-lt"/>
              <a:cs typeface="Calibri"/>
            </a:endParaRPr>
          </a:p>
          <a:p>
            <a:pPr marL="342900" indent="-342900" defTabSz="722376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4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defTabSz="722376">
              <a:spcAft>
                <a:spcPts val="600"/>
              </a:spcAft>
            </a:pPr>
            <a:endParaRPr lang="en-US" sz="1422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>
              <a:spcAft>
                <a:spcPts val="600"/>
              </a:spcAft>
            </a:pPr>
            <a:endParaRPr lang="en-US" dirty="0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55E0148D-F548-F703-9ED8-FF1A71811BA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803093" y="5505849"/>
            <a:ext cx="1243761" cy="12437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65493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4" name="Rectangle 23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" y="0"/>
            <a:ext cx="12191998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8128857" y="0"/>
            <a:ext cx="4063143" cy="1576412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79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307777" y="-5307778"/>
            <a:ext cx="1576446" cy="12192002"/>
          </a:xfrm>
          <a:prstGeom prst="rect">
            <a:avLst/>
          </a:prstGeom>
          <a:gradFill>
            <a:gsLst>
              <a:gs pos="23000">
                <a:schemeClr val="accent1">
                  <a:alpha val="0"/>
                </a:schemeClr>
              </a:gs>
              <a:gs pos="99000">
                <a:srgbClr val="000000">
                  <a:alpha val="74000"/>
                </a:srgbClr>
              </a:gs>
            </a:gsLst>
            <a:lin ang="20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5FD6681-C921-EBE0-407A-974D36C331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7" y="348865"/>
            <a:ext cx="10044023" cy="1036590"/>
          </a:xfrm>
        </p:spPr>
        <p:txBody>
          <a:bodyPr vert="horz" lIns="91440" tIns="45720" rIns="91440" bIns="45720" rtlCol="0" anchor="ctr">
            <a:normAutofit fontScale="90000"/>
          </a:bodyPr>
          <a:lstStyle/>
          <a:p>
            <a:r>
              <a:rPr lang="en-US" sz="40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Finance</a:t>
            </a:r>
            <a:br>
              <a:rPr lang="en-US" sz="28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r>
              <a:rPr lang="en-US" sz="2700" dirty="0">
                <a:solidFill>
                  <a:srgbClr val="FFFFFF"/>
                </a:solidFill>
              </a:rPr>
              <a:t>Financial S</a:t>
            </a:r>
            <a:r>
              <a:rPr lang="en-US" sz="27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ummary</a:t>
            </a:r>
            <a:br>
              <a:rPr lang="en-US" sz="27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r>
              <a:rPr lang="en-US" sz="2200" i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amounts in thousands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6C005F-2C85-3BF3-7021-79BBCE5394FC}"/>
              </a:ext>
            </a:extLst>
          </p:cNvPr>
          <p:cNvSpPr>
            <a:spLocks/>
          </p:cNvSpPr>
          <p:nvPr/>
        </p:nvSpPr>
        <p:spPr>
          <a:xfrm>
            <a:off x="2623637" y="4384323"/>
            <a:ext cx="7844111" cy="3730441"/>
          </a:xfrm>
          <a:prstGeom prst="rect">
            <a:avLst/>
          </a:prstGeom>
        </p:spPr>
        <p:txBody>
          <a:bodyPr>
            <a:normAutofit/>
          </a:bodyPr>
          <a:lstStyle/>
          <a:p>
            <a:pPr defTabSz="722376">
              <a:spcAft>
                <a:spcPts val="600"/>
              </a:spcAft>
            </a:pPr>
            <a:endParaRPr lang="en-US" sz="1422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>
              <a:spcAft>
                <a:spcPts val="600"/>
              </a:spcAft>
            </a:pPr>
            <a:endParaRPr lang="en-US" dirty="0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A30FF624-3DE5-A610-1E97-C574345F829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60102948"/>
              </p:ext>
            </p:extLst>
          </p:nvPr>
        </p:nvGraphicFramePr>
        <p:xfrm>
          <a:off x="1059544" y="2141422"/>
          <a:ext cx="9408204" cy="822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70629">
                  <a:extLst>
                    <a:ext uri="{9D8B030D-6E8A-4147-A177-3AD203B41FA5}">
                      <a16:colId xmlns:a16="http://schemas.microsoft.com/office/drawing/2014/main" val="566011448"/>
                    </a:ext>
                  </a:extLst>
                </a:gridCol>
                <a:gridCol w="2307772">
                  <a:extLst>
                    <a:ext uri="{9D8B030D-6E8A-4147-A177-3AD203B41FA5}">
                      <a16:colId xmlns:a16="http://schemas.microsoft.com/office/drawing/2014/main" val="3888698236"/>
                    </a:ext>
                  </a:extLst>
                </a:gridCol>
                <a:gridCol w="2191657">
                  <a:extLst>
                    <a:ext uri="{9D8B030D-6E8A-4147-A177-3AD203B41FA5}">
                      <a16:colId xmlns:a16="http://schemas.microsoft.com/office/drawing/2014/main" val="4028088874"/>
                    </a:ext>
                  </a:extLst>
                </a:gridCol>
                <a:gridCol w="2238146">
                  <a:extLst>
                    <a:ext uri="{9D8B030D-6E8A-4147-A177-3AD203B41FA5}">
                      <a16:colId xmlns:a16="http://schemas.microsoft.com/office/drawing/2014/main" val="2571192195"/>
                    </a:ext>
                  </a:extLst>
                </a:gridCol>
              </a:tblGrid>
              <a:tr h="295245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Budget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Actual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Variance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34827152"/>
                  </a:ext>
                </a:extLst>
              </a:tr>
              <a:tr h="295245">
                <a:tc>
                  <a:txBody>
                    <a:bodyPr/>
                    <a:lstStyle/>
                    <a:p>
                      <a:r>
                        <a:rPr lang="en-US" sz="2400" dirty="0"/>
                        <a:t>Expenses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/>
                        <a:t>$  364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/>
                        <a:t>$  280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/>
                        <a:t>$  84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8797677"/>
                  </a:ext>
                </a:extLst>
              </a:tr>
            </a:tbl>
          </a:graphicData>
        </a:graphic>
      </p:graphicFrame>
      <p:pic>
        <p:nvPicPr>
          <p:cNvPr id="12" name="Picture 11">
            <a:extLst>
              <a:ext uri="{FF2B5EF4-FFF2-40B4-BE49-F238E27FC236}">
                <a16:creationId xmlns:a16="http://schemas.microsoft.com/office/drawing/2014/main" id="{55E0148D-F548-F703-9ED8-FF1A71811BA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803093" y="5505849"/>
            <a:ext cx="1243761" cy="1243761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6C44B870-A9C0-3BC0-CCCF-93456BCF9B54}"/>
              </a:ext>
            </a:extLst>
          </p:cNvPr>
          <p:cNvSpPr txBox="1"/>
          <p:nvPr/>
        </p:nvSpPr>
        <p:spPr>
          <a:xfrm>
            <a:off x="1059544" y="4064805"/>
            <a:ext cx="9749592" cy="169277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Comments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Expenses are ahead of schedule due to timing of annual payments on software contracts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Internal service charges recover net cost of department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2350647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B6C76E0E-A869-468C-8AB8-BE573739F8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0" y="5281552"/>
            <a:ext cx="12192000" cy="1576450"/>
          </a:xfrm>
          <a:prstGeom prst="rect">
            <a:avLst/>
          </a:prstGeom>
          <a:gradFill>
            <a:gsLst>
              <a:gs pos="0">
                <a:schemeClr val="accent1"/>
              </a:gs>
              <a:gs pos="100000">
                <a:srgbClr val="000000"/>
              </a:gs>
            </a:gsLst>
            <a:lin ang="2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C2980D51-170D-4D0F-B1DE-FA7299627D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28856" y="5281552"/>
            <a:ext cx="4063142" cy="1576447"/>
          </a:xfrm>
          <a:prstGeom prst="rect">
            <a:avLst/>
          </a:prstGeom>
          <a:gradFill>
            <a:gsLst>
              <a:gs pos="0">
                <a:srgbClr val="000000">
                  <a:alpha val="63000"/>
                </a:srgbClr>
              </a:gs>
              <a:gs pos="100000">
                <a:schemeClr val="accent1">
                  <a:lumMod val="75000"/>
                </a:schemeClr>
              </a:gs>
            </a:gsLst>
            <a:lin ang="6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5B103BBE-1445-4DEC-B4D9-5C57296E5B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2" y="5281552"/>
            <a:ext cx="12192000" cy="1576447"/>
          </a:xfrm>
          <a:prstGeom prst="rect">
            <a:avLst/>
          </a:prstGeom>
          <a:gradFill>
            <a:gsLst>
              <a:gs pos="39000">
                <a:schemeClr val="accent1">
                  <a:lumMod val="50000"/>
                  <a:alpha val="0"/>
                </a:schemeClr>
              </a:gs>
              <a:gs pos="100000">
                <a:srgbClr val="000000">
                  <a:alpha val="71000"/>
                </a:srgbClr>
              </a:gs>
            </a:gsLst>
            <a:lin ang="17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5FD6681-C921-EBE0-407A-974D36C331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5863" y="5652097"/>
            <a:ext cx="10587314" cy="877729"/>
          </a:xfrm>
        </p:spPr>
        <p:txBody>
          <a:bodyPr vert="horz" lIns="91440" tIns="45720" rIns="91440" bIns="45720" rtlCol="0" anchor="ctr">
            <a:normAutofit fontScale="90000"/>
          </a:bodyPr>
          <a:lstStyle/>
          <a:p>
            <a:r>
              <a:rPr lang="en-US" sz="40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Finance</a:t>
            </a:r>
            <a:br>
              <a:rPr lang="en-US" sz="28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r>
              <a:rPr lang="en-US" sz="27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Staffing Summary</a:t>
            </a:r>
          </a:p>
        </p:txBody>
      </p:sp>
      <p:sp>
        <p:nvSpPr>
          <p:cNvPr id="12" name="Content Placeholder 11">
            <a:extLst>
              <a:ext uri="{FF2B5EF4-FFF2-40B4-BE49-F238E27FC236}">
                <a16:creationId xmlns:a16="http://schemas.microsoft.com/office/drawing/2014/main" id="{36EC7822-D15B-CD35-5947-1B43D02B19E6}"/>
              </a:ext>
            </a:extLst>
          </p:cNvPr>
          <p:cNvSpPr>
            <a:spLocks/>
          </p:cNvSpPr>
          <p:nvPr/>
        </p:nvSpPr>
        <p:spPr>
          <a:xfrm>
            <a:off x="971797" y="723569"/>
            <a:ext cx="5259959" cy="2309918"/>
          </a:xfrm>
          <a:prstGeom prst="rect">
            <a:avLst/>
          </a:prstGeom>
        </p:spPr>
        <p:txBody>
          <a:bodyPr lIns="91440" tIns="45720" rIns="91440" bIns="45720" anchor="t"/>
          <a:lstStyle/>
          <a:p>
            <a:pPr defTabSz="722376">
              <a:spcAft>
                <a:spcPts val="600"/>
              </a:spcAft>
            </a:pPr>
            <a:r>
              <a:rPr lang="en-US" sz="2400" b="1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Comments: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/>
              <a:t>Recruitment for the Sr. Accountant position is ongoing – interviews 2/29</a:t>
            </a:r>
            <a:endParaRPr lang="en-US" dirty="0">
              <a:cs typeface="Calibri"/>
            </a:endParaRP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900" dirty="0">
                <a:cs typeface="Calibri"/>
              </a:rPr>
              <a:t>Carol Brown retiring March 1st</a:t>
            </a:r>
            <a:endParaRPr lang="en-US" dirty="0">
              <a:cs typeface="Calibri"/>
            </a:endParaRP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>
                <a:cs typeface="Calibri"/>
              </a:rPr>
              <a:t>Hired Alison White-Blakemore as Customer Accounts Tech</a:t>
            </a:r>
            <a:endParaRPr lang="en-US">
              <a:cs typeface="Calibri"/>
            </a:endParaRP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/>
              <a:t>Retirement planning for </a:t>
            </a:r>
            <a:endParaRPr lang="en-US">
              <a:cs typeface="Calibri"/>
            </a:endParaRPr>
          </a:p>
          <a:p>
            <a:pPr marL="742950" lvl="1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/>
              <a:t>Tax Collector</a:t>
            </a:r>
            <a:endParaRPr lang="en-US" dirty="0">
              <a:cs typeface="Calibri"/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6BD9A01-067C-68F5-80DA-A51DB87F3F11}"/>
              </a:ext>
            </a:extLst>
          </p:cNvPr>
          <p:cNvSpPr>
            <a:spLocks/>
          </p:cNvSpPr>
          <p:nvPr/>
        </p:nvSpPr>
        <p:spPr>
          <a:xfrm>
            <a:off x="6163218" y="723569"/>
            <a:ext cx="5259959" cy="585707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 defTabSz="722376">
              <a:spcAft>
                <a:spcPts val="600"/>
              </a:spcAft>
            </a:pPr>
            <a:r>
              <a:rPr lang="en-US" sz="2400" b="1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Org Chart</a:t>
            </a:r>
          </a:p>
          <a:p>
            <a:pPr defTabSz="722376">
              <a:spcAft>
                <a:spcPts val="600"/>
              </a:spcAft>
            </a:pPr>
            <a:endParaRPr lang="en-US" sz="1422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>
              <a:spcAft>
                <a:spcPts val="600"/>
              </a:spcAft>
            </a:pPr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264CA8D-6CB0-3F97-FED7-FBB7202F5646}"/>
              </a:ext>
            </a:extLst>
          </p:cNvPr>
          <p:cNvSpPr txBox="1"/>
          <p:nvPr/>
        </p:nvSpPr>
        <p:spPr>
          <a:xfrm>
            <a:off x="1089074" y="3402981"/>
            <a:ext cx="1977464" cy="7380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722376">
              <a:spcAft>
                <a:spcPts val="600"/>
              </a:spcAft>
            </a:pPr>
            <a:r>
              <a:rPr lang="en-US" sz="1896" b="1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Staffing Summary</a:t>
            </a:r>
          </a:p>
          <a:p>
            <a:pPr>
              <a:spcAft>
                <a:spcPts val="600"/>
              </a:spcAft>
            </a:pPr>
            <a:endParaRPr lang="en-US" dirty="0"/>
          </a:p>
        </p:txBody>
      </p:sp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id="{A3C404BA-F9B6-367C-EB99-F7B95BBC5AE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8803368"/>
              </p:ext>
            </p:extLst>
          </p:nvPr>
        </p:nvGraphicFramePr>
        <p:xfrm>
          <a:off x="1089433" y="3854639"/>
          <a:ext cx="5040087" cy="73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80029">
                  <a:extLst>
                    <a:ext uri="{9D8B030D-6E8A-4147-A177-3AD203B41FA5}">
                      <a16:colId xmlns:a16="http://schemas.microsoft.com/office/drawing/2014/main" val="1534005040"/>
                    </a:ext>
                  </a:extLst>
                </a:gridCol>
                <a:gridCol w="1680029">
                  <a:extLst>
                    <a:ext uri="{9D8B030D-6E8A-4147-A177-3AD203B41FA5}">
                      <a16:colId xmlns:a16="http://schemas.microsoft.com/office/drawing/2014/main" val="299994258"/>
                    </a:ext>
                  </a:extLst>
                </a:gridCol>
                <a:gridCol w="1680029">
                  <a:extLst>
                    <a:ext uri="{9D8B030D-6E8A-4147-A177-3AD203B41FA5}">
                      <a16:colId xmlns:a16="http://schemas.microsoft.com/office/drawing/2014/main" val="2459546426"/>
                    </a:ext>
                  </a:extLst>
                </a:gridCol>
              </a:tblGrid>
              <a:tr h="295245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Authorized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Filled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Vacancies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32592289"/>
                  </a:ext>
                </a:extLst>
              </a:tr>
              <a:tr h="295245"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88886264"/>
                  </a:ext>
                </a:extLst>
              </a:tr>
            </a:tbl>
          </a:graphicData>
        </a:graphic>
      </p:graphicFrame>
      <p:pic>
        <p:nvPicPr>
          <p:cNvPr id="14" name="Picture 13">
            <a:extLst>
              <a:ext uri="{FF2B5EF4-FFF2-40B4-BE49-F238E27FC236}">
                <a16:creationId xmlns:a16="http://schemas.microsoft.com/office/drawing/2014/main" id="{0F5356B7-B721-C984-D05E-2730D374035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82513" y="5426866"/>
            <a:ext cx="1431133" cy="1431133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4C52C235-65CD-D0D9-1142-A2F91461330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48957" y="1209655"/>
            <a:ext cx="5687188" cy="30542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01617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5266402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/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5270175"/>
            <a:ext cx="12185331" cy="1590742"/>
          </a:xfrm>
          <a:prstGeom prst="rect">
            <a:avLst/>
          </a:prstGeom>
          <a:gradFill>
            <a:gsLst>
              <a:gs pos="0">
                <a:schemeClr val="accent1">
                  <a:alpha val="0"/>
                </a:schemeClr>
              </a:gs>
              <a:gs pos="100000">
                <a:schemeClr val="accent1">
                  <a:lumMod val="50000"/>
                </a:schemeClr>
              </a:gs>
            </a:gsLst>
            <a:lin ang="10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5265546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</a:schemeClr>
              </a:gs>
              <a:gs pos="100000">
                <a:schemeClr val="accent1">
                  <a:alpha val="0"/>
                </a:scheme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-13335" y="5263483"/>
            <a:ext cx="12192000" cy="1597433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5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F870CFA-96CC-ED23-FB9D-317BE8ED6A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5510253"/>
            <a:ext cx="9895951" cy="1033669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6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Finance Activities</a:t>
            </a:r>
            <a:br>
              <a:rPr lang="en-US" sz="34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r>
              <a:rPr lang="en-US" sz="2700" dirty="0">
                <a:solidFill>
                  <a:srgbClr val="FFFFFF"/>
                </a:solidFill>
              </a:rPr>
              <a:t>Q2</a:t>
            </a:r>
            <a:r>
              <a:rPr lang="en-US" sz="27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FY 2024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49999B9-17D5-7473-9D35-3130E6056AB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82514" y="5348514"/>
            <a:ext cx="1509487" cy="1509487"/>
          </a:xfrm>
          <a:prstGeom prst="rect">
            <a:avLst/>
          </a:prstGeom>
        </p:spPr>
      </p:pic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AFCCCF83-4B5F-87F5-0750-697FA28FEDE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17772475"/>
              </p:ext>
            </p:extLst>
          </p:nvPr>
        </p:nvGraphicFramePr>
        <p:xfrm>
          <a:off x="1189356" y="306753"/>
          <a:ext cx="10078194" cy="4726573"/>
        </p:xfrm>
        <a:graphic>
          <a:graphicData uri="http://schemas.openxmlformats.org/drawingml/2006/table">
            <a:tbl>
              <a:tblPr firstRow="1" bandRow="1">
                <a:noFill/>
                <a:tableStyleId>{5C22544A-7EE6-4342-B048-85BDC9FD1C3A}</a:tableStyleId>
              </a:tblPr>
              <a:tblGrid>
                <a:gridCol w="3827566">
                  <a:extLst>
                    <a:ext uri="{9D8B030D-6E8A-4147-A177-3AD203B41FA5}">
                      <a16:colId xmlns:a16="http://schemas.microsoft.com/office/drawing/2014/main" val="1923382009"/>
                    </a:ext>
                  </a:extLst>
                </a:gridCol>
                <a:gridCol w="4008325">
                  <a:extLst>
                    <a:ext uri="{9D8B030D-6E8A-4147-A177-3AD203B41FA5}">
                      <a16:colId xmlns:a16="http://schemas.microsoft.com/office/drawing/2014/main" val="105490491"/>
                    </a:ext>
                  </a:extLst>
                </a:gridCol>
                <a:gridCol w="2242303">
                  <a:extLst>
                    <a:ext uri="{9D8B030D-6E8A-4147-A177-3AD203B41FA5}">
                      <a16:colId xmlns:a16="http://schemas.microsoft.com/office/drawing/2014/main" val="121705841"/>
                    </a:ext>
                  </a:extLst>
                </a:gridCol>
              </a:tblGrid>
              <a:tr h="563064">
                <a:tc>
                  <a:txBody>
                    <a:bodyPr/>
                    <a:lstStyle/>
                    <a:p>
                      <a:pPr algn="ctr"/>
                      <a:r>
                        <a:rPr lang="en-US" sz="2000" b="1" cap="none" spc="0" dirty="0">
                          <a:solidFill>
                            <a:schemeClr val="bg1"/>
                          </a:solidFill>
                        </a:rPr>
                        <a:t>Goal/work plan description</a:t>
                      </a:r>
                    </a:p>
                  </a:txBody>
                  <a:tcPr marL="92143" marR="65816" marT="131633" marB="131633"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noFill/>
                      <a:prstDash val="solid"/>
                    </a:lnT>
                    <a:lnB w="38100" cmpd="sng"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cap="none" spc="0" dirty="0">
                          <a:solidFill>
                            <a:schemeClr val="bg1"/>
                          </a:solidFill>
                        </a:rPr>
                        <a:t>Activity during quarter</a:t>
                      </a:r>
                    </a:p>
                  </a:txBody>
                  <a:tcPr marL="92143" marR="65816" marT="131633" marB="131633"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noFill/>
                      <a:prstDash val="solid"/>
                    </a:lnT>
                    <a:lnB w="38100" cmpd="sng"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cap="none" spc="0" dirty="0">
                          <a:solidFill>
                            <a:schemeClr val="bg1"/>
                          </a:solidFill>
                        </a:rPr>
                        <a:t>Comments</a:t>
                      </a:r>
                    </a:p>
                  </a:txBody>
                  <a:tcPr marL="92143" marR="65816" marT="131633" marB="131633"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noFill/>
                      <a:prstDash val="solid"/>
                    </a:lnT>
                    <a:lnB w="38100" cmpd="sng">
                      <a:noFill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8833729"/>
                  </a:ext>
                </a:extLst>
              </a:tr>
              <a:tr h="1714784">
                <a:tc>
                  <a:txBody>
                    <a:bodyPr/>
                    <a:lstStyle/>
                    <a:p>
                      <a:r>
                        <a:rPr lang="en-US" sz="1800" cap="none" spc="0" dirty="0">
                          <a:solidFill>
                            <a:schemeClr val="tx1"/>
                          </a:solidFill>
                        </a:rPr>
                        <a:t>Fees &amp; Charges Schedule</a:t>
                      </a:r>
                    </a:p>
                  </a:txBody>
                  <a:tcPr marL="92143" marR="65816" marT="65816" marB="13163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381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cap="none" spc="0" dirty="0">
                          <a:solidFill>
                            <a:schemeClr val="tx1"/>
                          </a:solidFill>
                        </a:rPr>
                        <a:t>Update completed</a:t>
                      </a:r>
                    </a:p>
                    <a:p>
                      <a:endParaRPr lang="en-US" sz="1800" cap="none" spc="0" dirty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cap="none" spc="0" dirty="0">
                          <a:solidFill>
                            <a:schemeClr val="tx1"/>
                          </a:solidFill>
                        </a:rPr>
                        <a:t>Began determining appropriate contract hourly rates for positions in departments to ensure complete cost recovery when their services are charged.</a:t>
                      </a:r>
                    </a:p>
                  </a:txBody>
                  <a:tcPr marL="92143" marR="65816" marT="65816" marB="13163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381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cap="none" spc="0" dirty="0">
                          <a:solidFill>
                            <a:schemeClr val="tx1"/>
                          </a:solidFill>
                        </a:rPr>
                        <a:t>Calculated hourly rates are being deployed as contracts renew to enhance cost recovery</a:t>
                      </a:r>
                    </a:p>
                  </a:txBody>
                  <a:tcPr marL="92143" marR="65816" marT="65816" marB="13163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381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00253343"/>
                  </a:ext>
                </a:extLst>
              </a:tr>
              <a:tr h="1202913">
                <a:tc>
                  <a:txBody>
                    <a:bodyPr/>
                    <a:lstStyle/>
                    <a:p>
                      <a:r>
                        <a:rPr lang="en-US" sz="1800" cap="none" spc="0" dirty="0">
                          <a:solidFill>
                            <a:schemeClr val="tx1"/>
                          </a:solidFill>
                        </a:rPr>
                        <a:t>Software – New ERP</a:t>
                      </a:r>
                    </a:p>
                  </a:txBody>
                  <a:tcPr marL="92143" marR="65816" marT="65816" marB="13163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cap="none" spc="0" dirty="0">
                          <a:solidFill>
                            <a:schemeClr val="tx1"/>
                          </a:solidFill>
                        </a:rPr>
                        <a:t>Software selected and development started</a:t>
                      </a:r>
                    </a:p>
                  </a:txBody>
                  <a:tcPr marL="92143" marR="65816" marT="65816" marB="13163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cap="none" spc="0" dirty="0">
                          <a:solidFill>
                            <a:schemeClr val="tx1"/>
                          </a:solidFill>
                        </a:rPr>
                        <a:t>Anticipated go live date with 1st department March 1st – slow roll out.</a:t>
                      </a:r>
                    </a:p>
                  </a:txBody>
                  <a:tcPr marL="92143" marR="65816" marT="65816" marB="13163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7997961"/>
                  </a:ext>
                </a:extLst>
              </a:tr>
              <a:tr h="946973">
                <a:tc>
                  <a:txBody>
                    <a:bodyPr/>
                    <a:lstStyle/>
                    <a:p>
                      <a:endParaRPr lang="en-US" sz="1800" cap="none" spc="0" dirty="0">
                        <a:solidFill>
                          <a:schemeClr val="tx1"/>
                        </a:solidFill>
                      </a:endParaRPr>
                    </a:p>
                  </a:txBody>
                  <a:tcPr marL="92143" marR="65816" marT="65816" marB="13163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cap="none" spc="0" dirty="0">
                          <a:solidFill>
                            <a:schemeClr val="tx1"/>
                          </a:solidFill>
                        </a:rPr>
                        <a:t>Consolidation and reformat of the Chart of Accounts to better fit GFOA’s best practices</a:t>
                      </a:r>
                    </a:p>
                  </a:txBody>
                  <a:tcPr marL="92143" marR="65816" marT="65816" marB="13163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cap="none" spc="0" dirty="0">
                          <a:solidFill>
                            <a:schemeClr val="tx1"/>
                          </a:solidFill>
                        </a:rPr>
                        <a:t>Completed!!!</a:t>
                      </a:r>
                    </a:p>
                  </a:txBody>
                  <a:tcPr marL="92143" marR="65816" marT="65816" marB="13163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8355954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401903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5266402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/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5270175"/>
            <a:ext cx="12185331" cy="1590742"/>
          </a:xfrm>
          <a:prstGeom prst="rect">
            <a:avLst/>
          </a:prstGeom>
          <a:gradFill>
            <a:gsLst>
              <a:gs pos="0">
                <a:schemeClr val="accent1">
                  <a:alpha val="0"/>
                </a:schemeClr>
              </a:gs>
              <a:gs pos="100000">
                <a:schemeClr val="accent1">
                  <a:lumMod val="50000"/>
                </a:schemeClr>
              </a:gs>
            </a:gsLst>
            <a:lin ang="10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5265546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</a:schemeClr>
              </a:gs>
              <a:gs pos="100000">
                <a:schemeClr val="accent1">
                  <a:alpha val="0"/>
                </a:scheme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-13335" y="5263483"/>
            <a:ext cx="12192000" cy="1597433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5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F870CFA-96CC-ED23-FB9D-317BE8ED6A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5510253"/>
            <a:ext cx="9895951" cy="1033669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6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Finance Activities - continued</a:t>
            </a:r>
            <a:br>
              <a:rPr lang="en-US" sz="34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r>
              <a:rPr lang="en-US" sz="2400" dirty="0">
                <a:solidFill>
                  <a:srgbClr val="FFFFFF"/>
                </a:solidFill>
              </a:rPr>
              <a:t>Q2</a:t>
            </a:r>
            <a:r>
              <a:rPr lang="en-US" sz="24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FY 2024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49999B9-17D5-7473-9D35-3130E6056AB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97029" y="5363029"/>
            <a:ext cx="1494972" cy="1494972"/>
          </a:xfrm>
          <a:prstGeom prst="rect">
            <a:avLst/>
          </a:prstGeom>
        </p:spPr>
      </p:pic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AFCCCF83-4B5F-87F5-0750-697FA28FEDE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38119250"/>
              </p:ext>
            </p:extLst>
          </p:nvPr>
        </p:nvGraphicFramePr>
        <p:xfrm>
          <a:off x="937860" y="580606"/>
          <a:ext cx="10309608" cy="4290430"/>
        </p:xfrm>
        <a:graphic>
          <a:graphicData uri="http://schemas.openxmlformats.org/drawingml/2006/table">
            <a:tbl>
              <a:tblPr firstRow="1" bandRow="1">
                <a:noFill/>
                <a:tableStyleId>{5C22544A-7EE6-4342-B048-85BDC9FD1C3A}</a:tableStyleId>
              </a:tblPr>
              <a:tblGrid>
                <a:gridCol w="3459075">
                  <a:extLst>
                    <a:ext uri="{9D8B030D-6E8A-4147-A177-3AD203B41FA5}">
                      <a16:colId xmlns:a16="http://schemas.microsoft.com/office/drawing/2014/main" val="1923382009"/>
                    </a:ext>
                  </a:extLst>
                </a:gridCol>
                <a:gridCol w="4200041">
                  <a:extLst>
                    <a:ext uri="{9D8B030D-6E8A-4147-A177-3AD203B41FA5}">
                      <a16:colId xmlns:a16="http://schemas.microsoft.com/office/drawing/2014/main" val="105490491"/>
                    </a:ext>
                  </a:extLst>
                </a:gridCol>
                <a:gridCol w="2650492">
                  <a:extLst>
                    <a:ext uri="{9D8B030D-6E8A-4147-A177-3AD203B41FA5}">
                      <a16:colId xmlns:a16="http://schemas.microsoft.com/office/drawing/2014/main" val="121705841"/>
                    </a:ext>
                  </a:extLst>
                </a:gridCol>
              </a:tblGrid>
              <a:tr h="603692">
                <a:tc>
                  <a:txBody>
                    <a:bodyPr/>
                    <a:lstStyle/>
                    <a:p>
                      <a:pPr algn="ctr"/>
                      <a:r>
                        <a:rPr lang="en-US" sz="2000" b="1" cap="none" spc="0" dirty="0">
                          <a:solidFill>
                            <a:schemeClr val="bg1"/>
                          </a:solidFill>
                        </a:rPr>
                        <a:t>Goal/work plan description</a:t>
                      </a:r>
                    </a:p>
                  </a:txBody>
                  <a:tcPr marL="92143" marR="65816" marT="131633" marB="131633"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noFill/>
                      <a:prstDash val="solid"/>
                    </a:lnT>
                    <a:lnB w="38100" cmpd="sng"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cap="none" spc="0" dirty="0">
                          <a:solidFill>
                            <a:schemeClr val="bg1"/>
                          </a:solidFill>
                        </a:rPr>
                        <a:t>Activity during quarter</a:t>
                      </a:r>
                    </a:p>
                  </a:txBody>
                  <a:tcPr marL="92143" marR="65816" marT="131633" marB="131633"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noFill/>
                      <a:prstDash val="solid"/>
                    </a:lnT>
                    <a:lnB w="38100" cmpd="sng"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cap="none" spc="0" dirty="0">
                          <a:solidFill>
                            <a:schemeClr val="bg1"/>
                          </a:solidFill>
                        </a:rPr>
                        <a:t>Comments</a:t>
                      </a:r>
                    </a:p>
                  </a:txBody>
                  <a:tcPr marL="92143" marR="65816" marT="131633" marB="131633"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noFill/>
                      <a:prstDash val="solid"/>
                    </a:lnT>
                    <a:lnB w="38100" cmpd="sng">
                      <a:noFill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8833729"/>
                  </a:ext>
                </a:extLst>
              </a:tr>
              <a:tr h="545330">
                <a:tc>
                  <a:txBody>
                    <a:bodyPr/>
                    <a:lstStyle/>
                    <a:p>
                      <a:r>
                        <a:rPr lang="en-US" sz="1800" cap="none" spc="0" dirty="0">
                          <a:solidFill>
                            <a:schemeClr val="tx1"/>
                          </a:solidFill>
                        </a:rPr>
                        <a:t>Finance Department Assessment</a:t>
                      </a:r>
                    </a:p>
                  </a:txBody>
                  <a:tcPr marL="92143" marR="65816" marT="65816" marB="13163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38100" cmpd="sng">
                      <a:noFill/>
                    </a:lnT>
                    <a:lnB w="12700" cap="flat" cmpd="sng" algn="ctr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cap="none" spc="0" dirty="0">
                          <a:solidFill>
                            <a:schemeClr val="tx1"/>
                          </a:solidFill>
                        </a:rPr>
                        <a:t>Completed items:</a:t>
                      </a:r>
                    </a:p>
                    <a:p>
                      <a:r>
                        <a:rPr lang="en-US" sz="1800" cap="none" spc="0" dirty="0">
                          <a:solidFill>
                            <a:schemeClr val="tx1"/>
                          </a:solidFill>
                        </a:rPr>
                        <a:t>- Quarterly Budget to Actual Reporting</a:t>
                      </a:r>
                    </a:p>
                    <a:p>
                      <a:r>
                        <a:rPr lang="en-US" sz="1800" cap="none" spc="0" dirty="0">
                          <a:solidFill>
                            <a:schemeClr val="tx1"/>
                          </a:solidFill>
                        </a:rPr>
                        <a:t>- New ERP will allow finance information to be available to all staff in real time</a:t>
                      </a:r>
                    </a:p>
                    <a:p>
                      <a:r>
                        <a:rPr lang="en-US" sz="1800" cap="none" spc="0" dirty="0">
                          <a:solidFill>
                            <a:schemeClr val="tx1"/>
                          </a:solidFill>
                        </a:rPr>
                        <a:t>- A/R system continues to develop to replace Landfill QuickBooks &amp; create central billing capability across the County in eligible departments</a:t>
                      </a:r>
                    </a:p>
                    <a:p>
                      <a:endParaRPr lang="en-US" sz="1800" cap="none" spc="0" dirty="0">
                        <a:solidFill>
                          <a:schemeClr val="tx1"/>
                        </a:solidFill>
                      </a:endParaRPr>
                    </a:p>
                  </a:txBody>
                  <a:tcPr marL="92143" marR="65816" marT="65816" marB="13163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38100" cmpd="sng">
                      <a:noFill/>
                    </a:lnT>
                    <a:lnB w="12700" cap="flat" cmpd="sng" algn="ctr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cap="none" spc="0" dirty="0">
                          <a:solidFill>
                            <a:schemeClr val="tx1"/>
                          </a:solidFill>
                        </a:rPr>
                        <a:t>Q2 report is late due to staffing resources</a:t>
                      </a:r>
                    </a:p>
                  </a:txBody>
                  <a:tcPr marL="92143" marR="65816" marT="65816" marB="13163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38100" cmpd="sng">
                      <a:noFill/>
                    </a:lnT>
                    <a:lnB w="12700" cap="flat" cmpd="sng" algn="ctr">
                      <a:noFill/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12533327"/>
                  </a:ext>
                </a:extLst>
              </a:tr>
              <a:tr h="545330">
                <a:tc>
                  <a:txBody>
                    <a:bodyPr/>
                    <a:lstStyle/>
                    <a:p>
                      <a:r>
                        <a:rPr lang="en-US" sz="1800" cap="none" spc="0" dirty="0">
                          <a:solidFill>
                            <a:schemeClr val="tx1"/>
                          </a:solidFill>
                        </a:rPr>
                        <a:t>Special Projects/Strategic Plan</a:t>
                      </a:r>
                    </a:p>
                  </a:txBody>
                  <a:tcPr marL="92143" marR="65816" marT="65816" marB="13163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38100" cmpd="sng">
                      <a:noFill/>
                    </a:lnT>
                    <a:lnB w="12700" cap="flat" cmpd="sng" algn="ctr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cap="none" spc="0" dirty="0">
                          <a:solidFill>
                            <a:schemeClr val="tx1"/>
                          </a:solidFill>
                        </a:rPr>
                        <a:t>This have not been started yet due to staffing resources – Once a Sr. Accountant is hired, these will be started.</a:t>
                      </a:r>
                    </a:p>
                  </a:txBody>
                  <a:tcPr marL="92143" marR="65816" marT="65816" marB="13163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38100" cmpd="sng">
                      <a:noFill/>
                    </a:lnT>
                    <a:lnB w="12700" cap="flat" cmpd="sng" algn="ctr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cap="none" spc="0" dirty="0">
                        <a:solidFill>
                          <a:schemeClr val="tx1"/>
                        </a:solidFill>
                      </a:endParaRPr>
                    </a:p>
                  </a:txBody>
                  <a:tcPr marL="92143" marR="65816" marT="65816" marB="13163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38100" cmpd="sng">
                      <a:noFill/>
                    </a:lnT>
                    <a:lnB w="12700" cap="flat" cmpd="sng" algn="ctr">
                      <a:noFill/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9368443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507489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5266402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/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5270175"/>
            <a:ext cx="12185331" cy="1590742"/>
          </a:xfrm>
          <a:prstGeom prst="rect">
            <a:avLst/>
          </a:prstGeom>
          <a:gradFill>
            <a:gsLst>
              <a:gs pos="0">
                <a:schemeClr val="accent1">
                  <a:alpha val="0"/>
                </a:schemeClr>
              </a:gs>
              <a:gs pos="100000">
                <a:schemeClr val="accent1">
                  <a:lumMod val="50000"/>
                </a:schemeClr>
              </a:gs>
            </a:gsLst>
            <a:lin ang="10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5265546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</a:schemeClr>
              </a:gs>
              <a:gs pos="100000">
                <a:schemeClr val="accent1">
                  <a:alpha val="0"/>
                </a:scheme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-13335" y="5263483"/>
            <a:ext cx="12192000" cy="1597433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5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F870CFA-96CC-ED23-FB9D-317BE8ED6A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5510253"/>
            <a:ext cx="9895951" cy="1033669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6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Finance Performance Measures</a:t>
            </a:r>
            <a:br>
              <a:rPr lang="en-US" sz="34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r>
              <a:rPr lang="en-US" sz="2400" dirty="0">
                <a:solidFill>
                  <a:srgbClr val="FFFFFF"/>
                </a:solidFill>
              </a:rPr>
              <a:t>Q2</a:t>
            </a:r>
            <a:r>
              <a:rPr lang="en-US" sz="24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FY 2024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BE33B02-5D32-4F98-2EB4-79C2A5503124}"/>
              </a:ext>
            </a:extLst>
          </p:cNvPr>
          <p:cNvSpPr txBox="1"/>
          <p:nvPr/>
        </p:nvSpPr>
        <p:spPr>
          <a:xfrm>
            <a:off x="1059484" y="3710241"/>
            <a:ext cx="8332826" cy="111998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3200" dirty="0"/>
              <a:t>Questions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49999B9-17D5-7473-9D35-3130E6056AB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97029" y="5363029"/>
            <a:ext cx="1494972" cy="1494972"/>
          </a:xfrm>
          <a:prstGeom prst="rect">
            <a:avLst/>
          </a:prstGeom>
        </p:spPr>
      </p:pic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AFCCCF83-4B5F-87F5-0750-697FA28FEDE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94244581"/>
              </p:ext>
            </p:extLst>
          </p:nvPr>
        </p:nvGraphicFramePr>
        <p:xfrm>
          <a:off x="957942" y="666451"/>
          <a:ext cx="10309607" cy="4012800"/>
        </p:xfrm>
        <a:graphic>
          <a:graphicData uri="http://schemas.openxmlformats.org/drawingml/2006/table">
            <a:tbl>
              <a:tblPr firstRow="1" bandRow="1">
                <a:noFill/>
                <a:tableStyleId>{5C22544A-7EE6-4342-B048-85BDC9FD1C3A}</a:tableStyleId>
              </a:tblPr>
              <a:tblGrid>
                <a:gridCol w="3392385">
                  <a:extLst>
                    <a:ext uri="{9D8B030D-6E8A-4147-A177-3AD203B41FA5}">
                      <a16:colId xmlns:a16="http://schemas.microsoft.com/office/drawing/2014/main" val="1923382009"/>
                    </a:ext>
                  </a:extLst>
                </a:gridCol>
                <a:gridCol w="1787733">
                  <a:extLst>
                    <a:ext uri="{9D8B030D-6E8A-4147-A177-3AD203B41FA5}">
                      <a16:colId xmlns:a16="http://schemas.microsoft.com/office/drawing/2014/main" val="2883087216"/>
                    </a:ext>
                  </a:extLst>
                </a:gridCol>
                <a:gridCol w="1772885">
                  <a:extLst>
                    <a:ext uri="{9D8B030D-6E8A-4147-A177-3AD203B41FA5}">
                      <a16:colId xmlns:a16="http://schemas.microsoft.com/office/drawing/2014/main" val="105490491"/>
                    </a:ext>
                  </a:extLst>
                </a:gridCol>
                <a:gridCol w="3356604">
                  <a:extLst>
                    <a:ext uri="{9D8B030D-6E8A-4147-A177-3AD203B41FA5}">
                      <a16:colId xmlns:a16="http://schemas.microsoft.com/office/drawing/2014/main" val="121705841"/>
                    </a:ext>
                  </a:extLst>
                </a:gridCol>
              </a:tblGrid>
              <a:tr h="603692">
                <a:tc>
                  <a:txBody>
                    <a:bodyPr/>
                    <a:lstStyle/>
                    <a:p>
                      <a:pPr algn="ctr"/>
                      <a:r>
                        <a:rPr lang="en-US" sz="2000" b="1" cap="none" spc="0" dirty="0">
                          <a:solidFill>
                            <a:schemeClr val="bg1"/>
                          </a:solidFill>
                        </a:rPr>
                        <a:t>Performance measure</a:t>
                      </a:r>
                    </a:p>
                  </a:txBody>
                  <a:tcPr marL="92143" marR="65816" marT="131633" marB="131633"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noFill/>
                      <a:prstDash val="solid"/>
                    </a:lnT>
                    <a:lnB w="38100" cmpd="sng"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cap="none" spc="0" dirty="0">
                          <a:solidFill>
                            <a:schemeClr val="bg1"/>
                          </a:solidFill>
                        </a:rPr>
                        <a:t>Goal</a:t>
                      </a:r>
                    </a:p>
                  </a:txBody>
                  <a:tcPr marL="92143" marR="65816" marT="131633" marB="131633"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noFill/>
                      <a:prstDash val="solid"/>
                    </a:lnT>
                    <a:lnB w="38100" cmpd="sng"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cap="none" spc="0" dirty="0">
                          <a:solidFill>
                            <a:schemeClr val="bg1"/>
                          </a:solidFill>
                        </a:rPr>
                        <a:t>Actual</a:t>
                      </a:r>
                    </a:p>
                  </a:txBody>
                  <a:tcPr marL="92143" marR="65816" marT="131633" marB="131633"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noFill/>
                      <a:prstDash val="solid"/>
                    </a:lnT>
                    <a:lnB w="38100" cmpd="sng"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cap="none" spc="0" dirty="0">
                          <a:solidFill>
                            <a:schemeClr val="bg1"/>
                          </a:solidFill>
                        </a:rPr>
                        <a:t>Comments</a:t>
                      </a:r>
                    </a:p>
                  </a:txBody>
                  <a:tcPr marL="92143" marR="65816" marT="131633" marB="131633"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noFill/>
                      <a:prstDash val="solid"/>
                    </a:lnT>
                    <a:lnB w="38100" cmpd="sng">
                      <a:noFill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8833729"/>
                  </a:ext>
                </a:extLst>
              </a:tr>
              <a:tr h="545330">
                <a:tc>
                  <a:txBody>
                    <a:bodyPr/>
                    <a:lstStyle/>
                    <a:p>
                      <a:r>
                        <a:rPr lang="en-US" sz="1800" cap="none" spc="0" dirty="0">
                          <a:solidFill>
                            <a:schemeClr val="tx1"/>
                          </a:solidFill>
                        </a:rPr>
                        <a:t>Customer satisfaction of internal users assessed by percentage of vendors employees and payroll taxes paid timely</a:t>
                      </a:r>
                    </a:p>
                  </a:txBody>
                  <a:tcPr marL="92143" marR="65816" marT="65816" marB="13163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38100" cmpd="sng">
                      <a:noFill/>
                    </a:lnT>
                    <a:lnB w="12700" cap="flat" cmpd="sng" algn="ctr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cap="none" spc="0" dirty="0">
                          <a:solidFill>
                            <a:schemeClr val="tx1"/>
                          </a:solidFill>
                        </a:rPr>
                        <a:t>100%</a:t>
                      </a:r>
                    </a:p>
                  </a:txBody>
                  <a:tcPr marL="92143" marR="65816" marT="65816" marB="13163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38100" cmpd="sng">
                      <a:noFill/>
                    </a:lnT>
                    <a:lnB w="12700" cap="flat" cmpd="sng" algn="ctr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cap="none" spc="0" dirty="0">
                          <a:solidFill>
                            <a:schemeClr val="tx1"/>
                          </a:solidFill>
                        </a:rPr>
                        <a:t>96%</a:t>
                      </a:r>
                    </a:p>
                  </a:txBody>
                  <a:tcPr marL="92143" marR="65816" marT="65816" marB="13163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38100" cmpd="sng">
                      <a:noFill/>
                    </a:lnT>
                    <a:lnB w="12700" cap="flat" cmpd="sng" algn="ctr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cap="none" spc="0" dirty="0">
                          <a:solidFill>
                            <a:schemeClr val="tx1"/>
                          </a:solidFill>
                        </a:rPr>
                        <a:t>Implementation of ACH and electronic signatures should help increase this to the goal of 100% on time.  </a:t>
                      </a:r>
                    </a:p>
                  </a:txBody>
                  <a:tcPr marL="92143" marR="65816" marT="65816" marB="13163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38100" cmpd="sng">
                      <a:noFill/>
                    </a:lnT>
                    <a:lnB w="12700" cap="flat" cmpd="sng" algn="ctr">
                      <a:noFill/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12533327"/>
                  </a:ext>
                </a:extLst>
              </a:tr>
              <a:tr h="545330">
                <a:tc>
                  <a:txBody>
                    <a:bodyPr/>
                    <a:lstStyle/>
                    <a:p>
                      <a:r>
                        <a:rPr lang="en-US" sz="1800" cap="none" spc="0" dirty="0">
                          <a:solidFill>
                            <a:schemeClr val="tx1"/>
                          </a:solidFill>
                        </a:rPr>
                        <a:t>Investment earnings of greater than the LGIP rate</a:t>
                      </a:r>
                    </a:p>
                  </a:txBody>
                  <a:tcPr marL="92143" marR="65816" marT="65816" marB="13163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38100" cmpd="sng">
                      <a:noFill/>
                    </a:lnT>
                    <a:lnB w="12700" cap="flat" cmpd="sng" algn="ctr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cap="none" spc="0" dirty="0">
                          <a:solidFill>
                            <a:schemeClr val="tx1"/>
                          </a:solidFill>
                        </a:rPr>
                        <a:t>Greater than LGIP rate average of 5.00% for the quarter</a:t>
                      </a:r>
                    </a:p>
                  </a:txBody>
                  <a:tcPr marL="92143" marR="65816" marT="65816" marB="13163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38100" cmpd="sng">
                      <a:noFill/>
                    </a:lnT>
                    <a:lnB w="12700" cap="flat" cmpd="sng" algn="ctr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cap="none" spc="0" dirty="0">
                          <a:solidFill>
                            <a:schemeClr val="tx1"/>
                          </a:solidFill>
                        </a:rPr>
                        <a:t>Yield for Quarter was 4.228%</a:t>
                      </a:r>
                    </a:p>
                  </a:txBody>
                  <a:tcPr marL="92143" marR="65816" marT="65816" marB="13163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38100" cmpd="sng">
                      <a:noFill/>
                    </a:lnT>
                    <a:lnB w="12700" cap="flat" cmpd="sng" algn="ctr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cap="none" spc="0" dirty="0">
                          <a:solidFill>
                            <a:schemeClr val="tx1"/>
                          </a:solidFill>
                        </a:rPr>
                        <a:t>GPA Investment advisors actively monitor investments but hold to maturity with no active trading – meeting to review and update investment strategy 3/26</a:t>
                      </a:r>
                    </a:p>
                  </a:txBody>
                  <a:tcPr marL="92143" marR="65816" marT="65816" marB="13163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38100" cmpd="sng">
                      <a:noFill/>
                    </a:lnT>
                    <a:lnB w="12700" cap="flat" cmpd="sng" algn="ctr">
                      <a:noFill/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00253343"/>
                  </a:ext>
                </a:extLst>
              </a:tr>
              <a:tr h="545330">
                <a:tc>
                  <a:txBody>
                    <a:bodyPr/>
                    <a:lstStyle/>
                    <a:p>
                      <a:endParaRPr lang="en-US" sz="1800" cap="none" spc="0" dirty="0">
                        <a:solidFill>
                          <a:schemeClr val="tx1"/>
                        </a:solidFill>
                      </a:endParaRPr>
                    </a:p>
                  </a:txBody>
                  <a:tcPr marL="92143" marR="65816" marT="65816" marB="13163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38100" cmpd="sng">
                      <a:noFill/>
                    </a:lnT>
                    <a:lnB w="12700" cap="flat" cmpd="sng" algn="ctr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cap="none" spc="0" dirty="0">
                        <a:solidFill>
                          <a:schemeClr val="tx1"/>
                        </a:solidFill>
                      </a:endParaRPr>
                    </a:p>
                  </a:txBody>
                  <a:tcPr marL="92143" marR="65816" marT="65816" marB="13163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38100" cmpd="sng">
                      <a:noFill/>
                    </a:lnT>
                    <a:lnB w="12700" cap="flat" cmpd="sng" algn="ctr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cap="none" spc="0" dirty="0">
                        <a:solidFill>
                          <a:schemeClr val="tx1"/>
                        </a:solidFill>
                      </a:endParaRPr>
                    </a:p>
                  </a:txBody>
                  <a:tcPr marL="92143" marR="65816" marT="65816" marB="13163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38100" cmpd="sng">
                      <a:noFill/>
                    </a:lnT>
                    <a:lnB w="12700" cap="flat" cmpd="sng" algn="ctr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cap="none" spc="0" dirty="0">
                        <a:solidFill>
                          <a:schemeClr val="tx1"/>
                        </a:solidFill>
                      </a:endParaRPr>
                    </a:p>
                  </a:txBody>
                  <a:tcPr marL="92143" marR="65816" marT="65816" marB="13163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38100" cmpd="sng">
                      <a:noFill/>
                    </a:lnT>
                    <a:lnB w="12700" cap="flat" cmpd="sng" algn="ctr">
                      <a:noFill/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9368443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544687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374F4C504EEDB459C605A6B35FA36A2" ma:contentTypeVersion="6" ma:contentTypeDescription="Create a new document." ma:contentTypeScope="" ma:versionID="ba1b6f9f553e717c270d4079b621d28c">
  <xsd:schema xmlns:xsd="http://www.w3.org/2001/XMLSchema" xmlns:xs="http://www.w3.org/2001/XMLSchema" xmlns:p="http://schemas.microsoft.com/office/2006/metadata/properties" xmlns:ns2="b557908c-db8f-492c-85b3-8ac25d9f5500" xmlns:ns3="e14e99d7-bcb5-4c14-be58-b6d060e5a5a5" targetNamespace="http://schemas.microsoft.com/office/2006/metadata/properties" ma:root="true" ma:fieldsID="8e5a3ed03218abb7caf8cf38c83c9263" ns2:_="" ns3:_="">
    <xsd:import namespace="b557908c-db8f-492c-85b3-8ac25d9f5500"/>
    <xsd:import namespace="e14e99d7-bcb5-4c14-be58-b6d060e5a5a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557908c-db8f-492c-85b3-8ac25d9f550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14e99d7-bcb5-4c14-be58-b6d060e5a5a5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3E75FDA8-A05B-41A3-97DA-9F936D78EAEE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A9132382-CE23-4402-B687-9919E2EDEB28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F5AC115A-DA5B-42F0-95F7-DAC1FD9DCEB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557908c-db8f-492c-85b3-8ac25d9f5500"/>
    <ds:schemaRef ds:uri="e14e99d7-bcb5-4c14-be58-b6d060e5a5a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7792</TotalTime>
  <Words>772</Words>
  <Application>Microsoft Office PowerPoint</Application>
  <PresentationFormat>Widescreen</PresentationFormat>
  <Paragraphs>108</Paragraphs>
  <Slides>6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Finance</vt:lpstr>
      <vt:lpstr>Finance Financial Summary amounts in thousands</vt:lpstr>
      <vt:lpstr>Finance Staffing Summary</vt:lpstr>
      <vt:lpstr>Finance Activities Q2 FY 2024</vt:lpstr>
      <vt:lpstr>Finance Activities - continued Q2 FY 2024</vt:lpstr>
      <vt:lpstr>Finance Performance Measures Q2 FY 2024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Summary (enter department)</dc:title>
  <dc:creator>Andy Parks</dc:creator>
  <cp:lastModifiedBy>Andy Parks</cp:lastModifiedBy>
  <cp:revision>85</cp:revision>
  <dcterms:created xsi:type="dcterms:W3CDTF">2023-11-18T14:14:15Z</dcterms:created>
  <dcterms:modified xsi:type="dcterms:W3CDTF">2024-02-26T19:09:24Z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0x0101002374F4C504EEDB459C605A6B35FA36A2</vt:lpwstr>
  </property>
</Properties>
</file>