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sldIdLst>
    <p:sldId id="257" r:id="rId5"/>
    <p:sldId id="262" r:id="rId6"/>
    <p:sldId id="266" r:id="rId7"/>
    <p:sldId id="260" r:id="rId8"/>
    <p:sldId id="259" r:id="rId9"/>
    <p:sldId id="261" r:id="rId10"/>
    <p:sldId id="263"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598D7D-3670-F1D0-4080-4B89A8FD22F0}" v="984" dt="2024-02-29T05:34:18.8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63"/>
    <p:restoredTop sz="84082"/>
  </p:normalViewPr>
  <p:slideViewPr>
    <p:cSldViewPr snapToGrid="0">
      <p:cViewPr varScale="1">
        <p:scale>
          <a:sx n="107" d="100"/>
          <a:sy n="107" d="100"/>
        </p:scale>
        <p:origin x="992"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a Haron" userId="S::christina.haron@co.crook.or.us::ca0bbf6a-46f8-4d49-9c1b-940295d29b19" providerId="AD" clId="Web-{83225BA4-5B46-C8F5-EF54-7C494A909289}"/>
    <pc:docChg chg="modSld">
      <pc:chgData name="Christina Haron" userId="S::christina.haron@co.crook.or.us::ca0bbf6a-46f8-4d49-9c1b-940295d29b19" providerId="AD" clId="Web-{83225BA4-5B46-C8F5-EF54-7C494A909289}" dt="2024-02-23T22:00:21.813" v="67"/>
      <pc:docMkLst>
        <pc:docMk/>
      </pc:docMkLst>
      <pc:sldChg chg="modSp">
        <pc:chgData name="Christina Haron" userId="S::christina.haron@co.crook.or.us::ca0bbf6a-46f8-4d49-9c1b-940295d29b19" providerId="AD" clId="Web-{83225BA4-5B46-C8F5-EF54-7C494A909289}" dt="2024-02-23T22:00:21.813" v="67"/>
        <pc:sldMkLst>
          <pc:docMk/>
          <pc:sldMk cId="1235064747" sldId="262"/>
        </pc:sldMkLst>
        <pc:graphicFrameChg chg="mod modGraphic">
          <ac:chgData name="Christina Haron" userId="S::christina.haron@co.crook.or.us::ca0bbf6a-46f8-4d49-9c1b-940295d29b19" providerId="AD" clId="Web-{83225BA4-5B46-C8F5-EF54-7C494A909289}" dt="2024-02-23T22:00:21.813" v="67"/>
          <ac:graphicFrameMkLst>
            <pc:docMk/>
            <pc:sldMk cId="1235064747" sldId="262"/>
            <ac:graphicFrameMk id="5" creationId="{A30FF624-3DE5-A610-1E97-C574345F8296}"/>
          </ac:graphicFrameMkLst>
        </pc:graphicFrameChg>
      </pc:sldChg>
    </pc:docChg>
  </pc:docChgLst>
  <pc:docChgLst>
    <pc:chgData name="Andy Parks" userId="S::aparks_geloregon.com#ext#@crookcounty.onmicrosoft.com::d84e269a-9e54-4259-8a04-f0149cd721b0" providerId="AD" clId="Web-{42598D7D-3670-F1D0-4080-4B89A8FD22F0}"/>
    <pc:docChg chg="addSld modSld">
      <pc:chgData name="Andy Parks" userId="S::aparks_geloregon.com#ext#@crookcounty.onmicrosoft.com::d84e269a-9e54-4259-8a04-f0149cd721b0" providerId="AD" clId="Web-{42598D7D-3670-F1D0-4080-4B89A8FD22F0}" dt="2024-02-29T05:34:18.898" v="804" actId="1076"/>
      <pc:docMkLst>
        <pc:docMk/>
      </pc:docMkLst>
      <pc:sldChg chg="modSp">
        <pc:chgData name="Andy Parks" userId="S::aparks_geloregon.com#ext#@crookcounty.onmicrosoft.com::d84e269a-9e54-4259-8a04-f0149cd721b0" providerId="AD" clId="Web-{42598D7D-3670-F1D0-4080-4B89A8FD22F0}" dt="2024-02-29T04:42:14.893" v="552"/>
        <pc:sldMkLst>
          <pc:docMk/>
          <pc:sldMk cId="3340190378" sldId="259"/>
        </pc:sldMkLst>
        <pc:spChg chg="mod">
          <ac:chgData name="Andy Parks" userId="S::aparks_geloregon.com#ext#@crookcounty.onmicrosoft.com::d84e269a-9e54-4259-8a04-f0149cd721b0" providerId="AD" clId="Web-{42598D7D-3670-F1D0-4080-4B89A8FD22F0}" dt="2024-02-29T04:38:32.427" v="462" actId="20577"/>
          <ac:spMkLst>
            <pc:docMk/>
            <pc:sldMk cId="3340190378" sldId="259"/>
            <ac:spMk id="2" creationId="{9F870CFA-96CC-ED23-FB9D-317BE8ED6A7E}"/>
          </ac:spMkLst>
        </pc:spChg>
        <pc:graphicFrameChg chg="mod modGraphic">
          <ac:chgData name="Andy Parks" userId="S::aparks_geloregon.com#ext#@crookcounty.onmicrosoft.com::d84e269a-9e54-4259-8a04-f0149cd721b0" providerId="AD" clId="Web-{42598D7D-3670-F1D0-4080-4B89A8FD22F0}" dt="2024-02-29T04:42:14.893" v="552"/>
          <ac:graphicFrameMkLst>
            <pc:docMk/>
            <pc:sldMk cId="3340190378" sldId="259"/>
            <ac:graphicFrameMk id="4" creationId="{AFCCCF83-4B5F-87F5-0750-697FA28FEDEB}"/>
          </ac:graphicFrameMkLst>
        </pc:graphicFrameChg>
      </pc:sldChg>
      <pc:sldChg chg="modSp">
        <pc:chgData name="Andy Parks" userId="S::aparks_geloregon.com#ext#@crookcounty.onmicrosoft.com::d84e269a-9e54-4259-8a04-f0149cd721b0" providerId="AD" clId="Web-{42598D7D-3670-F1D0-4080-4B89A8FD22F0}" dt="2024-02-29T04:38:26.333" v="460" actId="20577"/>
        <pc:sldMkLst>
          <pc:docMk/>
          <pc:sldMk cId="890161737" sldId="260"/>
        </pc:sldMkLst>
        <pc:spChg chg="mod">
          <ac:chgData name="Andy Parks" userId="S::aparks_geloregon.com#ext#@crookcounty.onmicrosoft.com::d84e269a-9e54-4259-8a04-f0149cd721b0" providerId="AD" clId="Web-{42598D7D-3670-F1D0-4080-4B89A8FD22F0}" dt="2024-02-29T04:38:26.333" v="460" actId="20577"/>
          <ac:spMkLst>
            <pc:docMk/>
            <pc:sldMk cId="890161737" sldId="260"/>
            <ac:spMk id="12" creationId="{36EC7822-D15B-CD35-5947-1B43D02B19E6}"/>
          </ac:spMkLst>
        </pc:spChg>
      </pc:sldChg>
      <pc:sldChg chg="modSp">
        <pc:chgData name="Andy Parks" userId="S::aparks_geloregon.com#ext#@crookcounty.onmicrosoft.com::d84e269a-9e54-4259-8a04-f0149cd721b0" providerId="AD" clId="Web-{42598D7D-3670-F1D0-4080-4B89A8FD22F0}" dt="2024-02-29T04:45:32.129" v="703" actId="20577"/>
        <pc:sldMkLst>
          <pc:docMk/>
          <pc:sldMk cId="3150748941" sldId="261"/>
        </pc:sldMkLst>
        <pc:spChg chg="mod">
          <ac:chgData name="Andy Parks" userId="S::aparks_geloregon.com#ext#@crookcounty.onmicrosoft.com::d84e269a-9e54-4259-8a04-f0149cd721b0" providerId="AD" clId="Web-{42598D7D-3670-F1D0-4080-4B89A8FD22F0}" dt="2024-02-29T04:45:32.129" v="703" actId="20577"/>
          <ac:spMkLst>
            <pc:docMk/>
            <pc:sldMk cId="3150748941" sldId="261"/>
            <ac:spMk id="2" creationId="{9F870CFA-96CC-ED23-FB9D-317BE8ED6A7E}"/>
          </ac:spMkLst>
        </pc:spChg>
        <pc:graphicFrameChg chg="mod modGraphic">
          <ac:chgData name="Andy Parks" userId="S::aparks_geloregon.com#ext#@crookcounty.onmicrosoft.com::d84e269a-9e54-4259-8a04-f0149cd721b0" providerId="AD" clId="Web-{42598D7D-3670-F1D0-4080-4B89A8FD22F0}" dt="2024-02-29T04:44:57.597" v="702"/>
          <ac:graphicFrameMkLst>
            <pc:docMk/>
            <pc:sldMk cId="3150748941" sldId="261"/>
            <ac:graphicFrameMk id="4" creationId="{AFCCCF83-4B5F-87F5-0750-697FA28FEDEB}"/>
          </ac:graphicFrameMkLst>
        </pc:graphicFrameChg>
      </pc:sldChg>
      <pc:sldChg chg="modSp">
        <pc:chgData name="Andy Parks" userId="S::aparks_geloregon.com#ext#@crookcounty.onmicrosoft.com::d84e269a-9e54-4259-8a04-f0149cd721b0" providerId="AD" clId="Web-{42598D7D-3670-F1D0-4080-4B89A8FD22F0}" dt="2024-02-29T04:34:09.486" v="242" actId="20577"/>
        <pc:sldMkLst>
          <pc:docMk/>
          <pc:sldMk cId="1235064747" sldId="262"/>
        </pc:sldMkLst>
        <pc:spChg chg="mod">
          <ac:chgData name="Andy Parks" userId="S::aparks_geloregon.com#ext#@crookcounty.onmicrosoft.com::d84e269a-9e54-4259-8a04-f0149cd721b0" providerId="AD" clId="Web-{42598D7D-3670-F1D0-4080-4B89A8FD22F0}" dt="2024-02-29T04:34:09.486" v="242" actId="20577"/>
          <ac:spMkLst>
            <pc:docMk/>
            <pc:sldMk cId="1235064747" sldId="262"/>
            <ac:spMk id="6" creationId="{6C44B870-A9C0-3BC0-CCCF-93456BCF9B54}"/>
          </ac:spMkLst>
        </pc:spChg>
        <pc:graphicFrameChg chg="mod modGraphic">
          <ac:chgData name="Andy Parks" userId="S::aparks_geloregon.com#ext#@crookcounty.onmicrosoft.com::d84e269a-9e54-4259-8a04-f0149cd721b0" providerId="AD" clId="Web-{42598D7D-3670-F1D0-4080-4B89A8FD22F0}" dt="2024-02-29T04:27:09.825" v="146"/>
          <ac:graphicFrameMkLst>
            <pc:docMk/>
            <pc:sldMk cId="1235064747" sldId="262"/>
            <ac:graphicFrameMk id="5" creationId="{A30FF624-3DE5-A610-1E97-C574345F8296}"/>
          </ac:graphicFrameMkLst>
        </pc:graphicFrameChg>
      </pc:sldChg>
      <pc:sldChg chg="modSp">
        <pc:chgData name="Andy Parks" userId="S::aparks_geloregon.com#ext#@crookcounty.onmicrosoft.com::d84e269a-9e54-4259-8a04-f0149cd721b0" providerId="AD" clId="Web-{42598D7D-3670-F1D0-4080-4B89A8FD22F0}" dt="2024-02-29T04:45:51.645" v="704" actId="20577"/>
        <pc:sldMkLst>
          <pc:docMk/>
          <pc:sldMk cId="1254468736" sldId="263"/>
        </pc:sldMkLst>
        <pc:spChg chg="mod">
          <ac:chgData name="Andy Parks" userId="S::aparks_geloregon.com#ext#@crookcounty.onmicrosoft.com::d84e269a-9e54-4259-8a04-f0149cd721b0" providerId="AD" clId="Web-{42598D7D-3670-F1D0-4080-4B89A8FD22F0}" dt="2024-02-29T04:45:51.645" v="704" actId="20577"/>
          <ac:spMkLst>
            <pc:docMk/>
            <pc:sldMk cId="1254468736" sldId="263"/>
            <ac:spMk id="2" creationId="{9F870CFA-96CC-ED23-FB9D-317BE8ED6A7E}"/>
          </ac:spMkLst>
        </pc:spChg>
      </pc:sldChg>
      <pc:sldChg chg="modSp">
        <pc:chgData name="Andy Parks" userId="S::aparks_geloregon.com#ext#@crookcounty.onmicrosoft.com::d84e269a-9e54-4259-8a04-f0149cd721b0" providerId="AD" clId="Web-{42598D7D-3670-F1D0-4080-4B89A8FD22F0}" dt="2024-02-29T04:36:38.988" v="413" actId="14100"/>
        <pc:sldMkLst>
          <pc:docMk/>
          <pc:sldMk cId="1228731100" sldId="266"/>
        </pc:sldMkLst>
        <pc:spChg chg="mod">
          <ac:chgData name="Andy Parks" userId="S::aparks_geloregon.com#ext#@crookcounty.onmicrosoft.com::d84e269a-9e54-4259-8a04-f0149cd721b0" providerId="AD" clId="Web-{42598D7D-3670-F1D0-4080-4B89A8FD22F0}" dt="2024-02-29T04:36:38.988" v="413" actId="14100"/>
          <ac:spMkLst>
            <pc:docMk/>
            <pc:sldMk cId="1228731100" sldId="266"/>
            <ac:spMk id="6" creationId="{6C44B870-A9C0-3BC0-CCCF-93456BCF9B54}"/>
          </ac:spMkLst>
        </pc:spChg>
        <pc:graphicFrameChg chg="mod modGraphic">
          <ac:chgData name="Andy Parks" userId="S::aparks_geloregon.com#ext#@crookcounty.onmicrosoft.com::d84e269a-9e54-4259-8a04-f0149cd721b0" providerId="AD" clId="Web-{42598D7D-3670-F1D0-4080-4B89A8FD22F0}" dt="2024-02-29T04:34:44.315" v="281"/>
          <ac:graphicFrameMkLst>
            <pc:docMk/>
            <pc:sldMk cId="1228731100" sldId="266"/>
            <ac:graphicFrameMk id="5" creationId="{A30FF624-3DE5-A610-1E97-C574345F8296}"/>
          </ac:graphicFrameMkLst>
        </pc:graphicFrameChg>
      </pc:sldChg>
      <pc:sldChg chg="addSp delSp modSp add replId">
        <pc:chgData name="Andy Parks" userId="S::aparks_geloregon.com#ext#@crookcounty.onmicrosoft.com::d84e269a-9e54-4259-8a04-f0149cd721b0" providerId="AD" clId="Web-{42598D7D-3670-F1D0-4080-4B89A8FD22F0}" dt="2024-02-29T05:34:18.898" v="804" actId="1076"/>
        <pc:sldMkLst>
          <pc:docMk/>
          <pc:sldMk cId="3841383079" sldId="267"/>
        </pc:sldMkLst>
        <pc:spChg chg="mod">
          <ac:chgData name="Andy Parks" userId="S::aparks_geloregon.com#ext#@crookcounty.onmicrosoft.com::d84e269a-9e54-4259-8a04-f0149cd721b0" providerId="AD" clId="Web-{42598D7D-3670-F1D0-4080-4B89A8FD22F0}" dt="2024-02-29T04:46:27.426" v="717" actId="20577"/>
          <ac:spMkLst>
            <pc:docMk/>
            <pc:sldMk cId="3841383079" sldId="267"/>
            <ac:spMk id="2" creationId="{9F870CFA-96CC-ED23-FB9D-317BE8ED6A7E}"/>
          </ac:spMkLst>
        </pc:spChg>
        <pc:spChg chg="add mod">
          <ac:chgData name="Andy Parks" userId="S::aparks_geloregon.com#ext#@crookcounty.onmicrosoft.com::d84e269a-9e54-4259-8a04-f0149cd721b0" providerId="AD" clId="Web-{42598D7D-3670-F1D0-4080-4B89A8FD22F0}" dt="2024-02-29T05:34:18.898" v="804" actId="1076"/>
          <ac:spMkLst>
            <pc:docMk/>
            <pc:sldMk cId="3841383079" sldId="267"/>
            <ac:spMk id="7" creationId="{2446C09A-B301-ACD3-B3A2-64AF72F2062A}"/>
          </ac:spMkLst>
        </pc:spChg>
        <pc:graphicFrameChg chg="del mod modGraphic">
          <ac:chgData name="Andy Parks" userId="S::aparks_geloregon.com#ext#@crookcounty.onmicrosoft.com::d84e269a-9e54-4259-8a04-f0149cd721b0" providerId="AD" clId="Web-{42598D7D-3670-F1D0-4080-4B89A8FD22F0}" dt="2024-02-29T04:46:41.379" v="724"/>
          <ac:graphicFrameMkLst>
            <pc:docMk/>
            <pc:sldMk cId="3841383079" sldId="267"/>
            <ac:graphicFrameMk id="4" creationId="{AFCCCF83-4B5F-87F5-0750-697FA28FEDEB}"/>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F051C8-CD34-47E2-B826-0F3D1CB25D5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DDBCE5D6-8A4E-4246-9D60-25B6B433D2D9}">
      <dgm:prSet phldrT="[Text]"/>
      <dgm:spPr/>
      <dgm:t>
        <a:bodyPr/>
        <a:lstStyle/>
        <a:p>
          <a:r>
            <a:rPr lang="en-US" dirty="0"/>
            <a:t>County Court/Administrator</a:t>
          </a:r>
        </a:p>
      </dgm:t>
    </dgm:pt>
    <dgm:pt modelId="{1DAA7E29-9A2B-471D-945A-7E6C47654B96}" type="parTrans" cxnId="{9F3D610D-7662-432C-8B98-2DD440C5F469}">
      <dgm:prSet/>
      <dgm:spPr/>
      <dgm:t>
        <a:bodyPr/>
        <a:lstStyle/>
        <a:p>
          <a:endParaRPr lang="en-US"/>
        </a:p>
      </dgm:t>
    </dgm:pt>
    <dgm:pt modelId="{75E33284-EBFC-4845-B8F5-D45D00E94246}" type="sibTrans" cxnId="{9F3D610D-7662-432C-8B98-2DD440C5F469}">
      <dgm:prSet/>
      <dgm:spPr/>
      <dgm:t>
        <a:bodyPr/>
        <a:lstStyle/>
        <a:p>
          <a:endParaRPr lang="en-US"/>
        </a:p>
      </dgm:t>
    </dgm:pt>
    <dgm:pt modelId="{DDCEE44F-C5DC-47E9-96BD-49258A1C4319}" type="asst">
      <dgm:prSet phldrT="[Text]"/>
      <dgm:spPr/>
      <dgm:t>
        <a:bodyPr/>
        <a:lstStyle/>
        <a:p>
          <a:r>
            <a:rPr lang="en-US" dirty="0"/>
            <a:t>Facilities Director/Capital PM</a:t>
          </a:r>
        </a:p>
        <a:p>
          <a:r>
            <a:rPr lang="en-US" dirty="0"/>
            <a:t>Nick Lilly</a:t>
          </a:r>
        </a:p>
      </dgm:t>
    </dgm:pt>
    <dgm:pt modelId="{4182B10E-79DD-451C-BB9A-5E8798776B4A}" type="parTrans" cxnId="{3930DAB7-B962-4264-8611-DB7DED451A22}">
      <dgm:prSet/>
      <dgm:spPr/>
      <dgm:t>
        <a:bodyPr/>
        <a:lstStyle/>
        <a:p>
          <a:endParaRPr lang="en-US"/>
        </a:p>
      </dgm:t>
    </dgm:pt>
    <dgm:pt modelId="{EBEC5F19-8EB1-44CC-9B85-A0E255CE536E}" type="sibTrans" cxnId="{3930DAB7-B962-4264-8611-DB7DED451A22}">
      <dgm:prSet/>
      <dgm:spPr/>
      <dgm:t>
        <a:bodyPr/>
        <a:lstStyle/>
        <a:p>
          <a:endParaRPr lang="en-US"/>
        </a:p>
      </dgm:t>
    </dgm:pt>
    <dgm:pt modelId="{72034868-E57D-4D12-8AE8-610EC5D8EB2E}">
      <dgm:prSet phldrT="[Text]"/>
      <dgm:spPr/>
      <dgm:t>
        <a:bodyPr/>
        <a:lstStyle/>
        <a:p>
          <a:r>
            <a:rPr lang="en-US" dirty="0"/>
            <a:t>Lead Technician 1</a:t>
          </a:r>
        </a:p>
        <a:p>
          <a:r>
            <a:rPr lang="en-US" dirty="0"/>
            <a:t>Brody Barker</a:t>
          </a:r>
        </a:p>
      </dgm:t>
    </dgm:pt>
    <dgm:pt modelId="{B8BF4067-6992-4744-AEA2-43C8C7EA7A17}" type="parTrans" cxnId="{50E1641F-765C-43E6-8CFD-7D04D0B401B4}">
      <dgm:prSet/>
      <dgm:spPr/>
      <dgm:t>
        <a:bodyPr/>
        <a:lstStyle/>
        <a:p>
          <a:endParaRPr lang="en-US"/>
        </a:p>
      </dgm:t>
    </dgm:pt>
    <dgm:pt modelId="{AD296BD8-B18C-42F6-80CB-B03761458BF4}" type="sibTrans" cxnId="{50E1641F-765C-43E6-8CFD-7D04D0B401B4}">
      <dgm:prSet/>
      <dgm:spPr/>
      <dgm:t>
        <a:bodyPr/>
        <a:lstStyle/>
        <a:p>
          <a:endParaRPr lang="en-US"/>
        </a:p>
      </dgm:t>
    </dgm:pt>
    <dgm:pt modelId="{C888FD1F-C109-4827-AF35-127B95418E46}">
      <dgm:prSet phldrT="[Text]"/>
      <dgm:spPr/>
      <dgm:t>
        <a:bodyPr/>
        <a:lstStyle/>
        <a:p>
          <a:r>
            <a:rPr lang="en-US" dirty="0"/>
            <a:t>Technician 2</a:t>
          </a:r>
        </a:p>
        <a:p>
          <a:r>
            <a:rPr lang="en-US" dirty="0"/>
            <a:t>Jim Brinkley</a:t>
          </a:r>
        </a:p>
      </dgm:t>
    </dgm:pt>
    <dgm:pt modelId="{89367056-D9E8-45A2-B185-4DADD2B7010D}" type="parTrans" cxnId="{23E44940-E3E6-4BB1-A7B3-64306143CEBF}">
      <dgm:prSet/>
      <dgm:spPr/>
      <dgm:t>
        <a:bodyPr/>
        <a:lstStyle/>
        <a:p>
          <a:endParaRPr lang="en-US"/>
        </a:p>
      </dgm:t>
    </dgm:pt>
    <dgm:pt modelId="{171BA51F-4E58-42CA-973B-864F32909F66}" type="sibTrans" cxnId="{23E44940-E3E6-4BB1-A7B3-64306143CEBF}">
      <dgm:prSet/>
      <dgm:spPr/>
      <dgm:t>
        <a:bodyPr/>
        <a:lstStyle/>
        <a:p>
          <a:endParaRPr lang="en-US"/>
        </a:p>
      </dgm:t>
    </dgm:pt>
    <dgm:pt modelId="{71FE5F21-5186-45A5-AF5B-2197430FCC35}">
      <dgm:prSet phldrT="[Text]"/>
      <dgm:spPr/>
      <dgm:t>
        <a:bodyPr/>
        <a:lstStyle/>
        <a:p>
          <a:r>
            <a:rPr lang="en-US" dirty="0"/>
            <a:t>Technician 3</a:t>
          </a:r>
        </a:p>
        <a:p>
          <a:r>
            <a:rPr lang="en-US" dirty="0"/>
            <a:t>Brian Harris</a:t>
          </a:r>
        </a:p>
      </dgm:t>
    </dgm:pt>
    <dgm:pt modelId="{AB85CDAC-B580-4F24-A915-5D0AA6A7975C}" type="parTrans" cxnId="{60FB0886-407C-462C-90F3-380E6989146E}">
      <dgm:prSet/>
      <dgm:spPr/>
      <dgm:t>
        <a:bodyPr/>
        <a:lstStyle/>
        <a:p>
          <a:endParaRPr lang="en-US"/>
        </a:p>
      </dgm:t>
    </dgm:pt>
    <dgm:pt modelId="{136592E5-C1AC-4025-B2E2-D4EC6663D828}" type="sibTrans" cxnId="{60FB0886-407C-462C-90F3-380E6989146E}">
      <dgm:prSet/>
      <dgm:spPr/>
      <dgm:t>
        <a:bodyPr/>
        <a:lstStyle/>
        <a:p>
          <a:endParaRPr lang="en-US"/>
        </a:p>
      </dgm:t>
    </dgm:pt>
    <dgm:pt modelId="{B24B5493-CA92-499C-95F3-3EAC262FDBCF}" type="pres">
      <dgm:prSet presAssocID="{3AF051C8-CD34-47E2-B826-0F3D1CB25D5A}" presName="hierChild1" presStyleCnt="0">
        <dgm:presLayoutVars>
          <dgm:orgChart val="1"/>
          <dgm:chPref val="1"/>
          <dgm:dir/>
          <dgm:animOne val="branch"/>
          <dgm:animLvl val="lvl"/>
          <dgm:resizeHandles/>
        </dgm:presLayoutVars>
      </dgm:prSet>
      <dgm:spPr/>
    </dgm:pt>
    <dgm:pt modelId="{53B5470C-D195-4C9E-831D-8B998D131BCB}" type="pres">
      <dgm:prSet presAssocID="{DDBCE5D6-8A4E-4246-9D60-25B6B433D2D9}" presName="hierRoot1" presStyleCnt="0">
        <dgm:presLayoutVars>
          <dgm:hierBranch val="init"/>
        </dgm:presLayoutVars>
      </dgm:prSet>
      <dgm:spPr/>
    </dgm:pt>
    <dgm:pt modelId="{7FF686C8-31B1-473E-99B8-D63C904E7B80}" type="pres">
      <dgm:prSet presAssocID="{DDBCE5D6-8A4E-4246-9D60-25B6B433D2D9}" presName="rootComposite1" presStyleCnt="0"/>
      <dgm:spPr/>
    </dgm:pt>
    <dgm:pt modelId="{DBDAD0FC-320B-49F1-BF7B-C5A830B04DF6}" type="pres">
      <dgm:prSet presAssocID="{DDBCE5D6-8A4E-4246-9D60-25B6B433D2D9}" presName="rootText1" presStyleLbl="node0" presStyleIdx="0" presStyleCnt="1">
        <dgm:presLayoutVars>
          <dgm:chPref val="3"/>
        </dgm:presLayoutVars>
      </dgm:prSet>
      <dgm:spPr/>
    </dgm:pt>
    <dgm:pt modelId="{52CC0475-E6E8-48F2-B4DD-94820CAF862C}" type="pres">
      <dgm:prSet presAssocID="{DDBCE5D6-8A4E-4246-9D60-25B6B433D2D9}" presName="rootConnector1" presStyleLbl="node1" presStyleIdx="0" presStyleCnt="0"/>
      <dgm:spPr/>
    </dgm:pt>
    <dgm:pt modelId="{E2FFC1D7-77E5-48F4-8890-1580064AC98C}" type="pres">
      <dgm:prSet presAssocID="{DDBCE5D6-8A4E-4246-9D60-25B6B433D2D9}" presName="hierChild2" presStyleCnt="0"/>
      <dgm:spPr/>
    </dgm:pt>
    <dgm:pt modelId="{367745AA-CBA9-48E7-A177-8B30E0E922E9}" type="pres">
      <dgm:prSet presAssocID="{B8BF4067-6992-4744-AEA2-43C8C7EA7A17}" presName="Name37" presStyleLbl="parChTrans1D2" presStyleIdx="0" presStyleCnt="4"/>
      <dgm:spPr/>
    </dgm:pt>
    <dgm:pt modelId="{29FB23B4-5817-45F8-B988-2EC988FC4DA3}" type="pres">
      <dgm:prSet presAssocID="{72034868-E57D-4D12-8AE8-610EC5D8EB2E}" presName="hierRoot2" presStyleCnt="0">
        <dgm:presLayoutVars>
          <dgm:hierBranch val="init"/>
        </dgm:presLayoutVars>
      </dgm:prSet>
      <dgm:spPr/>
    </dgm:pt>
    <dgm:pt modelId="{B7B32214-7E77-43D3-AA82-84C61DCDB2EF}" type="pres">
      <dgm:prSet presAssocID="{72034868-E57D-4D12-8AE8-610EC5D8EB2E}" presName="rootComposite" presStyleCnt="0"/>
      <dgm:spPr/>
    </dgm:pt>
    <dgm:pt modelId="{9FB9D245-44FF-4656-9C19-9ABE5ABCBB1F}" type="pres">
      <dgm:prSet presAssocID="{72034868-E57D-4D12-8AE8-610EC5D8EB2E}" presName="rootText" presStyleLbl="node2" presStyleIdx="0" presStyleCnt="3">
        <dgm:presLayoutVars>
          <dgm:chPref val="3"/>
        </dgm:presLayoutVars>
      </dgm:prSet>
      <dgm:spPr/>
    </dgm:pt>
    <dgm:pt modelId="{144D055A-C2C1-483A-A844-8BFB4F80C115}" type="pres">
      <dgm:prSet presAssocID="{72034868-E57D-4D12-8AE8-610EC5D8EB2E}" presName="rootConnector" presStyleLbl="node2" presStyleIdx="0" presStyleCnt="3"/>
      <dgm:spPr/>
    </dgm:pt>
    <dgm:pt modelId="{C8C8B04C-E4D1-4853-AE19-51539D6D5C85}" type="pres">
      <dgm:prSet presAssocID="{72034868-E57D-4D12-8AE8-610EC5D8EB2E}" presName="hierChild4" presStyleCnt="0"/>
      <dgm:spPr/>
    </dgm:pt>
    <dgm:pt modelId="{6B57606E-7263-4428-A684-E00B20966536}" type="pres">
      <dgm:prSet presAssocID="{72034868-E57D-4D12-8AE8-610EC5D8EB2E}" presName="hierChild5" presStyleCnt="0"/>
      <dgm:spPr/>
    </dgm:pt>
    <dgm:pt modelId="{897EFAEF-0DAB-4FFE-8377-DA0C163928EC}" type="pres">
      <dgm:prSet presAssocID="{89367056-D9E8-45A2-B185-4DADD2B7010D}" presName="Name37" presStyleLbl="parChTrans1D2" presStyleIdx="1" presStyleCnt="4"/>
      <dgm:spPr/>
    </dgm:pt>
    <dgm:pt modelId="{79164C4A-C672-4A0A-AB11-5E7A24D1A726}" type="pres">
      <dgm:prSet presAssocID="{C888FD1F-C109-4827-AF35-127B95418E46}" presName="hierRoot2" presStyleCnt="0">
        <dgm:presLayoutVars>
          <dgm:hierBranch val="init"/>
        </dgm:presLayoutVars>
      </dgm:prSet>
      <dgm:spPr/>
    </dgm:pt>
    <dgm:pt modelId="{7C6F2677-5E02-4832-A408-A7386841BE78}" type="pres">
      <dgm:prSet presAssocID="{C888FD1F-C109-4827-AF35-127B95418E46}" presName="rootComposite" presStyleCnt="0"/>
      <dgm:spPr/>
    </dgm:pt>
    <dgm:pt modelId="{75F8502B-1183-4FC7-9253-0B13371A69E4}" type="pres">
      <dgm:prSet presAssocID="{C888FD1F-C109-4827-AF35-127B95418E46}" presName="rootText" presStyleLbl="node2" presStyleIdx="1" presStyleCnt="3">
        <dgm:presLayoutVars>
          <dgm:chPref val="3"/>
        </dgm:presLayoutVars>
      </dgm:prSet>
      <dgm:spPr/>
    </dgm:pt>
    <dgm:pt modelId="{D6A304A3-489A-4D33-A6E0-44C9B50ED3CC}" type="pres">
      <dgm:prSet presAssocID="{C888FD1F-C109-4827-AF35-127B95418E46}" presName="rootConnector" presStyleLbl="node2" presStyleIdx="1" presStyleCnt="3"/>
      <dgm:spPr/>
    </dgm:pt>
    <dgm:pt modelId="{1DF7B805-F0DE-4ABE-BD19-D9533CD9F00B}" type="pres">
      <dgm:prSet presAssocID="{C888FD1F-C109-4827-AF35-127B95418E46}" presName="hierChild4" presStyleCnt="0"/>
      <dgm:spPr/>
    </dgm:pt>
    <dgm:pt modelId="{F89EF4CC-1C3E-409A-878F-43D4C46CE183}" type="pres">
      <dgm:prSet presAssocID="{C888FD1F-C109-4827-AF35-127B95418E46}" presName="hierChild5" presStyleCnt="0"/>
      <dgm:spPr/>
    </dgm:pt>
    <dgm:pt modelId="{0251B914-DCF5-4897-8C3D-15805C6071B3}" type="pres">
      <dgm:prSet presAssocID="{AB85CDAC-B580-4F24-A915-5D0AA6A7975C}" presName="Name37" presStyleLbl="parChTrans1D2" presStyleIdx="2" presStyleCnt="4"/>
      <dgm:spPr/>
    </dgm:pt>
    <dgm:pt modelId="{034DCAE7-71A0-4A94-9626-1D526B5DB5FD}" type="pres">
      <dgm:prSet presAssocID="{71FE5F21-5186-45A5-AF5B-2197430FCC35}" presName="hierRoot2" presStyleCnt="0">
        <dgm:presLayoutVars>
          <dgm:hierBranch val="init"/>
        </dgm:presLayoutVars>
      </dgm:prSet>
      <dgm:spPr/>
    </dgm:pt>
    <dgm:pt modelId="{8EA637F4-B616-4D10-87E4-AD135DDFB869}" type="pres">
      <dgm:prSet presAssocID="{71FE5F21-5186-45A5-AF5B-2197430FCC35}" presName="rootComposite" presStyleCnt="0"/>
      <dgm:spPr/>
    </dgm:pt>
    <dgm:pt modelId="{72D07094-AB81-4954-9ED4-18789D32C388}" type="pres">
      <dgm:prSet presAssocID="{71FE5F21-5186-45A5-AF5B-2197430FCC35}" presName="rootText" presStyleLbl="node2" presStyleIdx="2" presStyleCnt="3">
        <dgm:presLayoutVars>
          <dgm:chPref val="3"/>
        </dgm:presLayoutVars>
      </dgm:prSet>
      <dgm:spPr/>
    </dgm:pt>
    <dgm:pt modelId="{8A801A0D-B604-41A2-B68D-B48C8AA1A9A2}" type="pres">
      <dgm:prSet presAssocID="{71FE5F21-5186-45A5-AF5B-2197430FCC35}" presName="rootConnector" presStyleLbl="node2" presStyleIdx="2" presStyleCnt="3"/>
      <dgm:spPr/>
    </dgm:pt>
    <dgm:pt modelId="{83DD2FA0-F536-42E6-963A-476C2FD4C047}" type="pres">
      <dgm:prSet presAssocID="{71FE5F21-5186-45A5-AF5B-2197430FCC35}" presName="hierChild4" presStyleCnt="0"/>
      <dgm:spPr/>
    </dgm:pt>
    <dgm:pt modelId="{360AE54B-72DA-402F-8CA2-45A16E6BE26B}" type="pres">
      <dgm:prSet presAssocID="{71FE5F21-5186-45A5-AF5B-2197430FCC35}" presName="hierChild5" presStyleCnt="0"/>
      <dgm:spPr/>
    </dgm:pt>
    <dgm:pt modelId="{EF6F283F-6E4E-4DA6-9DAB-9CE9B06AC1C5}" type="pres">
      <dgm:prSet presAssocID="{DDBCE5D6-8A4E-4246-9D60-25B6B433D2D9}" presName="hierChild3" presStyleCnt="0"/>
      <dgm:spPr/>
    </dgm:pt>
    <dgm:pt modelId="{F796F782-1C93-44B1-89FA-9FFA98AF0393}" type="pres">
      <dgm:prSet presAssocID="{4182B10E-79DD-451C-BB9A-5E8798776B4A}" presName="Name111" presStyleLbl="parChTrans1D2" presStyleIdx="3" presStyleCnt="4"/>
      <dgm:spPr/>
    </dgm:pt>
    <dgm:pt modelId="{136FFA5C-3673-4260-928F-942CE0950BD1}" type="pres">
      <dgm:prSet presAssocID="{DDCEE44F-C5DC-47E9-96BD-49258A1C4319}" presName="hierRoot3" presStyleCnt="0">
        <dgm:presLayoutVars>
          <dgm:hierBranch val="init"/>
        </dgm:presLayoutVars>
      </dgm:prSet>
      <dgm:spPr/>
    </dgm:pt>
    <dgm:pt modelId="{7A03712D-AE4A-4E88-82E5-E5AF6B8FA3AD}" type="pres">
      <dgm:prSet presAssocID="{DDCEE44F-C5DC-47E9-96BD-49258A1C4319}" presName="rootComposite3" presStyleCnt="0"/>
      <dgm:spPr/>
    </dgm:pt>
    <dgm:pt modelId="{DAB51913-4A46-4050-97B1-2EB510D381A9}" type="pres">
      <dgm:prSet presAssocID="{DDCEE44F-C5DC-47E9-96BD-49258A1C4319}" presName="rootText3" presStyleLbl="asst1" presStyleIdx="0" presStyleCnt="1">
        <dgm:presLayoutVars>
          <dgm:chPref val="3"/>
        </dgm:presLayoutVars>
      </dgm:prSet>
      <dgm:spPr/>
    </dgm:pt>
    <dgm:pt modelId="{B51E82F8-5563-4F7D-9285-3416BCF63B40}" type="pres">
      <dgm:prSet presAssocID="{DDCEE44F-C5DC-47E9-96BD-49258A1C4319}" presName="rootConnector3" presStyleLbl="asst1" presStyleIdx="0" presStyleCnt="1"/>
      <dgm:spPr/>
    </dgm:pt>
    <dgm:pt modelId="{1D75832D-EBD6-44AB-8AEB-2D97F9BCD802}" type="pres">
      <dgm:prSet presAssocID="{DDCEE44F-C5DC-47E9-96BD-49258A1C4319}" presName="hierChild6" presStyleCnt="0"/>
      <dgm:spPr/>
    </dgm:pt>
    <dgm:pt modelId="{C4508B25-6095-4701-8823-79A9E92A80DC}" type="pres">
      <dgm:prSet presAssocID="{DDCEE44F-C5DC-47E9-96BD-49258A1C4319}" presName="hierChild7" presStyleCnt="0"/>
      <dgm:spPr/>
    </dgm:pt>
  </dgm:ptLst>
  <dgm:cxnLst>
    <dgm:cxn modelId="{D7B6ED02-3600-46A0-B6FE-065ED884875D}" type="presOf" srcId="{89367056-D9E8-45A2-B185-4DADD2B7010D}" destId="{897EFAEF-0DAB-4FFE-8377-DA0C163928EC}" srcOrd="0" destOrd="0" presId="urn:microsoft.com/office/officeart/2005/8/layout/orgChart1"/>
    <dgm:cxn modelId="{757D1C07-6064-4762-AC92-4B1787B3B683}" type="presOf" srcId="{AB85CDAC-B580-4F24-A915-5D0AA6A7975C}" destId="{0251B914-DCF5-4897-8C3D-15805C6071B3}" srcOrd="0" destOrd="0" presId="urn:microsoft.com/office/officeart/2005/8/layout/orgChart1"/>
    <dgm:cxn modelId="{322AF107-9C0B-43F0-8984-AA6C1CE983FB}" type="presOf" srcId="{C888FD1F-C109-4827-AF35-127B95418E46}" destId="{75F8502B-1183-4FC7-9253-0B13371A69E4}" srcOrd="0" destOrd="0" presId="urn:microsoft.com/office/officeart/2005/8/layout/orgChart1"/>
    <dgm:cxn modelId="{9F3D610D-7662-432C-8B98-2DD440C5F469}" srcId="{3AF051C8-CD34-47E2-B826-0F3D1CB25D5A}" destId="{DDBCE5D6-8A4E-4246-9D60-25B6B433D2D9}" srcOrd="0" destOrd="0" parTransId="{1DAA7E29-9A2B-471D-945A-7E6C47654B96}" sibTransId="{75E33284-EBFC-4845-B8F5-D45D00E94246}"/>
    <dgm:cxn modelId="{0055E711-66CC-4F91-BD7E-8A969502168C}" type="presOf" srcId="{C888FD1F-C109-4827-AF35-127B95418E46}" destId="{D6A304A3-489A-4D33-A6E0-44C9B50ED3CC}" srcOrd="1" destOrd="0" presId="urn:microsoft.com/office/officeart/2005/8/layout/orgChart1"/>
    <dgm:cxn modelId="{50E1641F-765C-43E6-8CFD-7D04D0B401B4}" srcId="{DDBCE5D6-8A4E-4246-9D60-25B6B433D2D9}" destId="{72034868-E57D-4D12-8AE8-610EC5D8EB2E}" srcOrd="1" destOrd="0" parTransId="{B8BF4067-6992-4744-AEA2-43C8C7EA7A17}" sibTransId="{AD296BD8-B18C-42F6-80CB-B03761458BF4}"/>
    <dgm:cxn modelId="{2E9ACB2B-98DE-48BF-8FAD-03FB85CD4A7D}" type="presOf" srcId="{DDBCE5D6-8A4E-4246-9D60-25B6B433D2D9}" destId="{52CC0475-E6E8-48F2-B4DD-94820CAF862C}" srcOrd="1" destOrd="0" presId="urn:microsoft.com/office/officeart/2005/8/layout/orgChart1"/>
    <dgm:cxn modelId="{23E44940-E3E6-4BB1-A7B3-64306143CEBF}" srcId="{DDBCE5D6-8A4E-4246-9D60-25B6B433D2D9}" destId="{C888FD1F-C109-4827-AF35-127B95418E46}" srcOrd="2" destOrd="0" parTransId="{89367056-D9E8-45A2-B185-4DADD2B7010D}" sibTransId="{171BA51F-4E58-42CA-973B-864F32909F66}"/>
    <dgm:cxn modelId="{149FD86B-EB5C-4688-89CD-F44808D157F9}" type="presOf" srcId="{3AF051C8-CD34-47E2-B826-0F3D1CB25D5A}" destId="{B24B5493-CA92-499C-95F3-3EAC262FDBCF}" srcOrd="0" destOrd="0" presId="urn:microsoft.com/office/officeart/2005/8/layout/orgChart1"/>
    <dgm:cxn modelId="{6E1D9070-8F92-45C9-B1E8-6A2203770A65}" type="presOf" srcId="{72034868-E57D-4D12-8AE8-610EC5D8EB2E}" destId="{9FB9D245-44FF-4656-9C19-9ABE5ABCBB1F}" srcOrd="0" destOrd="0" presId="urn:microsoft.com/office/officeart/2005/8/layout/orgChart1"/>
    <dgm:cxn modelId="{2EDBBB73-60A1-4C47-AB0E-2B041B16A376}" type="presOf" srcId="{DDCEE44F-C5DC-47E9-96BD-49258A1C4319}" destId="{DAB51913-4A46-4050-97B1-2EB510D381A9}" srcOrd="0" destOrd="0" presId="urn:microsoft.com/office/officeart/2005/8/layout/orgChart1"/>
    <dgm:cxn modelId="{45DDA674-EC8C-4519-9846-6F703542D696}" type="presOf" srcId="{B8BF4067-6992-4744-AEA2-43C8C7EA7A17}" destId="{367745AA-CBA9-48E7-A177-8B30E0E922E9}" srcOrd="0" destOrd="0" presId="urn:microsoft.com/office/officeart/2005/8/layout/orgChart1"/>
    <dgm:cxn modelId="{06166A78-0EB2-46E3-8E03-879D2272A288}" type="presOf" srcId="{DDCEE44F-C5DC-47E9-96BD-49258A1C4319}" destId="{B51E82F8-5563-4F7D-9285-3416BCF63B40}" srcOrd="1" destOrd="0" presId="urn:microsoft.com/office/officeart/2005/8/layout/orgChart1"/>
    <dgm:cxn modelId="{60FB0886-407C-462C-90F3-380E6989146E}" srcId="{DDBCE5D6-8A4E-4246-9D60-25B6B433D2D9}" destId="{71FE5F21-5186-45A5-AF5B-2197430FCC35}" srcOrd="3" destOrd="0" parTransId="{AB85CDAC-B580-4F24-A915-5D0AA6A7975C}" sibTransId="{136592E5-C1AC-4025-B2E2-D4EC6663D828}"/>
    <dgm:cxn modelId="{1940769D-40A6-4BCE-92AE-C6F62E78FC47}" type="presOf" srcId="{DDBCE5D6-8A4E-4246-9D60-25B6B433D2D9}" destId="{DBDAD0FC-320B-49F1-BF7B-C5A830B04DF6}" srcOrd="0" destOrd="0" presId="urn:microsoft.com/office/officeart/2005/8/layout/orgChart1"/>
    <dgm:cxn modelId="{2E7384A8-C0D6-4EC5-8508-B3B525C5B4F0}" type="presOf" srcId="{4182B10E-79DD-451C-BB9A-5E8798776B4A}" destId="{F796F782-1C93-44B1-89FA-9FFA98AF0393}" srcOrd="0" destOrd="0" presId="urn:microsoft.com/office/officeart/2005/8/layout/orgChart1"/>
    <dgm:cxn modelId="{3930DAB7-B962-4264-8611-DB7DED451A22}" srcId="{DDBCE5D6-8A4E-4246-9D60-25B6B433D2D9}" destId="{DDCEE44F-C5DC-47E9-96BD-49258A1C4319}" srcOrd="0" destOrd="0" parTransId="{4182B10E-79DD-451C-BB9A-5E8798776B4A}" sibTransId="{EBEC5F19-8EB1-44CC-9B85-A0E255CE536E}"/>
    <dgm:cxn modelId="{1FDD5BBD-82B7-4DB1-B1AB-D1D66D5CCFE1}" type="presOf" srcId="{71FE5F21-5186-45A5-AF5B-2197430FCC35}" destId="{8A801A0D-B604-41A2-B68D-B48C8AA1A9A2}" srcOrd="1" destOrd="0" presId="urn:microsoft.com/office/officeart/2005/8/layout/orgChart1"/>
    <dgm:cxn modelId="{CCA05DDA-EDC2-4BFA-B32D-03695D87E90E}" type="presOf" srcId="{72034868-E57D-4D12-8AE8-610EC5D8EB2E}" destId="{144D055A-C2C1-483A-A844-8BFB4F80C115}" srcOrd="1" destOrd="0" presId="urn:microsoft.com/office/officeart/2005/8/layout/orgChart1"/>
    <dgm:cxn modelId="{F4A1C0EB-5947-4DA7-8070-DE656EAD6FF7}" type="presOf" srcId="{71FE5F21-5186-45A5-AF5B-2197430FCC35}" destId="{72D07094-AB81-4954-9ED4-18789D32C388}" srcOrd="0" destOrd="0" presId="urn:microsoft.com/office/officeart/2005/8/layout/orgChart1"/>
    <dgm:cxn modelId="{1122B5D1-478D-4285-BC3B-2C45D39930B9}" type="presParOf" srcId="{B24B5493-CA92-499C-95F3-3EAC262FDBCF}" destId="{53B5470C-D195-4C9E-831D-8B998D131BCB}" srcOrd="0" destOrd="0" presId="urn:microsoft.com/office/officeart/2005/8/layout/orgChart1"/>
    <dgm:cxn modelId="{1249ADF4-6B45-4023-AD99-BDDDC35DA250}" type="presParOf" srcId="{53B5470C-D195-4C9E-831D-8B998D131BCB}" destId="{7FF686C8-31B1-473E-99B8-D63C904E7B80}" srcOrd="0" destOrd="0" presId="urn:microsoft.com/office/officeart/2005/8/layout/orgChart1"/>
    <dgm:cxn modelId="{12069E67-56BB-4720-ADCE-96BAB651B2AF}" type="presParOf" srcId="{7FF686C8-31B1-473E-99B8-D63C904E7B80}" destId="{DBDAD0FC-320B-49F1-BF7B-C5A830B04DF6}" srcOrd="0" destOrd="0" presId="urn:microsoft.com/office/officeart/2005/8/layout/orgChart1"/>
    <dgm:cxn modelId="{FC1301EE-DB47-4AAC-BA5E-372D33E52E76}" type="presParOf" srcId="{7FF686C8-31B1-473E-99B8-D63C904E7B80}" destId="{52CC0475-E6E8-48F2-B4DD-94820CAF862C}" srcOrd="1" destOrd="0" presId="urn:microsoft.com/office/officeart/2005/8/layout/orgChart1"/>
    <dgm:cxn modelId="{EF81D250-02DC-49A7-91F7-9ED9B8867391}" type="presParOf" srcId="{53B5470C-D195-4C9E-831D-8B998D131BCB}" destId="{E2FFC1D7-77E5-48F4-8890-1580064AC98C}" srcOrd="1" destOrd="0" presId="urn:microsoft.com/office/officeart/2005/8/layout/orgChart1"/>
    <dgm:cxn modelId="{E4D905E3-24A9-4019-98EE-D20EAC244A6E}" type="presParOf" srcId="{E2FFC1D7-77E5-48F4-8890-1580064AC98C}" destId="{367745AA-CBA9-48E7-A177-8B30E0E922E9}" srcOrd="0" destOrd="0" presId="urn:microsoft.com/office/officeart/2005/8/layout/orgChart1"/>
    <dgm:cxn modelId="{30519569-355E-4D41-9835-760B45FF9FAE}" type="presParOf" srcId="{E2FFC1D7-77E5-48F4-8890-1580064AC98C}" destId="{29FB23B4-5817-45F8-B988-2EC988FC4DA3}" srcOrd="1" destOrd="0" presId="urn:microsoft.com/office/officeart/2005/8/layout/orgChart1"/>
    <dgm:cxn modelId="{A8898245-658A-401A-8586-28A9166FC2E3}" type="presParOf" srcId="{29FB23B4-5817-45F8-B988-2EC988FC4DA3}" destId="{B7B32214-7E77-43D3-AA82-84C61DCDB2EF}" srcOrd="0" destOrd="0" presId="urn:microsoft.com/office/officeart/2005/8/layout/orgChart1"/>
    <dgm:cxn modelId="{2CEE4D2E-F3E7-4C1B-9E38-991CECC6BF05}" type="presParOf" srcId="{B7B32214-7E77-43D3-AA82-84C61DCDB2EF}" destId="{9FB9D245-44FF-4656-9C19-9ABE5ABCBB1F}" srcOrd="0" destOrd="0" presId="urn:microsoft.com/office/officeart/2005/8/layout/orgChart1"/>
    <dgm:cxn modelId="{46057DDD-1C37-4280-BE4C-5067046E1ECB}" type="presParOf" srcId="{B7B32214-7E77-43D3-AA82-84C61DCDB2EF}" destId="{144D055A-C2C1-483A-A844-8BFB4F80C115}" srcOrd="1" destOrd="0" presId="urn:microsoft.com/office/officeart/2005/8/layout/orgChart1"/>
    <dgm:cxn modelId="{CBDEFD21-B153-403E-9E2D-85E1130F2EDF}" type="presParOf" srcId="{29FB23B4-5817-45F8-B988-2EC988FC4DA3}" destId="{C8C8B04C-E4D1-4853-AE19-51539D6D5C85}" srcOrd="1" destOrd="0" presId="urn:microsoft.com/office/officeart/2005/8/layout/orgChart1"/>
    <dgm:cxn modelId="{501BF45A-7360-433D-9407-0BF42B5B15E6}" type="presParOf" srcId="{29FB23B4-5817-45F8-B988-2EC988FC4DA3}" destId="{6B57606E-7263-4428-A684-E00B20966536}" srcOrd="2" destOrd="0" presId="urn:microsoft.com/office/officeart/2005/8/layout/orgChart1"/>
    <dgm:cxn modelId="{DA3F81B1-919C-47E3-875F-83836A85CB4C}" type="presParOf" srcId="{E2FFC1D7-77E5-48F4-8890-1580064AC98C}" destId="{897EFAEF-0DAB-4FFE-8377-DA0C163928EC}" srcOrd="2" destOrd="0" presId="urn:microsoft.com/office/officeart/2005/8/layout/orgChart1"/>
    <dgm:cxn modelId="{0725D9DD-2221-4205-8865-7FDF179D5B9D}" type="presParOf" srcId="{E2FFC1D7-77E5-48F4-8890-1580064AC98C}" destId="{79164C4A-C672-4A0A-AB11-5E7A24D1A726}" srcOrd="3" destOrd="0" presId="urn:microsoft.com/office/officeart/2005/8/layout/orgChart1"/>
    <dgm:cxn modelId="{BA5B2538-CBBC-4549-B428-8BE4712CB05F}" type="presParOf" srcId="{79164C4A-C672-4A0A-AB11-5E7A24D1A726}" destId="{7C6F2677-5E02-4832-A408-A7386841BE78}" srcOrd="0" destOrd="0" presId="urn:microsoft.com/office/officeart/2005/8/layout/orgChart1"/>
    <dgm:cxn modelId="{BDD8C57C-578F-4B87-9AC3-A83B1550AEB1}" type="presParOf" srcId="{7C6F2677-5E02-4832-A408-A7386841BE78}" destId="{75F8502B-1183-4FC7-9253-0B13371A69E4}" srcOrd="0" destOrd="0" presId="urn:microsoft.com/office/officeart/2005/8/layout/orgChart1"/>
    <dgm:cxn modelId="{FAF11D3B-78E4-4950-B3BE-948779CDF40C}" type="presParOf" srcId="{7C6F2677-5E02-4832-A408-A7386841BE78}" destId="{D6A304A3-489A-4D33-A6E0-44C9B50ED3CC}" srcOrd="1" destOrd="0" presId="urn:microsoft.com/office/officeart/2005/8/layout/orgChart1"/>
    <dgm:cxn modelId="{AD9255D8-E122-412F-880D-45CED949B201}" type="presParOf" srcId="{79164C4A-C672-4A0A-AB11-5E7A24D1A726}" destId="{1DF7B805-F0DE-4ABE-BD19-D9533CD9F00B}" srcOrd="1" destOrd="0" presId="urn:microsoft.com/office/officeart/2005/8/layout/orgChart1"/>
    <dgm:cxn modelId="{93AC3748-797D-4DD0-8272-3F8C4B669513}" type="presParOf" srcId="{79164C4A-C672-4A0A-AB11-5E7A24D1A726}" destId="{F89EF4CC-1C3E-409A-878F-43D4C46CE183}" srcOrd="2" destOrd="0" presId="urn:microsoft.com/office/officeart/2005/8/layout/orgChart1"/>
    <dgm:cxn modelId="{26431512-DB62-4AE0-B3B4-3C28C04A08DD}" type="presParOf" srcId="{E2FFC1D7-77E5-48F4-8890-1580064AC98C}" destId="{0251B914-DCF5-4897-8C3D-15805C6071B3}" srcOrd="4" destOrd="0" presId="urn:microsoft.com/office/officeart/2005/8/layout/orgChart1"/>
    <dgm:cxn modelId="{61F773A4-5A76-40A5-B32D-5FFF0D5D3D9D}" type="presParOf" srcId="{E2FFC1D7-77E5-48F4-8890-1580064AC98C}" destId="{034DCAE7-71A0-4A94-9626-1D526B5DB5FD}" srcOrd="5" destOrd="0" presId="urn:microsoft.com/office/officeart/2005/8/layout/orgChart1"/>
    <dgm:cxn modelId="{F13C9536-271F-4A16-8677-260ECB24FC61}" type="presParOf" srcId="{034DCAE7-71A0-4A94-9626-1D526B5DB5FD}" destId="{8EA637F4-B616-4D10-87E4-AD135DDFB869}" srcOrd="0" destOrd="0" presId="urn:microsoft.com/office/officeart/2005/8/layout/orgChart1"/>
    <dgm:cxn modelId="{3A3ED018-ACE9-4D1A-B5D9-738F9746E29F}" type="presParOf" srcId="{8EA637F4-B616-4D10-87E4-AD135DDFB869}" destId="{72D07094-AB81-4954-9ED4-18789D32C388}" srcOrd="0" destOrd="0" presId="urn:microsoft.com/office/officeart/2005/8/layout/orgChart1"/>
    <dgm:cxn modelId="{83452B96-159B-4D13-BB85-E0FD17D0F586}" type="presParOf" srcId="{8EA637F4-B616-4D10-87E4-AD135DDFB869}" destId="{8A801A0D-B604-41A2-B68D-B48C8AA1A9A2}" srcOrd="1" destOrd="0" presId="urn:microsoft.com/office/officeart/2005/8/layout/orgChart1"/>
    <dgm:cxn modelId="{F1C97AA6-3376-433D-AC39-7D3376456C29}" type="presParOf" srcId="{034DCAE7-71A0-4A94-9626-1D526B5DB5FD}" destId="{83DD2FA0-F536-42E6-963A-476C2FD4C047}" srcOrd="1" destOrd="0" presId="urn:microsoft.com/office/officeart/2005/8/layout/orgChart1"/>
    <dgm:cxn modelId="{B8CD4AAB-6197-471D-B38C-90BA62C33FDD}" type="presParOf" srcId="{034DCAE7-71A0-4A94-9626-1D526B5DB5FD}" destId="{360AE54B-72DA-402F-8CA2-45A16E6BE26B}" srcOrd="2" destOrd="0" presId="urn:microsoft.com/office/officeart/2005/8/layout/orgChart1"/>
    <dgm:cxn modelId="{6417303D-AB8E-49CE-99B3-6DE002943DC8}" type="presParOf" srcId="{53B5470C-D195-4C9E-831D-8B998D131BCB}" destId="{EF6F283F-6E4E-4DA6-9DAB-9CE9B06AC1C5}" srcOrd="2" destOrd="0" presId="urn:microsoft.com/office/officeart/2005/8/layout/orgChart1"/>
    <dgm:cxn modelId="{E6E5318F-4CF8-4C07-A600-581133DDE496}" type="presParOf" srcId="{EF6F283F-6E4E-4DA6-9DAB-9CE9B06AC1C5}" destId="{F796F782-1C93-44B1-89FA-9FFA98AF0393}" srcOrd="0" destOrd="0" presId="urn:microsoft.com/office/officeart/2005/8/layout/orgChart1"/>
    <dgm:cxn modelId="{E8B8543D-D58B-4647-A3F4-ABD9D0CF63BD}" type="presParOf" srcId="{EF6F283F-6E4E-4DA6-9DAB-9CE9B06AC1C5}" destId="{136FFA5C-3673-4260-928F-942CE0950BD1}" srcOrd="1" destOrd="0" presId="urn:microsoft.com/office/officeart/2005/8/layout/orgChart1"/>
    <dgm:cxn modelId="{C5F5DCF5-B70F-467E-87C7-6C4F3EFE585F}" type="presParOf" srcId="{136FFA5C-3673-4260-928F-942CE0950BD1}" destId="{7A03712D-AE4A-4E88-82E5-E5AF6B8FA3AD}" srcOrd="0" destOrd="0" presId="urn:microsoft.com/office/officeart/2005/8/layout/orgChart1"/>
    <dgm:cxn modelId="{99C4CA85-4297-49F1-B5C6-7174E50305AB}" type="presParOf" srcId="{7A03712D-AE4A-4E88-82E5-E5AF6B8FA3AD}" destId="{DAB51913-4A46-4050-97B1-2EB510D381A9}" srcOrd="0" destOrd="0" presId="urn:microsoft.com/office/officeart/2005/8/layout/orgChart1"/>
    <dgm:cxn modelId="{387A5CF3-D13C-48E7-B517-CE8B49E45F84}" type="presParOf" srcId="{7A03712D-AE4A-4E88-82E5-E5AF6B8FA3AD}" destId="{B51E82F8-5563-4F7D-9285-3416BCF63B40}" srcOrd="1" destOrd="0" presId="urn:microsoft.com/office/officeart/2005/8/layout/orgChart1"/>
    <dgm:cxn modelId="{22D4EC4F-EAF7-4589-ADD4-68BA56776596}" type="presParOf" srcId="{136FFA5C-3673-4260-928F-942CE0950BD1}" destId="{1D75832D-EBD6-44AB-8AEB-2D97F9BCD802}" srcOrd="1" destOrd="0" presId="urn:microsoft.com/office/officeart/2005/8/layout/orgChart1"/>
    <dgm:cxn modelId="{A7AE2958-7424-48CC-99BB-7F15483D5BDC}" type="presParOf" srcId="{136FFA5C-3673-4260-928F-942CE0950BD1}" destId="{C4508B25-6095-4701-8823-79A9E92A80DC}"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96F782-1C93-44B1-89FA-9FFA98AF0393}">
      <dsp:nvSpPr>
        <dsp:cNvPr id="0" name=""/>
        <dsp:cNvSpPr/>
      </dsp:nvSpPr>
      <dsp:spPr>
        <a:xfrm>
          <a:off x="2861268" y="1232809"/>
          <a:ext cx="187158" cy="819934"/>
        </a:xfrm>
        <a:custGeom>
          <a:avLst/>
          <a:gdLst/>
          <a:ahLst/>
          <a:cxnLst/>
          <a:rect l="0" t="0" r="0" b="0"/>
          <a:pathLst>
            <a:path>
              <a:moveTo>
                <a:pt x="187158" y="0"/>
              </a:moveTo>
              <a:lnTo>
                <a:pt x="187158" y="819934"/>
              </a:lnTo>
              <a:lnTo>
                <a:pt x="0" y="8199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51B914-DCF5-4897-8C3D-15805C6071B3}">
      <dsp:nvSpPr>
        <dsp:cNvPr id="0" name=""/>
        <dsp:cNvSpPr/>
      </dsp:nvSpPr>
      <dsp:spPr>
        <a:xfrm>
          <a:off x="3048427" y="1232809"/>
          <a:ext cx="2156784" cy="1639869"/>
        </a:xfrm>
        <a:custGeom>
          <a:avLst/>
          <a:gdLst/>
          <a:ahLst/>
          <a:cxnLst/>
          <a:rect l="0" t="0" r="0" b="0"/>
          <a:pathLst>
            <a:path>
              <a:moveTo>
                <a:pt x="0" y="0"/>
              </a:moveTo>
              <a:lnTo>
                <a:pt x="0" y="1452710"/>
              </a:lnTo>
              <a:lnTo>
                <a:pt x="2156784" y="1452710"/>
              </a:lnTo>
              <a:lnTo>
                <a:pt x="2156784" y="163986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97EFAEF-0DAB-4FFE-8377-DA0C163928EC}">
      <dsp:nvSpPr>
        <dsp:cNvPr id="0" name=""/>
        <dsp:cNvSpPr/>
      </dsp:nvSpPr>
      <dsp:spPr>
        <a:xfrm>
          <a:off x="3002707" y="1232809"/>
          <a:ext cx="91440" cy="1639869"/>
        </a:xfrm>
        <a:custGeom>
          <a:avLst/>
          <a:gdLst/>
          <a:ahLst/>
          <a:cxnLst/>
          <a:rect l="0" t="0" r="0" b="0"/>
          <a:pathLst>
            <a:path>
              <a:moveTo>
                <a:pt x="45720" y="0"/>
              </a:moveTo>
              <a:lnTo>
                <a:pt x="45720" y="163986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7745AA-CBA9-48E7-A177-8B30E0E922E9}">
      <dsp:nvSpPr>
        <dsp:cNvPr id="0" name=""/>
        <dsp:cNvSpPr/>
      </dsp:nvSpPr>
      <dsp:spPr>
        <a:xfrm>
          <a:off x="891642" y="1232809"/>
          <a:ext cx="2156784" cy="1639869"/>
        </a:xfrm>
        <a:custGeom>
          <a:avLst/>
          <a:gdLst/>
          <a:ahLst/>
          <a:cxnLst/>
          <a:rect l="0" t="0" r="0" b="0"/>
          <a:pathLst>
            <a:path>
              <a:moveTo>
                <a:pt x="2156784" y="0"/>
              </a:moveTo>
              <a:lnTo>
                <a:pt x="2156784" y="1452710"/>
              </a:lnTo>
              <a:lnTo>
                <a:pt x="0" y="1452710"/>
              </a:lnTo>
              <a:lnTo>
                <a:pt x="0" y="163986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DAD0FC-320B-49F1-BF7B-C5A830B04DF6}">
      <dsp:nvSpPr>
        <dsp:cNvPr id="0" name=""/>
        <dsp:cNvSpPr/>
      </dsp:nvSpPr>
      <dsp:spPr>
        <a:xfrm>
          <a:off x="2157193" y="341576"/>
          <a:ext cx="1782466" cy="8912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County Court/Administrator</a:t>
          </a:r>
        </a:p>
      </dsp:txBody>
      <dsp:txXfrm>
        <a:off x="2157193" y="341576"/>
        <a:ext cx="1782466" cy="891233"/>
      </dsp:txXfrm>
    </dsp:sp>
    <dsp:sp modelId="{9FB9D245-44FF-4656-9C19-9ABE5ABCBB1F}">
      <dsp:nvSpPr>
        <dsp:cNvPr id="0" name=""/>
        <dsp:cNvSpPr/>
      </dsp:nvSpPr>
      <dsp:spPr>
        <a:xfrm>
          <a:off x="409" y="2872678"/>
          <a:ext cx="1782466" cy="8912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Lead Technician 1</a:t>
          </a:r>
        </a:p>
        <a:p>
          <a:pPr marL="0" lvl="0" indent="0" algn="ctr" defTabSz="711200">
            <a:lnSpc>
              <a:spcPct val="90000"/>
            </a:lnSpc>
            <a:spcBef>
              <a:spcPct val="0"/>
            </a:spcBef>
            <a:spcAft>
              <a:spcPct val="35000"/>
            </a:spcAft>
            <a:buNone/>
          </a:pPr>
          <a:r>
            <a:rPr lang="en-US" sz="1600" kern="1200" dirty="0"/>
            <a:t>Brody Barker</a:t>
          </a:r>
        </a:p>
      </dsp:txBody>
      <dsp:txXfrm>
        <a:off x="409" y="2872678"/>
        <a:ext cx="1782466" cy="891233"/>
      </dsp:txXfrm>
    </dsp:sp>
    <dsp:sp modelId="{75F8502B-1183-4FC7-9253-0B13371A69E4}">
      <dsp:nvSpPr>
        <dsp:cNvPr id="0" name=""/>
        <dsp:cNvSpPr/>
      </dsp:nvSpPr>
      <dsp:spPr>
        <a:xfrm>
          <a:off x="2157193" y="2872678"/>
          <a:ext cx="1782466" cy="8912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Technician 2</a:t>
          </a:r>
        </a:p>
        <a:p>
          <a:pPr marL="0" lvl="0" indent="0" algn="ctr" defTabSz="711200">
            <a:lnSpc>
              <a:spcPct val="90000"/>
            </a:lnSpc>
            <a:spcBef>
              <a:spcPct val="0"/>
            </a:spcBef>
            <a:spcAft>
              <a:spcPct val="35000"/>
            </a:spcAft>
            <a:buNone/>
          </a:pPr>
          <a:r>
            <a:rPr lang="en-US" sz="1600" kern="1200" dirty="0"/>
            <a:t>Jim Brinkley</a:t>
          </a:r>
        </a:p>
      </dsp:txBody>
      <dsp:txXfrm>
        <a:off x="2157193" y="2872678"/>
        <a:ext cx="1782466" cy="891233"/>
      </dsp:txXfrm>
    </dsp:sp>
    <dsp:sp modelId="{72D07094-AB81-4954-9ED4-18789D32C388}">
      <dsp:nvSpPr>
        <dsp:cNvPr id="0" name=""/>
        <dsp:cNvSpPr/>
      </dsp:nvSpPr>
      <dsp:spPr>
        <a:xfrm>
          <a:off x="4313978" y="2872678"/>
          <a:ext cx="1782466" cy="8912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Technician 3</a:t>
          </a:r>
        </a:p>
        <a:p>
          <a:pPr marL="0" lvl="0" indent="0" algn="ctr" defTabSz="711200">
            <a:lnSpc>
              <a:spcPct val="90000"/>
            </a:lnSpc>
            <a:spcBef>
              <a:spcPct val="0"/>
            </a:spcBef>
            <a:spcAft>
              <a:spcPct val="35000"/>
            </a:spcAft>
            <a:buNone/>
          </a:pPr>
          <a:r>
            <a:rPr lang="en-US" sz="1600" kern="1200" dirty="0"/>
            <a:t>Brian Harris</a:t>
          </a:r>
        </a:p>
      </dsp:txBody>
      <dsp:txXfrm>
        <a:off x="4313978" y="2872678"/>
        <a:ext cx="1782466" cy="891233"/>
      </dsp:txXfrm>
    </dsp:sp>
    <dsp:sp modelId="{DAB51913-4A46-4050-97B1-2EB510D381A9}">
      <dsp:nvSpPr>
        <dsp:cNvPr id="0" name=""/>
        <dsp:cNvSpPr/>
      </dsp:nvSpPr>
      <dsp:spPr>
        <a:xfrm>
          <a:off x="1078801" y="1607127"/>
          <a:ext cx="1782466" cy="8912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Facilities Director/Capital PM</a:t>
          </a:r>
        </a:p>
        <a:p>
          <a:pPr marL="0" lvl="0" indent="0" algn="ctr" defTabSz="711200">
            <a:lnSpc>
              <a:spcPct val="90000"/>
            </a:lnSpc>
            <a:spcBef>
              <a:spcPct val="0"/>
            </a:spcBef>
            <a:spcAft>
              <a:spcPct val="35000"/>
            </a:spcAft>
            <a:buNone/>
          </a:pPr>
          <a:r>
            <a:rPr lang="en-US" sz="1600" kern="1200" dirty="0"/>
            <a:t>Nick Lilly</a:t>
          </a:r>
        </a:p>
      </dsp:txBody>
      <dsp:txXfrm>
        <a:off x="1078801" y="1607127"/>
        <a:ext cx="1782466" cy="89123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5785E5-7B55-8E48-9456-C9537BD11D8C}" type="datetimeFigureOut">
              <a:rPr lang="en-US" smtClean="0"/>
              <a:t>2/28/2024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DAAD26-3BCD-2C4F-BC17-239B68808D92}" type="slidenum">
              <a:rPr lang="en-US" smtClean="0"/>
              <a:t>‹#›</a:t>
            </a:fld>
            <a:endParaRPr lang="en-US"/>
          </a:p>
        </p:txBody>
      </p:sp>
    </p:spTree>
    <p:extLst>
      <p:ext uri="{BB962C8B-B14F-4D97-AF65-F5344CB8AC3E}">
        <p14:creationId xmlns:p14="http://schemas.microsoft.com/office/powerpoint/2010/main" val="2319237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Enter your department in Header area</a:t>
            </a:r>
          </a:p>
          <a:p>
            <a:pPr marL="228600" indent="-228600">
              <a:buAutoNum type="arabicPeriod"/>
            </a:pPr>
            <a:r>
              <a:rPr lang="en-US" dirty="0"/>
              <a:t>Enter the department’s mission statement</a:t>
            </a:r>
          </a:p>
          <a:p>
            <a:pPr marL="228600" indent="-228600">
              <a:buAutoNum type="arabicPeriod"/>
            </a:pPr>
            <a:r>
              <a:rPr lang="en-US" dirty="0"/>
              <a:t>Enter the department’s major goals/work plan elements</a:t>
            </a:r>
          </a:p>
          <a:p>
            <a:pPr marL="228600" indent="-228600">
              <a:buAutoNum type="arabicPeriod"/>
            </a:pPr>
            <a:r>
              <a:rPr lang="en-US" dirty="0"/>
              <a:t>Add the department logo to bottom left corner,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1</a:t>
            </a:fld>
            <a:endParaRPr lang="en-US"/>
          </a:p>
        </p:txBody>
      </p:sp>
    </p:spTree>
    <p:extLst>
      <p:ext uri="{BB962C8B-B14F-4D97-AF65-F5344CB8AC3E}">
        <p14:creationId xmlns:p14="http://schemas.microsoft.com/office/powerpoint/2010/main" val="2092220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Enter department in header</a:t>
            </a:r>
          </a:p>
          <a:p>
            <a:pPr marL="228600" indent="-228600">
              <a:buAutoNum type="arabicPeriod"/>
            </a:pPr>
            <a:r>
              <a:rPr lang="en-US" dirty="0"/>
              <a:t>Enter the department’s </a:t>
            </a:r>
            <a:r>
              <a:rPr lang="en-US" b="1" dirty="0"/>
              <a:t>quarterly</a:t>
            </a:r>
            <a:r>
              <a:rPr lang="en-US" dirty="0"/>
              <a:t> budget, actual and variance amounts </a:t>
            </a:r>
            <a:r>
              <a:rPr lang="en-US" b="1" dirty="0"/>
              <a:t>---- in thousands</a:t>
            </a:r>
          </a:p>
          <a:p>
            <a:pPr marL="228600" indent="-228600">
              <a:buAutoNum type="arabicPeriod"/>
            </a:pPr>
            <a:r>
              <a:rPr lang="en-US" dirty="0"/>
              <a:t>Enter comments to explain any significant variances</a:t>
            </a:r>
          </a:p>
          <a:p>
            <a:pPr marL="228600" indent="-228600">
              <a:buAutoNum type="arabicPeriod"/>
            </a:pPr>
            <a:r>
              <a:rPr lang="en-US" dirty="0"/>
              <a:t>Add the department’s logo to the bottom left corner,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2</a:t>
            </a:fld>
            <a:endParaRPr lang="en-US"/>
          </a:p>
        </p:txBody>
      </p:sp>
    </p:spTree>
    <p:extLst>
      <p:ext uri="{BB962C8B-B14F-4D97-AF65-F5344CB8AC3E}">
        <p14:creationId xmlns:p14="http://schemas.microsoft.com/office/powerpoint/2010/main" val="2710151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Enter department in header</a:t>
            </a:r>
          </a:p>
          <a:p>
            <a:pPr marL="228600" indent="-228600">
              <a:buAutoNum type="arabicPeriod"/>
            </a:pPr>
            <a:r>
              <a:rPr lang="en-US" dirty="0"/>
              <a:t>Enter the department’s </a:t>
            </a:r>
            <a:r>
              <a:rPr lang="en-US" b="1" dirty="0"/>
              <a:t>quarterly</a:t>
            </a:r>
            <a:r>
              <a:rPr lang="en-US" dirty="0"/>
              <a:t> budget, actual and variance amounts </a:t>
            </a:r>
            <a:r>
              <a:rPr lang="en-US" b="1" dirty="0"/>
              <a:t>---- in thousands</a:t>
            </a:r>
          </a:p>
          <a:p>
            <a:pPr marL="228600" indent="-228600">
              <a:buAutoNum type="arabicPeriod"/>
            </a:pPr>
            <a:r>
              <a:rPr lang="en-US" dirty="0"/>
              <a:t>Enter comments to explain any significant variances</a:t>
            </a:r>
          </a:p>
          <a:p>
            <a:pPr marL="228600" indent="-228600">
              <a:buAutoNum type="arabicPeriod"/>
            </a:pPr>
            <a:r>
              <a:rPr lang="en-US" dirty="0"/>
              <a:t>Add the department’s logo to the bottom left corner,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3</a:t>
            </a:fld>
            <a:endParaRPr lang="en-US"/>
          </a:p>
        </p:txBody>
      </p:sp>
    </p:spTree>
    <p:extLst>
      <p:ext uri="{BB962C8B-B14F-4D97-AF65-F5344CB8AC3E}">
        <p14:creationId xmlns:p14="http://schemas.microsoft.com/office/powerpoint/2010/main" val="826117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Enter department in the bottom header</a:t>
            </a:r>
          </a:p>
          <a:p>
            <a:pPr marL="228600" indent="-228600">
              <a:buAutoNum type="arabicPeriod"/>
            </a:pPr>
            <a:r>
              <a:rPr lang="en-US" dirty="0"/>
              <a:t>Enter the department’s organization chart</a:t>
            </a:r>
          </a:p>
          <a:p>
            <a:pPr marL="228600" indent="-228600">
              <a:buAutoNum type="arabicPeriod"/>
            </a:pPr>
            <a:r>
              <a:rPr lang="en-US" dirty="0"/>
              <a:t>Provide some bullets describing personnel during the quarter, e.g., number of new employees, separations, </a:t>
            </a:r>
            <a:r>
              <a:rPr lang="en-US" dirty="0" err="1"/>
              <a:t>etc.any</a:t>
            </a:r>
            <a:r>
              <a:rPr lang="en-US" dirty="0"/>
              <a:t> pending recruitments, significant new hires or </a:t>
            </a:r>
            <a:r>
              <a:rPr lang="en-US" dirty="0" err="1"/>
              <a:t>seprarations</a:t>
            </a:r>
            <a:endParaRPr lang="en-US" dirty="0"/>
          </a:p>
          <a:p>
            <a:pPr marL="228600" indent="-228600">
              <a:buAutoNum type="arabicPeriod"/>
            </a:pPr>
            <a:r>
              <a:rPr lang="en-US" dirty="0"/>
              <a:t>Enter the department’s authorized, filled and vacate positions – FTEs as of end of the quarter</a:t>
            </a:r>
          </a:p>
          <a:p>
            <a:pPr marL="228600" indent="-228600">
              <a:buAutoNum type="arabicPeriod"/>
            </a:pPr>
            <a:r>
              <a:rPr lang="en-US" dirty="0"/>
              <a:t>Add the department logo to the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4</a:t>
            </a:fld>
            <a:endParaRPr lang="en-US"/>
          </a:p>
        </p:txBody>
      </p:sp>
    </p:spTree>
    <p:extLst>
      <p:ext uri="{BB962C8B-B14F-4D97-AF65-F5344CB8AC3E}">
        <p14:creationId xmlns:p14="http://schemas.microsoft.com/office/powerpoint/2010/main" val="2110055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Replace “Department” with your department name in header</a:t>
            </a:r>
          </a:p>
          <a:p>
            <a:pPr marL="228600" indent="-228600">
              <a:buAutoNum type="arabicPeriod"/>
            </a:pPr>
            <a:r>
              <a:rPr lang="en-US" dirty="0"/>
              <a:t>List the major goals/work plan elements for the department</a:t>
            </a:r>
          </a:p>
          <a:p>
            <a:pPr marL="228600" indent="-228600">
              <a:buAutoNum type="arabicPeriod"/>
            </a:pPr>
            <a:r>
              <a:rPr lang="en-US" dirty="0"/>
              <a:t>Provide a brief description of activity on each goal/work plan item</a:t>
            </a:r>
          </a:p>
          <a:p>
            <a:pPr marL="228600" indent="-228600">
              <a:buAutoNum type="arabicPeriod"/>
            </a:pPr>
            <a:r>
              <a:rPr lang="en-US" dirty="0"/>
              <a:t>List any challenges or changes or other comments for each goal/work plan item</a:t>
            </a:r>
          </a:p>
          <a:p>
            <a:pPr marL="228600" indent="-228600">
              <a:buAutoNum type="arabicPeriod"/>
            </a:pPr>
            <a:r>
              <a:rPr lang="en-US" dirty="0"/>
              <a:t>Add additional lines as needed – go to next page if needed</a:t>
            </a:r>
          </a:p>
          <a:p>
            <a:pPr marL="228600" indent="-228600">
              <a:buAutoNum type="arabicPeriod"/>
            </a:pPr>
            <a:r>
              <a:rPr lang="en-US" dirty="0"/>
              <a:t>If additional page added, delete “Questions”</a:t>
            </a:r>
          </a:p>
          <a:p>
            <a:pPr marL="228600" indent="-228600">
              <a:buAutoNum type="arabicPeriod"/>
            </a:pPr>
            <a:r>
              <a:rPr lang="en-US" dirty="0"/>
              <a:t>Add department logo to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5</a:t>
            </a:fld>
            <a:endParaRPr lang="en-US"/>
          </a:p>
        </p:txBody>
      </p:sp>
    </p:spTree>
    <p:extLst>
      <p:ext uri="{BB962C8B-B14F-4D97-AF65-F5344CB8AC3E}">
        <p14:creationId xmlns:p14="http://schemas.microsoft.com/office/powerpoint/2010/main" val="3346768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Replace “Department” with your department name in header</a:t>
            </a:r>
          </a:p>
          <a:p>
            <a:pPr marL="228600" indent="-228600">
              <a:buAutoNum type="arabicPeriod"/>
            </a:pPr>
            <a:r>
              <a:rPr lang="en-US" dirty="0"/>
              <a:t>Continue your list of the major goals/work plan elements</a:t>
            </a:r>
          </a:p>
          <a:p>
            <a:pPr marL="228600" indent="-228600">
              <a:buAutoNum type="arabicPeriod"/>
            </a:pPr>
            <a:r>
              <a:rPr lang="en-US" dirty="0"/>
              <a:t>Provide a brief description of activity on each goal/work plan item</a:t>
            </a:r>
          </a:p>
          <a:p>
            <a:pPr marL="228600" indent="-228600">
              <a:buAutoNum type="arabicPeriod"/>
            </a:pPr>
            <a:r>
              <a:rPr lang="en-US" dirty="0"/>
              <a:t>List any challenges or changes or other comments for each goal/work plan item</a:t>
            </a:r>
          </a:p>
          <a:p>
            <a:pPr marL="228600" indent="-228600">
              <a:buAutoNum type="arabicPeriod"/>
            </a:pPr>
            <a:r>
              <a:rPr lang="en-US" dirty="0"/>
              <a:t>Add additional lines as needed – go to next page if needed</a:t>
            </a:r>
          </a:p>
          <a:p>
            <a:pPr marL="228600" indent="-228600">
              <a:buAutoNum type="arabicPeriod"/>
            </a:pPr>
            <a:r>
              <a:rPr lang="en-US" dirty="0"/>
              <a:t>If additional page added, delete “Questions”</a:t>
            </a:r>
          </a:p>
          <a:p>
            <a:pPr marL="228600" indent="-228600">
              <a:buAutoNum type="arabicPeriod"/>
            </a:pPr>
            <a:r>
              <a:rPr lang="en-US" dirty="0"/>
              <a:t>Add your department logo to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6</a:t>
            </a:fld>
            <a:endParaRPr lang="en-US"/>
          </a:p>
        </p:txBody>
      </p:sp>
    </p:spTree>
    <p:extLst>
      <p:ext uri="{BB962C8B-B14F-4D97-AF65-F5344CB8AC3E}">
        <p14:creationId xmlns:p14="http://schemas.microsoft.com/office/powerpoint/2010/main" val="2678248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Replace “Department” with your department name in header</a:t>
            </a:r>
          </a:p>
          <a:p>
            <a:pPr marL="228600" indent="-228600">
              <a:buAutoNum type="arabicPeriod"/>
            </a:pPr>
            <a:r>
              <a:rPr lang="en-US" dirty="0"/>
              <a:t>Enter performance measures, goal and actual, with comments --- use performance measures included in the budget as a starting point, additional measures </a:t>
            </a:r>
            <a:r>
              <a:rPr lang="en-US"/>
              <a:t>are encouraged</a:t>
            </a:r>
            <a:endParaRPr lang="en-US" dirty="0"/>
          </a:p>
          <a:p>
            <a:pPr marL="228600" indent="-228600">
              <a:buAutoNum type="arabicPeriod"/>
            </a:pPr>
            <a:r>
              <a:rPr lang="en-US" dirty="0"/>
              <a:t>Add your department logo to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7</a:t>
            </a:fld>
            <a:endParaRPr lang="en-US"/>
          </a:p>
        </p:txBody>
      </p:sp>
    </p:spTree>
    <p:extLst>
      <p:ext uri="{BB962C8B-B14F-4D97-AF65-F5344CB8AC3E}">
        <p14:creationId xmlns:p14="http://schemas.microsoft.com/office/powerpoint/2010/main" val="306684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Replace “Department” with your department name in header</a:t>
            </a:r>
          </a:p>
          <a:p>
            <a:pPr marL="228600" indent="-228600">
              <a:buAutoNum type="arabicPeriod"/>
            </a:pPr>
            <a:r>
              <a:rPr lang="en-US" dirty="0"/>
              <a:t>Enter performance measures, goal and actual, with comments --- use performance measures included in the budget as a starting point, additional measures </a:t>
            </a:r>
            <a:r>
              <a:rPr lang="en-US"/>
              <a:t>are encouraged</a:t>
            </a:r>
            <a:endParaRPr lang="en-US" dirty="0"/>
          </a:p>
          <a:p>
            <a:pPr marL="228600" indent="-228600">
              <a:buAutoNum type="arabicPeriod"/>
            </a:pPr>
            <a:r>
              <a:rPr lang="en-US" dirty="0"/>
              <a:t>Add your department logo to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8</a:t>
            </a:fld>
            <a:endParaRPr lang="en-US"/>
          </a:p>
        </p:txBody>
      </p:sp>
    </p:spTree>
    <p:extLst>
      <p:ext uri="{BB962C8B-B14F-4D97-AF65-F5344CB8AC3E}">
        <p14:creationId xmlns:p14="http://schemas.microsoft.com/office/powerpoint/2010/main" val="1601786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EEA97-27B5-6E02-AA2D-1D06B92E7F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911DE3-101B-3AA6-EE97-A481C1FF53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88F3EC-EE62-5184-BB41-9E025ED44334}"/>
              </a:ext>
            </a:extLst>
          </p:cNvPr>
          <p:cNvSpPr>
            <a:spLocks noGrp="1"/>
          </p:cNvSpPr>
          <p:nvPr>
            <p:ph type="dt" sz="half" idx="10"/>
          </p:nvPr>
        </p:nvSpPr>
        <p:spPr/>
        <p:txBody>
          <a:bodyPr/>
          <a:lstStyle/>
          <a:p>
            <a:fld id="{EE28AEE1-48E2-B74B-BDAD-70FAD5AE102E}" type="datetimeFigureOut">
              <a:rPr lang="en-US" smtClean="0"/>
              <a:t>2/28/2024</a:t>
            </a:fld>
            <a:endParaRPr lang="en-US"/>
          </a:p>
        </p:txBody>
      </p:sp>
      <p:sp>
        <p:nvSpPr>
          <p:cNvPr id="5" name="Footer Placeholder 4">
            <a:extLst>
              <a:ext uri="{FF2B5EF4-FFF2-40B4-BE49-F238E27FC236}">
                <a16:creationId xmlns:a16="http://schemas.microsoft.com/office/drawing/2014/main" id="{8259C4BB-D09D-180C-CF20-CBE3CD2E2E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3203C-C09A-7DD5-34DB-C2D4E8AD4B03}"/>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2782397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B8411-E2F1-028C-5DDE-330CAC1AB4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9F73FA-59E1-76AF-E75A-98EB24CC9F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9784B2-E7F6-F883-01A2-72907561378F}"/>
              </a:ext>
            </a:extLst>
          </p:cNvPr>
          <p:cNvSpPr>
            <a:spLocks noGrp="1"/>
          </p:cNvSpPr>
          <p:nvPr>
            <p:ph type="dt" sz="half" idx="10"/>
          </p:nvPr>
        </p:nvSpPr>
        <p:spPr/>
        <p:txBody>
          <a:bodyPr/>
          <a:lstStyle/>
          <a:p>
            <a:fld id="{EE28AEE1-48E2-B74B-BDAD-70FAD5AE102E}" type="datetimeFigureOut">
              <a:rPr lang="en-US" smtClean="0"/>
              <a:t>2/28/2024</a:t>
            </a:fld>
            <a:endParaRPr lang="en-US"/>
          </a:p>
        </p:txBody>
      </p:sp>
      <p:sp>
        <p:nvSpPr>
          <p:cNvPr id="5" name="Footer Placeholder 4">
            <a:extLst>
              <a:ext uri="{FF2B5EF4-FFF2-40B4-BE49-F238E27FC236}">
                <a16:creationId xmlns:a16="http://schemas.microsoft.com/office/drawing/2014/main" id="{0FF99524-0272-836F-69C1-1121B0527C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B9CFC-339E-4FDF-54BC-2F3A707867D1}"/>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4160826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159E85-48F0-F95C-5C3A-60A1FB700B9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CE5641-E3E2-BF0A-21D9-2CB25B293A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8F276D-D1ED-D12E-470D-565A49948968}"/>
              </a:ext>
            </a:extLst>
          </p:cNvPr>
          <p:cNvSpPr>
            <a:spLocks noGrp="1"/>
          </p:cNvSpPr>
          <p:nvPr>
            <p:ph type="dt" sz="half" idx="10"/>
          </p:nvPr>
        </p:nvSpPr>
        <p:spPr/>
        <p:txBody>
          <a:bodyPr/>
          <a:lstStyle/>
          <a:p>
            <a:fld id="{EE28AEE1-48E2-B74B-BDAD-70FAD5AE102E}" type="datetimeFigureOut">
              <a:rPr lang="en-US" smtClean="0"/>
              <a:t>2/28/2024</a:t>
            </a:fld>
            <a:endParaRPr lang="en-US"/>
          </a:p>
        </p:txBody>
      </p:sp>
      <p:sp>
        <p:nvSpPr>
          <p:cNvPr id="5" name="Footer Placeholder 4">
            <a:extLst>
              <a:ext uri="{FF2B5EF4-FFF2-40B4-BE49-F238E27FC236}">
                <a16:creationId xmlns:a16="http://schemas.microsoft.com/office/drawing/2014/main" id="{D3F23D2C-1F1F-BF6F-A344-1C61779824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DEC383-8BAC-E409-1CD9-B606E668DEDD}"/>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4173598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826AE-A1ED-D3F5-B350-4E2197E4B2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E7E45C-DF0D-44F1-A7A6-A840F784A0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B673CE-7FE0-3B46-9DF0-F59E27DB0BEC}"/>
              </a:ext>
            </a:extLst>
          </p:cNvPr>
          <p:cNvSpPr>
            <a:spLocks noGrp="1"/>
          </p:cNvSpPr>
          <p:nvPr>
            <p:ph type="dt" sz="half" idx="10"/>
          </p:nvPr>
        </p:nvSpPr>
        <p:spPr/>
        <p:txBody>
          <a:bodyPr/>
          <a:lstStyle/>
          <a:p>
            <a:fld id="{EE28AEE1-48E2-B74B-BDAD-70FAD5AE102E}" type="datetimeFigureOut">
              <a:rPr lang="en-US" smtClean="0"/>
              <a:t>2/28/2024</a:t>
            </a:fld>
            <a:endParaRPr lang="en-US"/>
          </a:p>
        </p:txBody>
      </p:sp>
      <p:sp>
        <p:nvSpPr>
          <p:cNvPr id="5" name="Footer Placeholder 4">
            <a:extLst>
              <a:ext uri="{FF2B5EF4-FFF2-40B4-BE49-F238E27FC236}">
                <a16:creationId xmlns:a16="http://schemas.microsoft.com/office/drawing/2014/main" id="{4F05DA46-E4F5-664A-4367-CF7CC57448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75C96F-30B2-2708-09AA-2EB25AA7C7DB}"/>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1220870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E7BD7-538A-39A6-78DB-6EE476B1F5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5E6342-D461-AC3D-5032-ADFF5F48D8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AC30D5-B564-4508-7E54-B30BD39C897F}"/>
              </a:ext>
            </a:extLst>
          </p:cNvPr>
          <p:cNvSpPr>
            <a:spLocks noGrp="1"/>
          </p:cNvSpPr>
          <p:nvPr>
            <p:ph type="dt" sz="half" idx="10"/>
          </p:nvPr>
        </p:nvSpPr>
        <p:spPr/>
        <p:txBody>
          <a:bodyPr/>
          <a:lstStyle/>
          <a:p>
            <a:fld id="{EE28AEE1-48E2-B74B-BDAD-70FAD5AE102E}" type="datetimeFigureOut">
              <a:rPr lang="en-US" smtClean="0"/>
              <a:t>2/28/2024</a:t>
            </a:fld>
            <a:endParaRPr lang="en-US"/>
          </a:p>
        </p:txBody>
      </p:sp>
      <p:sp>
        <p:nvSpPr>
          <p:cNvPr id="5" name="Footer Placeholder 4">
            <a:extLst>
              <a:ext uri="{FF2B5EF4-FFF2-40B4-BE49-F238E27FC236}">
                <a16:creationId xmlns:a16="http://schemas.microsoft.com/office/drawing/2014/main" id="{1550BBD2-4468-6B7A-F0FA-5281064313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4CDB71-BF7C-DBEB-6AA3-F5925A9862FA}"/>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2380387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649E4-1369-CD28-61BD-5AD658B8CA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7E2BBB-68E7-7C0A-7767-12185551CE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BB5A82-0C21-4F78-E30D-A2847DFC4F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7CB4B4-8A0D-436E-3585-C34F0561AE46}"/>
              </a:ext>
            </a:extLst>
          </p:cNvPr>
          <p:cNvSpPr>
            <a:spLocks noGrp="1"/>
          </p:cNvSpPr>
          <p:nvPr>
            <p:ph type="dt" sz="half" idx="10"/>
          </p:nvPr>
        </p:nvSpPr>
        <p:spPr/>
        <p:txBody>
          <a:bodyPr/>
          <a:lstStyle/>
          <a:p>
            <a:fld id="{EE28AEE1-48E2-B74B-BDAD-70FAD5AE102E}" type="datetimeFigureOut">
              <a:rPr lang="en-US" smtClean="0"/>
              <a:t>2/28/2024</a:t>
            </a:fld>
            <a:endParaRPr lang="en-US"/>
          </a:p>
        </p:txBody>
      </p:sp>
      <p:sp>
        <p:nvSpPr>
          <p:cNvPr id="6" name="Footer Placeholder 5">
            <a:extLst>
              <a:ext uri="{FF2B5EF4-FFF2-40B4-BE49-F238E27FC236}">
                <a16:creationId xmlns:a16="http://schemas.microsoft.com/office/drawing/2014/main" id="{9943BC21-1E46-1A5F-AEC7-57542CCFF8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58C0A7-DEDD-C7C4-1C9F-97EC0354031F}"/>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2579000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D1B77-4280-34BB-1087-085FCDA88C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449B20-B1EE-646C-B8E5-FC2BE7ED47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A37A34-F037-9670-D5E3-A367945D9E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902056-0122-BEC3-D61F-859CB5F077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2BAF30-28D1-47CF-C7DF-D6083C9BA0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B9D907-D4BA-0D37-27D0-CBEF0CD57066}"/>
              </a:ext>
            </a:extLst>
          </p:cNvPr>
          <p:cNvSpPr>
            <a:spLocks noGrp="1"/>
          </p:cNvSpPr>
          <p:nvPr>
            <p:ph type="dt" sz="half" idx="10"/>
          </p:nvPr>
        </p:nvSpPr>
        <p:spPr/>
        <p:txBody>
          <a:bodyPr/>
          <a:lstStyle/>
          <a:p>
            <a:fld id="{EE28AEE1-48E2-B74B-BDAD-70FAD5AE102E}" type="datetimeFigureOut">
              <a:rPr lang="en-US" smtClean="0"/>
              <a:t>2/28/2024</a:t>
            </a:fld>
            <a:endParaRPr lang="en-US"/>
          </a:p>
        </p:txBody>
      </p:sp>
      <p:sp>
        <p:nvSpPr>
          <p:cNvPr id="8" name="Footer Placeholder 7">
            <a:extLst>
              <a:ext uri="{FF2B5EF4-FFF2-40B4-BE49-F238E27FC236}">
                <a16:creationId xmlns:a16="http://schemas.microsoft.com/office/drawing/2014/main" id="{8A24E492-2BD1-7AC5-316E-28C3701E83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0FE5E3-506A-86AF-6125-6849C73DF6E5}"/>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4261456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10F6-A4C7-F4E5-E40B-B3E7A6FD15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9F0511-2C57-2698-A3B1-F04C23B6D9EE}"/>
              </a:ext>
            </a:extLst>
          </p:cNvPr>
          <p:cNvSpPr>
            <a:spLocks noGrp="1"/>
          </p:cNvSpPr>
          <p:nvPr>
            <p:ph type="dt" sz="half" idx="10"/>
          </p:nvPr>
        </p:nvSpPr>
        <p:spPr/>
        <p:txBody>
          <a:bodyPr/>
          <a:lstStyle/>
          <a:p>
            <a:fld id="{EE28AEE1-48E2-B74B-BDAD-70FAD5AE102E}" type="datetimeFigureOut">
              <a:rPr lang="en-US" smtClean="0"/>
              <a:t>2/28/2024</a:t>
            </a:fld>
            <a:endParaRPr lang="en-US"/>
          </a:p>
        </p:txBody>
      </p:sp>
      <p:sp>
        <p:nvSpPr>
          <p:cNvPr id="4" name="Footer Placeholder 3">
            <a:extLst>
              <a:ext uri="{FF2B5EF4-FFF2-40B4-BE49-F238E27FC236}">
                <a16:creationId xmlns:a16="http://schemas.microsoft.com/office/drawing/2014/main" id="{93148707-B60B-B6FB-86FD-00E6A2B9BC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21D9A2-55AD-9908-C556-F6452CC78CCB}"/>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3734982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AA64F8-AE01-0706-530E-170F689CCEF6}"/>
              </a:ext>
            </a:extLst>
          </p:cNvPr>
          <p:cNvSpPr>
            <a:spLocks noGrp="1"/>
          </p:cNvSpPr>
          <p:nvPr>
            <p:ph type="dt" sz="half" idx="10"/>
          </p:nvPr>
        </p:nvSpPr>
        <p:spPr/>
        <p:txBody>
          <a:bodyPr/>
          <a:lstStyle/>
          <a:p>
            <a:fld id="{EE28AEE1-48E2-B74B-BDAD-70FAD5AE102E}" type="datetimeFigureOut">
              <a:rPr lang="en-US" smtClean="0"/>
              <a:t>2/28/2024</a:t>
            </a:fld>
            <a:endParaRPr lang="en-US"/>
          </a:p>
        </p:txBody>
      </p:sp>
      <p:sp>
        <p:nvSpPr>
          <p:cNvPr id="3" name="Footer Placeholder 2">
            <a:extLst>
              <a:ext uri="{FF2B5EF4-FFF2-40B4-BE49-F238E27FC236}">
                <a16:creationId xmlns:a16="http://schemas.microsoft.com/office/drawing/2014/main" id="{04BDFAF6-6E27-A233-0479-4C8A123239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C0BFA0-1820-5A83-BCEB-CF50AE680668}"/>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313473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4B297-F5D0-E8D6-01D9-44D3D36CED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BF6BF3-B8C8-761C-2078-2BFD3B4F1D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F390EC-080E-0C8D-45F9-17517F130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A2F36D-63CF-0179-1AA9-71415FA6CDAB}"/>
              </a:ext>
            </a:extLst>
          </p:cNvPr>
          <p:cNvSpPr>
            <a:spLocks noGrp="1"/>
          </p:cNvSpPr>
          <p:nvPr>
            <p:ph type="dt" sz="half" idx="10"/>
          </p:nvPr>
        </p:nvSpPr>
        <p:spPr/>
        <p:txBody>
          <a:bodyPr/>
          <a:lstStyle/>
          <a:p>
            <a:fld id="{EE28AEE1-48E2-B74B-BDAD-70FAD5AE102E}" type="datetimeFigureOut">
              <a:rPr lang="en-US" smtClean="0"/>
              <a:t>2/28/2024</a:t>
            </a:fld>
            <a:endParaRPr lang="en-US"/>
          </a:p>
        </p:txBody>
      </p:sp>
      <p:sp>
        <p:nvSpPr>
          <p:cNvPr id="6" name="Footer Placeholder 5">
            <a:extLst>
              <a:ext uri="{FF2B5EF4-FFF2-40B4-BE49-F238E27FC236}">
                <a16:creationId xmlns:a16="http://schemas.microsoft.com/office/drawing/2014/main" id="{675D2AF9-2105-5BAD-5148-4060B0515B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C6E6EC-736D-8893-7F10-71C13F5E69C6}"/>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977439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B1317-A171-D8C4-3006-F176069BBC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B963A4-B121-7562-0AB7-6AC4EC13E8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5E305E-9073-2161-B44A-722350704C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5606EF-8A68-1CAC-CBF1-715AF734A7A5}"/>
              </a:ext>
            </a:extLst>
          </p:cNvPr>
          <p:cNvSpPr>
            <a:spLocks noGrp="1"/>
          </p:cNvSpPr>
          <p:nvPr>
            <p:ph type="dt" sz="half" idx="10"/>
          </p:nvPr>
        </p:nvSpPr>
        <p:spPr/>
        <p:txBody>
          <a:bodyPr/>
          <a:lstStyle/>
          <a:p>
            <a:fld id="{EE28AEE1-48E2-B74B-BDAD-70FAD5AE102E}" type="datetimeFigureOut">
              <a:rPr lang="en-US" smtClean="0"/>
              <a:t>2/28/2024</a:t>
            </a:fld>
            <a:endParaRPr lang="en-US"/>
          </a:p>
        </p:txBody>
      </p:sp>
      <p:sp>
        <p:nvSpPr>
          <p:cNvPr id="6" name="Footer Placeholder 5">
            <a:extLst>
              <a:ext uri="{FF2B5EF4-FFF2-40B4-BE49-F238E27FC236}">
                <a16:creationId xmlns:a16="http://schemas.microsoft.com/office/drawing/2014/main" id="{AF34A2C0-842A-C727-1F23-5F0A6BEB1A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A8D9B8-6436-2C2C-04AE-E9D2990C6C13}"/>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1258238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EA95B6-9B8B-CDA1-66A0-79558D5399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E64F23-3485-E8D1-A542-D9AD66028A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E59B19-D2F7-6F73-F76F-9ED2AC9A8D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8AEE1-48E2-B74B-BDAD-70FAD5AE102E}" type="datetimeFigureOut">
              <a:rPr lang="en-US" smtClean="0"/>
              <a:t>2/28/2024</a:t>
            </a:fld>
            <a:endParaRPr lang="en-US"/>
          </a:p>
        </p:txBody>
      </p:sp>
      <p:sp>
        <p:nvSpPr>
          <p:cNvPr id="5" name="Footer Placeholder 4">
            <a:extLst>
              <a:ext uri="{FF2B5EF4-FFF2-40B4-BE49-F238E27FC236}">
                <a16:creationId xmlns:a16="http://schemas.microsoft.com/office/drawing/2014/main" id="{8EC244F7-985C-0490-4E12-49E027E113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110B31-2809-2573-064E-17C45FC1F9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D95C51-ACB1-6E40-9277-6D21A1B696E5}" type="slidenum">
              <a:rPr lang="en-US" smtClean="0"/>
              <a:t>‹#›</a:t>
            </a:fld>
            <a:endParaRPr lang="en-US"/>
          </a:p>
        </p:txBody>
      </p:sp>
    </p:spTree>
    <p:extLst>
      <p:ext uri="{BB962C8B-B14F-4D97-AF65-F5344CB8AC3E}">
        <p14:creationId xmlns:p14="http://schemas.microsoft.com/office/powerpoint/2010/main" val="306035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FD6681-C921-EBE0-407A-974D36C331F1}"/>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dirty="0">
                <a:solidFill>
                  <a:srgbClr val="FFFFFF"/>
                </a:solidFill>
              </a:rPr>
              <a:t>Facilities, Maintenance and Capital Projects</a:t>
            </a:r>
            <a:endParaRPr lang="en-US" sz="2700" kern="1200" dirty="0">
              <a:solidFill>
                <a:srgbClr val="FFFFFF"/>
              </a:solidFill>
              <a:latin typeface="+mj-lt"/>
              <a:ea typeface="+mj-ea"/>
              <a:cs typeface="+mj-cs"/>
            </a:endParaRPr>
          </a:p>
        </p:txBody>
      </p:sp>
      <p:sp>
        <p:nvSpPr>
          <p:cNvPr id="3" name="Content Placeholder 2">
            <a:extLst>
              <a:ext uri="{FF2B5EF4-FFF2-40B4-BE49-F238E27FC236}">
                <a16:creationId xmlns:a16="http://schemas.microsoft.com/office/drawing/2014/main" id="{E86C005F-2C85-3BF3-7021-79BBCE5394FC}"/>
              </a:ext>
            </a:extLst>
          </p:cNvPr>
          <p:cNvSpPr>
            <a:spLocks/>
          </p:cNvSpPr>
          <p:nvPr/>
        </p:nvSpPr>
        <p:spPr>
          <a:xfrm>
            <a:off x="1149927" y="1924820"/>
            <a:ext cx="8603673" cy="4584315"/>
          </a:xfrm>
          <a:prstGeom prst="rect">
            <a:avLst/>
          </a:prstGeom>
        </p:spPr>
        <p:txBody>
          <a:bodyPr>
            <a:normAutofit lnSpcReduction="10000"/>
          </a:bodyPr>
          <a:lstStyle/>
          <a:p>
            <a:pPr defTabSz="722376">
              <a:spcAft>
                <a:spcPts val="600"/>
              </a:spcAft>
            </a:pPr>
            <a:r>
              <a:rPr lang="en-US" sz="2800" b="1" kern="1200" dirty="0">
                <a:solidFill>
                  <a:schemeClr val="tx1"/>
                </a:solidFill>
                <a:latin typeface="+mn-lt"/>
                <a:ea typeface="+mn-ea"/>
                <a:cs typeface="+mn-cs"/>
              </a:rPr>
              <a:t>Mission</a:t>
            </a:r>
          </a:p>
          <a:p>
            <a:pPr defTabSz="722376">
              <a:spcAft>
                <a:spcPts val="600"/>
              </a:spcAft>
            </a:pPr>
            <a:r>
              <a:rPr lang="en-US" sz="2600" dirty="0"/>
              <a:t>To inspire trust through excellence and quality of service by embracing creative and innovative methods, and by being friendly, responsive, and fiscally responsible to enhance the health, safety, and quality of life for our staff and citizens.</a:t>
            </a:r>
            <a:endParaRPr lang="en-US" sz="2600" kern="1200" dirty="0">
              <a:solidFill>
                <a:schemeClr val="tx1"/>
              </a:solidFill>
              <a:latin typeface="+mn-lt"/>
              <a:ea typeface="+mn-ea"/>
              <a:cs typeface="+mn-cs"/>
            </a:endParaRPr>
          </a:p>
          <a:p>
            <a:pPr defTabSz="722376">
              <a:spcAft>
                <a:spcPts val="600"/>
              </a:spcAft>
            </a:pPr>
            <a:endParaRPr lang="en-US" sz="1500" kern="1200" dirty="0">
              <a:solidFill>
                <a:schemeClr val="tx1"/>
              </a:solidFill>
              <a:latin typeface="+mn-lt"/>
              <a:ea typeface="+mn-ea"/>
              <a:cs typeface="+mn-cs"/>
            </a:endParaRPr>
          </a:p>
          <a:p>
            <a:pPr defTabSz="722376">
              <a:spcAft>
                <a:spcPts val="600"/>
              </a:spcAft>
            </a:pPr>
            <a:r>
              <a:rPr lang="en-US" sz="2800" b="1" kern="1200" dirty="0">
                <a:solidFill>
                  <a:schemeClr val="tx1"/>
                </a:solidFill>
                <a:latin typeface="+mn-lt"/>
                <a:ea typeface="+mn-ea"/>
                <a:cs typeface="+mn-cs"/>
              </a:rPr>
              <a:t>Major goals</a:t>
            </a:r>
          </a:p>
          <a:p>
            <a:pPr marL="342900" indent="-342900" defTabSz="722376">
              <a:spcAft>
                <a:spcPts val="600"/>
              </a:spcAft>
              <a:buFont typeface="Arial" panose="020B0604020202020204" pitchFamily="34" charset="0"/>
              <a:buChar char="•"/>
            </a:pPr>
            <a:r>
              <a:rPr lang="en-US" sz="2600" kern="1200" dirty="0">
                <a:solidFill>
                  <a:schemeClr val="tx1"/>
                </a:solidFill>
                <a:latin typeface="+mn-lt"/>
                <a:ea typeface="+mn-ea"/>
                <a:cs typeface="+mn-cs"/>
              </a:rPr>
              <a:t>Complete the J</a:t>
            </a:r>
            <a:r>
              <a:rPr lang="en-US" sz="2600" dirty="0"/>
              <a:t>ustice Center</a:t>
            </a:r>
          </a:p>
          <a:p>
            <a:pPr marL="342900" indent="-342900" defTabSz="722376">
              <a:spcAft>
                <a:spcPts val="600"/>
              </a:spcAft>
              <a:buFont typeface="Arial" panose="020B0604020202020204" pitchFamily="34" charset="0"/>
              <a:buChar char="•"/>
            </a:pPr>
            <a:r>
              <a:rPr lang="en-US" sz="2600" kern="1200" dirty="0">
                <a:solidFill>
                  <a:schemeClr val="tx1"/>
                </a:solidFill>
                <a:latin typeface="+mn-lt"/>
                <a:ea typeface="+mn-ea"/>
                <a:cs typeface="+mn-cs"/>
              </a:rPr>
              <a:t>Solidify Master </a:t>
            </a:r>
            <a:r>
              <a:rPr lang="en-US" sz="2600" dirty="0"/>
              <a:t>Campus Plan based on needs assessment</a:t>
            </a:r>
          </a:p>
          <a:p>
            <a:pPr marL="342900" indent="-342900" defTabSz="722376">
              <a:spcAft>
                <a:spcPts val="600"/>
              </a:spcAft>
              <a:buFont typeface="Arial" panose="020B0604020202020204" pitchFamily="34" charset="0"/>
              <a:buChar char="•"/>
            </a:pPr>
            <a:r>
              <a:rPr lang="en-US" sz="2600" kern="1200" dirty="0">
                <a:solidFill>
                  <a:schemeClr val="tx1"/>
                </a:solidFill>
                <a:latin typeface="+mn-lt"/>
                <a:ea typeface="+mn-ea"/>
                <a:cs typeface="+mn-cs"/>
              </a:rPr>
              <a:t>Complete and Imp</a:t>
            </a:r>
            <a:r>
              <a:rPr lang="en-US" sz="2600" dirty="0"/>
              <a:t>lement Facilities Plan with emphasis on Maintaining Function, Comfort and Safety of end users.</a:t>
            </a:r>
            <a:endParaRPr lang="en-US" sz="2600" kern="1200" dirty="0">
              <a:solidFill>
                <a:schemeClr val="tx1"/>
              </a:solidFill>
              <a:latin typeface="+mn-lt"/>
              <a:ea typeface="+mn-ea"/>
              <a:cs typeface="+mn-cs"/>
            </a:endParaRPr>
          </a:p>
          <a:p>
            <a:pPr marL="342900" indent="-342900" defTabSz="722376">
              <a:spcAft>
                <a:spcPts val="600"/>
              </a:spcAft>
              <a:buFont typeface="Arial" panose="020B0604020202020204" pitchFamily="34" charset="0"/>
              <a:buChar char="•"/>
            </a:pPr>
            <a:endParaRPr lang="en-US" sz="2400" kern="1200" dirty="0">
              <a:solidFill>
                <a:schemeClr val="tx1"/>
              </a:solidFill>
              <a:latin typeface="+mn-lt"/>
              <a:ea typeface="+mn-ea"/>
              <a:cs typeface="+mn-cs"/>
            </a:endParaRPr>
          </a:p>
          <a:p>
            <a:pPr defTabSz="722376">
              <a:spcAft>
                <a:spcPts val="600"/>
              </a:spcAft>
            </a:pPr>
            <a:endParaRPr lang="en-US" sz="1422" kern="1200" dirty="0">
              <a:solidFill>
                <a:schemeClr val="tx1"/>
              </a:solidFill>
              <a:latin typeface="+mn-lt"/>
              <a:ea typeface="+mn-ea"/>
              <a:cs typeface="+mn-cs"/>
            </a:endParaRPr>
          </a:p>
          <a:p>
            <a:pPr>
              <a:spcAft>
                <a:spcPts val="600"/>
              </a:spcAft>
            </a:pPr>
            <a:endParaRPr lang="en-US" dirty="0"/>
          </a:p>
        </p:txBody>
      </p:sp>
      <p:pic>
        <p:nvPicPr>
          <p:cNvPr id="12" name="Picture 11">
            <a:extLst>
              <a:ext uri="{FF2B5EF4-FFF2-40B4-BE49-F238E27FC236}">
                <a16:creationId xmlns:a16="http://schemas.microsoft.com/office/drawing/2014/main" id="{55E0148D-F548-F703-9ED8-FF1A71811BA1}"/>
              </a:ext>
            </a:extLst>
          </p:cNvPr>
          <p:cNvPicPr>
            <a:picLocks noChangeAspect="1"/>
          </p:cNvPicPr>
          <p:nvPr/>
        </p:nvPicPr>
        <p:blipFill>
          <a:blip r:embed="rId3"/>
          <a:stretch>
            <a:fillRect/>
          </a:stretch>
        </p:blipFill>
        <p:spPr>
          <a:xfrm>
            <a:off x="10803093" y="5505849"/>
            <a:ext cx="1243761" cy="1243761"/>
          </a:xfrm>
          <a:prstGeom prst="rect">
            <a:avLst/>
          </a:prstGeom>
        </p:spPr>
      </p:pic>
    </p:spTree>
    <p:extLst>
      <p:ext uri="{BB962C8B-B14F-4D97-AF65-F5344CB8AC3E}">
        <p14:creationId xmlns:p14="http://schemas.microsoft.com/office/powerpoint/2010/main" val="3036549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FD6681-C921-EBE0-407A-974D36C331F1}"/>
              </a:ext>
            </a:extLst>
          </p:cNvPr>
          <p:cNvSpPr>
            <a:spLocks noGrp="1"/>
          </p:cNvSpPr>
          <p:nvPr>
            <p:ph type="title"/>
          </p:nvPr>
        </p:nvSpPr>
        <p:spPr>
          <a:xfrm>
            <a:off x="1371597" y="348865"/>
            <a:ext cx="10044023" cy="1036590"/>
          </a:xfrm>
        </p:spPr>
        <p:txBody>
          <a:bodyPr vert="horz" lIns="91440" tIns="45720" rIns="91440" bIns="45720" rtlCol="0" anchor="ctr">
            <a:normAutofit fontScale="90000"/>
          </a:bodyPr>
          <a:lstStyle/>
          <a:p>
            <a:r>
              <a:rPr lang="en-US" sz="4000" dirty="0">
                <a:solidFill>
                  <a:srgbClr val="FFFFFF"/>
                </a:solidFill>
              </a:rPr>
              <a:t>Facilities and Maintenance</a:t>
            </a:r>
            <a:br>
              <a:rPr lang="en-US" sz="2800" kern="1200" dirty="0">
                <a:solidFill>
                  <a:srgbClr val="FFFFFF"/>
                </a:solidFill>
                <a:latin typeface="+mj-lt"/>
                <a:ea typeface="+mj-ea"/>
                <a:cs typeface="+mj-cs"/>
              </a:rPr>
            </a:br>
            <a:r>
              <a:rPr lang="en-US" sz="2700" dirty="0">
                <a:solidFill>
                  <a:srgbClr val="FFFFFF"/>
                </a:solidFill>
              </a:rPr>
              <a:t>Financial S</a:t>
            </a:r>
            <a:r>
              <a:rPr lang="en-US" sz="2700" kern="1200" dirty="0">
                <a:solidFill>
                  <a:srgbClr val="FFFFFF"/>
                </a:solidFill>
                <a:latin typeface="+mj-lt"/>
                <a:ea typeface="+mj-ea"/>
                <a:cs typeface="+mj-cs"/>
              </a:rPr>
              <a:t>ummary</a:t>
            </a:r>
            <a:br>
              <a:rPr lang="en-US" sz="2700" kern="1200" dirty="0">
                <a:solidFill>
                  <a:srgbClr val="FFFFFF"/>
                </a:solidFill>
                <a:latin typeface="+mj-lt"/>
                <a:ea typeface="+mj-ea"/>
                <a:cs typeface="+mj-cs"/>
              </a:rPr>
            </a:br>
            <a:r>
              <a:rPr lang="en-US" sz="2200" i="1" kern="1200" dirty="0">
                <a:solidFill>
                  <a:srgbClr val="FFFFFF"/>
                </a:solidFill>
                <a:latin typeface="+mj-lt"/>
                <a:ea typeface="+mj-ea"/>
                <a:cs typeface="+mj-cs"/>
              </a:rPr>
              <a:t>amounts in thousands</a:t>
            </a:r>
          </a:p>
        </p:txBody>
      </p:sp>
      <p:sp>
        <p:nvSpPr>
          <p:cNvPr id="3" name="Content Placeholder 2">
            <a:extLst>
              <a:ext uri="{FF2B5EF4-FFF2-40B4-BE49-F238E27FC236}">
                <a16:creationId xmlns:a16="http://schemas.microsoft.com/office/drawing/2014/main" id="{E86C005F-2C85-3BF3-7021-79BBCE5394FC}"/>
              </a:ext>
            </a:extLst>
          </p:cNvPr>
          <p:cNvSpPr>
            <a:spLocks/>
          </p:cNvSpPr>
          <p:nvPr/>
        </p:nvSpPr>
        <p:spPr>
          <a:xfrm>
            <a:off x="2623637" y="4384323"/>
            <a:ext cx="7844111" cy="3730441"/>
          </a:xfrm>
          <a:prstGeom prst="rect">
            <a:avLst/>
          </a:prstGeom>
        </p:spPr>
        <p:txBody>
          <a:bodyPr>
            <a:normAutofit/>
          </a:bodyPr>
          <a:lstStyle/>
          <a:p>
            <a:pPr defTabSz="722376">
              <a:spcAft>
                <a:spcPts val="600"/>
              </a:spcAft>
            </a:pPr>
            <a:endParaRPr lang="en-US" sz="1422" kern="1200" dirty="0">
              <a:solidFill>
                <a:schemeClr val="tx1"/>
              </a:solidFill>
              <a:latin typeface="+mn-lt"/>
              <a:ea typeface="+mn-ea"/>
              <a:cs typeface="+mn-cs"/>
            </a:endParaRPr>
          </a:p>
          <a:p>
            <a:pPr>
              <a:spcAft>
                <a:spcPts val="600"/>
              </a:spcAft>
            </a:pPr>
            <a:endParaRPr lang="en-US" dirty="0"/>
          </a:p>
        </p:txBody>
      </p:sp>
      <p:graphicFrame>
        <p:nvGraphicFramePr>
          <p:cNvPr id="5" name="Table 4">
            <a:extLst>
              <a:ext uri="{FF2B5EF4-FFF2-40B4-BE49-F238E27FC236}">
                <a16:creationId xmlns:a16="http://schemas.microsoft.com/office/drawing/2014/main" id="{A30FF624-3DE5-A610-1E97-C574345F8296}"/>
              </a:ext>
            </a:extLst>
          </p:cNvPr>
          <p:cNvGraphicFramePr>
            <a:graphicFrameLocks noGrp="1"/>
          </p:cNvGraphicFramePr>
          <p:nvPr>
            <p:extLst>
              <p:ext uri="{D42A27DB-BD31-4B8C-83A1-F6EECF244321}">
                <p14:modId xmlns:p14="http://schemas.microsoft.com/office/powerpoint/2010/main" val="532938091"/>
              </p:ext>
            </p:extLst>
          </p:nvPr>
        </p:nvGraphicFramePr>
        <p:xfrm>
          <a:off x="1059544" y="2141422"/>
          <a:ext cx="9408204" cy="2194560"/>
        </p:xfrm>
        <a:graphic>
          <a:graphicData uri="http://schemas.openxmlformats.org/drawingml/2006/table">
            <a:tbl>
              <a:tblPr firstRow="1" bandRow="1">
                <a:tableStyleId>{5C22544A-7EE6-4342-B048-85BDC9FD1C3A}</a:tableStyleId>
              </a:tblPr>
              <a:tblGrid>
                <a:gridCol w="2670629">
                  <a:extLst>
                    <a:ext uri="{9D8B030D-6E8A-4147-A177-3AD203B41FA5}">
                      <a16:colId xmlns:a16="http://schemas.microsoft.com/office/drawing/2014/main" val="566011448"/>
                    </a:ext>
                  </a:extLst>
                </a:gridCol>
                <a:gridCol w="2307772">
                  <a:extLst>
                    <a:ext uri="{9D8B030D-6E8A-4147-A177-3AD203B41FA5}">
                      <a16:colId xmlns:a16="http://schemas.microsoft.com/office/drawing/2014/main" val="3888698236"/>
                    </a:ext>
                  </a:extLst>
                </a:gridCol>
                <a:gridCol w="2191657">
                  <a:extLst>
                    <a:ext uri="{9D8B030D-6E8A-4147-A177-3AD203B41FA5}">
                      <a16:colId xmlns:a16="http://schemas.microsoft.com/office/drawing/2014/main" val="4028088874"/>
                    </a:ext>
                  </a:extLst>
                </a:gridCol>
                <a:gridCol w="2238146">
                  <a:extLst>
                    <a:ext uri="{9D8B030D-6E8A-4147-A177-3AD203B41FA5}">
                      <a16:colId xmlns:a16="http://schemas.microsoft.com/office/drawing/2014/main" val="2571192195"/>
                    </a:ext>
                  </a:extLst>
                </a:gridCol>
              </a:tblGrid>
              <a:tr h="295245">
                <a:tc>
                  <a:txBody>
                    <a:bodyPr/>
                    <a:lstStyle/>
                    <a:p>
                      <a:pPr algn="ctr"/>
                      <a:endParaRPr lang="en-US" dirty="0"/>
                    </a:p>
                  </a:txBody>
                  <a:tcPr/>
                </a:tc>
                <a:tc>
                  <a:txBody>
                    <a:bodyPr/>
                    <a:lstStyle/>
                    <a:p>
                      <a:pPr algn="ctr"/>
                      <a:r>
                        <a:rPr lang="en-US" dirty="0"/>
                        <a:t>Budget</a:t>
                      </a:r>
                    </a:p>
                  </a:txBody>
                  <a:tcPr/>
                </a:tc>
                <a:tc>
                  <a:txBody>
                    <a:bodyPr/>
                    <a:lstStyle/>
                    <a:p>
                      <a:pPr algn="ctr"/>
                      <a:r>
                        <a:rPr lang="en-US" dirty="0"/>
                        <a:t>Actual </a:t>
                      </a:r>
                    </a:p>
                  </a:txBody>
                  <a:tcPr/>
                </a:tc>
                <a:tc>
                  <a:txBody>
                    <a:bodyPr/>
                    <a:lstStyle/>
                    <a:p>
                      <a:pPr algn="ctr"/>
                      <a:r>
                        <a:rPr lang="en-US" dirty="0"/>
                        <a:t>Variance</a:t>
                      </a:r>
                    </a:p>
                  </a:txBody>
                  <a:tcPr/>
                </a:tc>
                <a:extLst>
                  <a:ext uri="{0D108BD9-81ED-4DB2-BD59-A6C34878D82A}">
                    <a16:rowId xmlns:a16="http://schemas.microsoft.com/office/drawing/2014/main" val="2334827152"/>
                  </a:ext>
                </a:extLst>
              </a:tr>
              <a:tr h="295245">
                <a:tc>
                  <a:txBody>
                    <a:bodyPr/>
                    <a:lstStyle/>
                    <a:p>
                      <a:r>
                        <a:rPr lang="en-US" sz="2400" dirty="0"/>
                        <a:t>Beginning balance</a:t>
                      </a:r>
                    </a:p>
                  </a:txBody>
                  <a:tcPr/>
                </a:tc>
                <a:tc>
                  <a:txBody>
                    <a:bodyPr/>
                    <a:lstStyle/>
                    <a:p>
                      <a:pPr lvl="2" algn="r"/>
                      <a:r>
                        <a:rPr lang="en-US" sz="2400" dirty="0"/>
                        <a:t>    $   929</a:t>
                      </a:r>
                    </a:p>
                  </a:txBody>
                  <a:tcPr/>
                </a:tc>
                <a:tc>
                  <a:txBody>
                    <a:bodyPr/>
                    <a:lstStyle/>
                    <a:p>
                      <a:pPr lvl="2" algn="r">
                        <a:buNone/>
                      </a:pPr>
                      <a:r>
                        <a:rPr lang="en-US" sz="2400" dirty="0"/>
                        <a:t>$  1,304</a:t>
                      </a:r>
                    </a:p>
                  </a:txBody>
                  <a:tcPr/>
                </a:tc>
                <a:tc>
                  <a:txBody>
                    <a:bodyPr/>
                    <a:lstStyle/>
                    <a:p>
                      <a:pPr lvl="2" algn="r">
                        <a:buNone/>
                      </a:pPr>
                      <a:r>
                        <a:rPr lang="en-US" sz="2400" dirty="0"/>
                        <a:t>$  375</a:t>
                      </a:r>
                    </a:p>
                  </a:txBody>
                  <a:tcPr/>
                </a:tc>
                <a:extLst>
                  <a:ext uri="{0D108BD9-81ED-4DB2-BD59-A6C34878D82A}">
                    <a16:rowId xmlns:a16="http://schemas.microsoft.com/office/drawing/2014/main" val="2837532789"/>
                  </a:ext>
                </a:extLst>
              </a:tr>
              <a:tr h="295245">
                <a:tc>
                  <a:txBody>
                    <a:bodyPr/>
                    <a:lstStyle/>
                    <a:p>
                      <a:r>
                        <a:rPr lang="en-US" sz="2400" dirty="0"/>
                        <a:t>Revenue</a:t>
                      </a:r>
                    </a:p>
                  </a:txBody>
                  <a:tcPr/>
                </a:tc>
                <a:tc>
                  <a:txBody>
                    <a:bodyPr/>
                    <a:lstStyle/>
                    <a:p>
                      <a:pPr lvl="2" algn="r"/>
                      <a:r>
                        <a:rPr lang="en-US" sz="2400" dirty="0"/>
                        <a:t>547</a:t>
                      </a:r>
                    </a:p>
                  </a:txBody>
                  <a:tcPr/>
                </a:tc>
                <a:tc>
                  <a:txBody>
                    <a:bodyPr/>
                    <a:lstStyle/>
                    <a:p>
                      <a:pPr lvl="2" algn="r">
                        <a:buNone/>
                      </a:pPr>
                      <a:r>
                        <a:rPr lang="en-US" sz="2400" dirty="0"/>
                        <a:t>553</a:t>
                      </a:r>
                    </a:p>
                  </a:txBody>
                  <a:tcPr/>
                </a:tc>
                <a:tc>
                  <a:txBody>
                    <a:bodyPr/>
                    <a:lstStyle/>
                    <a:p>
                      <a:pPr lvl="2" algn="r">
                        <a:buNone/>
                      </a:pPr>
                      <a:r>
                        <a:rPr lang="en-US" sz="2400" dirty="0"/>
                        <a:t>6</a:t>
                      </a:r>
                    </a:p>
                  </a:txBody>
                  <a:tcPr/>
                </a:tc>
                <a:extLst>
                  <a:ext uri="{0D108BD9-81ED-4DB2-BD59-A6C34878D82A}">
                    <a16:rowId xmlns:a16="http://schemas.microsoft.com/office/drawing/2014/main" val="97621894"/>
                  </a:ext>
                </a:extLst>
              </a:tr>
              <a:tr h="295245">
                <a:tc>
                  <a:txBody>
                    <a:bodyPr/>
                    <a:lstStyle/>
                    <a:p>
                      <a:r>
                        <a:rPr lang="en-US" sz="2400" dirty="0"/>
                        <a:t>Expenses</a:t>
                      </a:r>
                    </a:p>
                  </a:txBody>
                  <a:tcPr/>
                </a:tc>
                <a:tc>
                  <a:txBody>
                    <a:bodyPr/>
                    <a:lstStyle/>
                    <a:p>
                      <a:pPr lvl="2" algn="r"/>
                      <a:r>
                        <a:rPr lang="en-US" sz="2400" dirty="0"/>
                        <a:t>595</a:t>
                      </a:r>
                    </a:p>
                  </a:txBody>
                  <a:tcPr/>
                </a:tc>
                <a:tc>
                  <a:txBody>
                    <a:bodyPr/>
                    <a:lstStyle/>
                    <a:p>
                      <a:pPr lvl="2" algn="r">
                        <a:buNone/>
                      </a:pPr>
                      <a:r>
                        <a:rPr lang="en-US" sz="2400" dirty="0"/>
                        <a:t>486</a:t>
                      </a:r>
                    </a:p>
                  </a:txBody>
                  <a:tcPr/>
                </a:tc>
                <a:tc>
                  <a:txBody>
                    <a:bodyPr/>
                    <a:lstStyle/>
                    <a:p>
                      <a:pPr lvl="2" algn="r">
                        <a:buNone/>
                      </a:pPr>
                      <a:r>
                        <a:rPr lang="en-US" sz="2400" dirty="0"/>
                        <a:t>109</a:t>
                      </a:r>
                    </a:p>
                  </a:txBody>
                  <a:tcPr/>
                </a:tc>
                <a:extLst>
                  <a:ext uri="{0D108BD9-81ED-4DB2-BD59-A6C34878D82A}">
                    <a16:rowId xmlns:a16="http://schemas.microsoft.com/office/drawing/2014/main" val="948797677"/>
                  </a:ext>
                </a:extLst>
              </a:tr>
              <a:tr h="295245">
                <a:tc>
                  <a:txBody>
                    <a:bodyPr/>
                    <a:lstStyle/>
                    <a:p>
                      <a:r>
                        <a:rPr lang="en-US" sz="2400" dirty="0"/>
                        <a:t>Ending balance</a:t>
                      </a:r>
                    </a:p>
                  </a:txBody>
                  <a:tcPr/>
                </a:tc>
                <a:tc>
                  <a:txBody>
                    <a:bodyPr/>
                    <a:lstStyle/>
                    <a:p>
                      <a:pPr lvl="2" algn="r"/>
                      <a:r>
                        <a:rPr lang="en-US" sz="2400" dirty="0"/>
                        <a:t>$   881</a:t>
                      </a:r>
                    </a:p>
                  </a:txBody>
                  <a:tcPr/>
                </a:tc>
                <a:tc>
                  <a:txBody>
                    <a:bodyPr/>
                    <a:lstStyle/>
                    <a:p>
                      <a:pPr lvl="2" algn="r">
                        <a:buNone/>
                      </a:pPr>
                      <a:r>
                        <a:rPr lang="en-US" sz="2400" dirty="0"/>
                        <a:t>$  1,372</a:t>
                      </a:r>
                    </a:p>
                  </a:txBody>
                  <a:tcPr/>
                </a:tc>
                <a:tc>
                  <a:txBody>
                    <a:bodyPr/>
                    <a:lstStyle/>
                    <a:p>
                      <a:pPr lvl="2" algn="r">
                        <a:buNone/>
                      </a:pPr>
                      <a:r>
                        <a:rPr lang="en-US" sz="2400" dirty="0"/>
                        <a:t>$  491</a:t>
                      </a:r>
                    </a:p>
                  </a:txBody>
                  <a:tcPr/>
                </a:tc>
                <a:extLst>
                  <a:ext uri="{0D108BD9-81ED-4DB2-BD59-A6C34878D82A}">
                    <a16:rowId xmlns:a16="http://schemas.microsoft.com/office/drawing/2014/main" val="1712565899"/>
                  </a:ext>
                </a:extLst>
              </a:tr>
            </a:tbl>
          </a:graphicData>
        </a:graphic>
      </p:graphicFrame>
      <p:pic>
        <p:nvPicPr>
          <p:cNvPr id="12" name="Picture 11">
            <a:extLst>
              <a:ext uri="{FF2B5EF4-FFF2-40B4-BE49-F238E27FC236}">
                <a16:creationId xmlns:a16="http://schemas.microsoft.com/office/drawing/2014/main" id="{55E0148D-F548-F703-9ED8-FF1A71811BA1}"/>
              </a:ext>
            </a:extLst>
          </p:cNvPr>
          <p:cNvPicPr>
            <a:picLocks noChangeAspect="1"/>
          </p:cNvPicPr>
          <p:nvPr/>
        </p:nvPicPr>
        <p:blipFill>
          <a:blip r:embed="rId3"/>
          <a:stretch>
            <a:fillRect/>
          </a:stretch>
        </p:blipFill>
        <p:spPr>
          <a:xfrm>
            <a:off x="10803093" y="5505849"/>
            <a:ext cx="1243761" cy="1243761"/>
          </a:xfrm>
          <a:prstGeom prst="rect">
            <a:avLst/>
          </a:prstGeom>
        </p:spPr>
      </p:pic>
      <p:sp>
        <p:nvSpPr>
          <p:cNvPr id="6" name="TextBox 5">
            <a:extLst>
              <a:ext uri="{FF2B5EF4-FFF2-40B4-BE49-F238E27FC236}">
                <a16:creationId xmlns:a16="http://schemas.microsoft.com/office/drawing/2014/main" id="{6C44B870-A9C0-3BC0-CCCF-93456BCF9B54}"/>
              </a:ext>
            </a:extLst>
          </p:cNvPr>
          <p:cNvSpPr txBox="1"/>
          <p:nvPr/>
        </p:nvSpPr>
        <p:spPr>
          <a:xfrm>
            <a:off x="1061671" y="4579643"/>
            <a:ext cx="7728462" cy="1569660"/>
          </a:xfrm>
          <a:prstGeom prst="rect">
            <a:avLst/>
          </a:prstGeom>
          <a:noFill/>
        </p:spPr>
        <p:txBody>
          <a:bodyPr wrap="none" lIns="91440" tIns="45720" rIns="91440" bIns="45720" rtlCol="0" anchor="t">
            <a:spAutoFit/>
          </a:bodyPr>
          <a:lstStyle/>
          <a:p>
            <a:r>
              <a:rPr lang="en-US" sz="2400" b="1" dirty="0"/>
              <a:t>Comments:</a:t>
            </a:r>
          </a:p>
          <a:p>
            <a:pPr marL="342900" indent="-342900">
              <a:buFont typeface="Arial" panose="020B0604020202020204" pitchFamily="34" charset="0"/>
              <a:buChar char="•"/>
            </a:pPr>
            <a:r>
              <a:rPr lang="en-US" sz="2400" dirty="0"/>
              <a:t>Values above are only inclusive of Facilities Fund activities</a:t>
            </a:r>
            <a:endParaRPr lang="en-US" sz="2400" dirty="0">
              <a:cs typeface="Calibri"/>
            </a:endParaRPr>
          </a:p>
          <a:p>
            <a:pPr marL="342900" indent="-342900">
              <a:buFont typeface="Arial" panose="020B0604020202020204" pitchFamily="34" charset="0"/>
              <a:buChar char="•"/>
            </a:pPr>
            <a:r>
              <a:rPr lang="en-US" sz="2400" dirty="0">
                <a:cs typeface="Calibri"/>
              </a:rPr>
              <a:t>Personnel at 31% of budget – timing and vacancy</a:t>
            </a:r>
          </a:p>
          <a:p>
            <a:pPr marL="342900" indent="-342900">
              <a:buFont typeface="Arial" panose="020B0604020202020204" pitchFamily="34" charset="0"/>
              <a:buChar char="•"/>
            </a:pPr>
            <a:r>
              <a:rPr lang="en-US" sz="2400" dirty="0">
                <a:cs typeface="Calibri"/>
              </a:rPr>
              <a:t>Materials and services 41% of budget</a:t>
            </a:r>
          </a:p>
        </p:txBody>
      </p:sp>
    </p:spTree>
    <p:extLst>
      <p:ext uri="{BB962C8B-B14F-4D97-AF65-F5344CB8AC3E}">
        <p14:creationId xmlns:p14="http://schemas.microsoft.com/office/powerpoint/2010/main" val="1235064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FD6681-C921-EBE0-407A-974D36C331F1}"/>
              </a:ext>
            </a:extLst>
          </p:cNvPr>
          <p:cNvSpPr>
            <a:spLocks noGrp="1"/>
          </p:cNvSpPr>
          <p:nvPr>
            <p:ph type="title"/>
          </p:nvPr>
        </p:nvSpPr>
        <p:spPr>
          <a:xfrm>
            <a:off x="1371597" y="348865"/>
            <a:ext cx="10044023" cy="1036590"/>
          </a:xfrm>
        </p:spPr>
        <p:txBody>
          <a:bodyPr vert="horz" lIns="91440" tIns="45720" rIns="91440" bIns="45720" rtlCol="0" anchor="ctr">
            <a:normAutofit fontScale="90000"/>
          </a:bodyPr>
          <a:lstStyle/>
          <a:p>
            <a:r>
              <a:rPr lang="en-US" sz="4000" kern="1200" dirty="0">
                <a:solidFill>
                  <a:srgbClr val="FFFFFF"/>
                </a:solidFill>
                <a:latin typeface="+mj-lt"/>
                <a:ea typeface="+mj-ea"/>
                <a:cs typeface="+mj-cs"/>
              </a:rPr>
              <a:t>Capital Projects</a:t>
            </a:r>
            <a:br>
              <a:rPr lang="en-US" sz="2800" kern="1200" dirty="0">
                <a:solidFill>
                  <a:srgbClr val="FFFFFF"/>
                </a:solidFill>
                <a:latin typeface="+mj-lt"/>
                <a:ea typeface="+mj-ea"/>
                <a:cs typeface="+mj-cs"/>
              </a:rPr>
            </a:br>
            <a:r>
              <a:rPr lang="en-US" sz="2700" dirty="0">
                <a:solidFill>
                  <a:srgbClr val="FFFFFF"/>
                </a:solidFill>
              </a:rPr>
              <a:t>Financial S</a:t>
            </a:r>
            <a:r>
              <a:rPr lang="en-US" sz="2700" kern="1200" dirty="0">
                <a:solidFill>
                  <a:srgbClr val="FFFFFF"/>
                </a:solidFill>
                <a:latin typeface="+mj-lt"/>
                <a:ea typeface="+mj-ea"/>
                <a:cs typeface="+mj-cs"/>
              </a:rPr>
              <a:t>ummary</a:t>
            </a:r>
            <a:br>
              <a:rPr lang="en-US" sz="2700" kern="1200" dirty="0">
                <a:solidFill>
                  <a:srgbClr val="FFFFFF"/>
                </a:solidFill>
                <a:latin typeface="+mj-lt"/>
                <a:ea typeface="+mj-ea"/>
                <a:cs typeface="+mj-cs"/>
              </a:rPr>
            </a:br>
            <a:r>
              <a:rPr lang="en-US" sz="2200" i="1" kern="1200" dirty="0">
                <a:solidFill>
                  <a:srgbClr val="FFFFFF"/>
                </a:solidFill>
                <a:latin typeface="+mj-lt"/>
                <a:ea typeface="+mj-ea"/>
                <a:cs typeface="+mj-cs"/>
              </a:rPr>
              <a:t>amounts in thousands</a:t>
            </a:r>
          </a:p>
        </p:txBody>
      </p:sp>
      <p:sp>
        <p:nvSpPr>
          <p:cNvPr id="3" name="Content Placeholder 2">
            <a:extLst>
              <a:ext uri="{FF2B5EF4-FFF2-40B4-BE49-F238E27FC236}">
                <a16:creationId xmlns:a16="http://schemas.microsoft.com/office/drawing/2014/main" id="{E86C005F-2C85-3BF3-7021-79BBCE5394FC}"/>
              </a:ext>
            </a:extLst>
          </p:cNvPr>
          <p:cNvSpPr>
            <a:spLocks/>
          </p:cNvSpPr>
          <p:nvPr/>
        </p:nvSpPr>
        <p:spPr>
          <a:xfrm>
            <a:off x="2623637" y="4384323"/>
            <a:ext cx="7844111" cy="3730441"/>
          </a:xfrm>
          <a:prstGeom prst="rect">
            <a:avLst/>
          </a:prstGeom>
        </p:spPr>
        <p:txBody>
          <a:bodyPr>
            <a:normAutofit/>
          </a:bodyPr>
          <a:lstStyle/>
          <a:p>
            <a:pPr defTabSz="722376">
              <a:spcAft>
                <a:spcPts val="600"/>
              </a:spcAft>
            </a:pPr>
            <a:endParaRPr lang="en-US" sz="1422" kern="1200" dirty="0">
              <a:solidFill>
                <a:schemeClr val="tx1"/>
              </a:solidFill>
              <a:latin typeface="+mn-lt"/>
              <a:ea typeface="+mn-ea"/>
              <a:cs typeface="+mn-cs"/>
            </a:endParaRPr>
          </a:p>
          <a:p>
            <a:pPr>
              <a:spcAft>
                <a:spcPts val="600"/>
              </a:spcAft>
            </a:pPr>
            <a:endParaRPr lang="en-US" dirty="0"/>
          </a:p>
        </p:txBody>
      </p:sp>
      <p:graphicFrame>
        <p:nvGraphicFramePr>
          <p:cNvPr id="5" name="Table 4">
            <a:extLst>
              <a:ext uri="{FF2B5EF4-FFF2-40B4-BE49-F238E27FC236}">
                <a16:creationId xmlns:a16="http://schemas.microsoft.com/office/drawing/2014/main" id="{A30FF624-3DE5-A610-1E97-C574345F8296}"/>
              </a:ext>
            </a:extLst>
          </p:cNvPr>
          <p:cNvGraphicFramePr>
            <a:graphicFrameLocks noGrp="1"/>
          </p:cNvGraphicFramePr>
          <p:nvPr>
            <p:extLst>
              <p:ext uri="{D42A27DB-BD31-4B8C-83A1-F6EECF244321}">
                <p14:modId xmlns:p14="http://schemas.microsoft.com/office/powerpoint/2010/main" val="809532895"/>
              </p:ext>
            </p:extLst>
          </p:nvPr>
        </p:nvGraphicFramePr>
        <p:xfrm>
          <a:off x="1059544" y="2141422"/>
          <a:ext cx="9408204" cy="2194560"/>
        </p:xfrm>
        <a:graphic>
          <a:graphicData uri="http://schemas.openxmlformats.org/drawingml/2006/table">
            <a:tbl>
              <a:tblPr firstRow="1" bandRow="1">
                <a:tableStyleId>{5C22544A-7EE6-4342-B048-85BDC9FD1C3A}</a:tableStyleId>
              </a:tblPr>
              <a:tblGrid>
                <a:gridCol w="2670629">
                  <a:extLst>
                    <a:ext uri="{9D8B030D-6E8A-4147-A177-3AD203B41FA5}">
                      <a16:colId xmlns:a16="http://schemas.microsoft.com/office/drawing/2014/main" val="566011448"/>
                    </a:ext>
                  </a:extLst>
                </a:gridCol>
                <a:gridCol w="2307772">
                  <a:extLst>
                    <a:ext uri="{9D8B030D-6E8A-4147-A177-3AD203B41FA5}">
                      <a16:colId xmlns:a16="http://schemas.microsoft.com/office/drawing/2014/main" val="3888698236"/>
                    </a:ext>
                  </a:extLst>
                </a:gridCol>
                <a:gridCol w="2191657">
                  <a:extLst>
                    <a:ext uri="{9D8B030D-6E8A-4147-A177-3AD203B41FA5}">
                      <a16:colId xmlns:a16="http://schemas.microsoft.com/office/drawing/2014/main" val="4028088874"/>
                    </a:ext>
                  </a:extLst>
                </a:gridCol>
                <a:gridCol w="2238146">
                  <a:extLst>
                    <a:ext uri="{9D8B030D-6E8A-4147-A177-3AD203B41FA5}">
                      <a16:colId xmlns:a16="http://schemas.microsoft.com/office/drawing/2014/main" val="2571192195"/>
                    </a:ext>
                  </a:extLst>
                </a:gridCol>
              </a:tblGrid>
              <a:tr h="295245">
                <a:tc>
                  <a:txBody>
                    <a:bodyPr/>
                    <a:lstStyle/>
                    <a:p>
                      <a:pPr algn="ctr"/>
                      <a:endParaRPr lang="en-US" dirty="0"/>
                    </a:p>
                  </a:txBody>
                  <a:tcPr/>
                </a:tc>
                <a:tc>
                  <a:txBody>
                    <a:bodyPr/>
                    <a:lstStyle/>
                    <a:p>
                      <a:pPr algn="ctr"/>
                      <a:r>
                        <a:rPr lang="en-US" dirty="0"/>
                        <a:t>Budget</a:t>
                      </a:r>
                    </a:p>
                  </a:txBody>
                  <a:tcPr/>
                </a:tc>
                <a:tc>
                  <a:txBody>
                    <a:bodyPr/>
                    <a:lstStyle/>
                    <a:p>
                      <a:pPr algn="ctr"/>
                      <a:r>
                        <a:rPr lang="en-US" dirty="0"/>
                        <a:t>Actual </a:t>
                      </a:r>
                    </a:p>
                  </a:txBody>
                  <a:tcPr/>
                </a:tc>
                <a:tc>
                  <a:txBody>
                    <a:bodyPr/>
                    <a:lstStyle/>
                    <a:p>
                      <a:pPr algn="ctr"/>
                      <a:r>
                        <a:rPr lang="en-US" dirty="0"/>
                        <a:t>Variance</a:t>
                      </a:r>
                    </a:p>
                  </a:txBody>
                  <a:tcPr/>
                </a:tc>
                <a:extLst>
                  <a:ext uri="{0D108BD9-81ED-4DB2-BD59-A6C34878D82A}">
                    <a16:rowId xmlns:a16="http://schemas.microsoft.com/office/drawing/2014/main" val="2334827152"/>
                  </a:ext>
                </a:extLst>
              </a:tr>
              <a:tr h="295245">
                <a:tc>
                  <a:txBody>
                    <a:bodyPr/>
                    <a:lstStyle/>
                    <a:p>
                      <a:r>
                        <a:rPr lang="en-US" sz="2400" dirty="0"/>
                        <a:t>Beginning balance</a:t>
                      </a:r>
                    </a:p>
                  </a:txBody>
                  <a:tcPr/>
                </a:tc>
                <a:tc>
                  <a:txBody>
                    <a:bodyPr/>
                    <a:lstStyle/>
                    <a:p>
                      <a:pPr algn="r"/>
                      <a:r>
                        <a:rPr lang="en-US" sz="2400" dirty="0"/>
                        <a:t>    $ 28,482</a:t>
                      </a:r>
                    </a:p>
                  </a:txBody>
                  <a:tcPr/>
                </a:tc>
                <a:tc>
                  <a:txBody>
                    <a:bodyPr/>
                    <a:lstStyle/>
                    <a:p>
                      <a:pPr algn="r"/>
                      <a:r>
                        <a:rPr lang="en-US" sz="2400" dirty="0"/>
                        <a:t>$ 25,913</a:t>
                      </a:r>
                    </a:p>
                  </a:txBody>
                  <a:tcPr/>
                </a:tc>
                <a:tc>
                  <a:txBody>
                    <a:bodyPr/>
                    <a:lstStyle/>
                    <a:p>
                      <a:pPr algn="r"/>
                      <a:r>
                        <a:rPr lang="en-US" sz="2400" dirty="0"/>
                        <a:t>$ (2,569)</a:t>
                      </a:r>
                    </a:p>
                  </a:txBody>
                  <a:tcPr/>
                </a:tc>
                <a:extLst>
                  <a:ext uri="{0D108BD9-81ED-4DB2-BD59-A6C34878D82A}">
                    <a16:rowId xmlns:a16="http://schemas.microsoft.com/office/drawing/2014/main" val="2837532789"/>
                  </a:ext>
                </a:extLst>
              </a:tr>
              <a:tr h="295245">
                <a:tc>
                  <a:txBody>
                    <a:bodyPr/>
                    <a:lstStyle/>
                    <a:p>
                      <a:r>
                        <a:rPr lang="en-US" sz="2400" dirty="0"/>
                        <a:t>Revenue</a:t>
                      </a:r>
                    </a:p>
                  </a:txBody>
                  <a:tcPr/>
                </a:tc>
                <a:tc>
                  <a:txBody>
                    <a:bodyPr/>
                    <a:lstStyle/>
                    <a:p>
                      <a:pPr algn="r"/>
                      <a:r>
                        <a:rPr lang="en-US" sz="2400" dirty="0"/>
                        <a:t>(5,488)</a:t>
                      </a:r>
                    </a:p>
                  </a:txBody>
                  <a:tcPr/>
                </a:tc>
                <a:tc>
                  <a:txBody>
                    <a:bodyPr/>
                    <a:lstStyle/>
                    <a:p>
                      <a:pPr algn="r"/>
                      <a:r>
                        <a:rPr lang="en-US" sz="2400" dirty="0"/>
                        <a:t>(5,221)</a:t>
                      </a:r>
                    </a:p>
                  </a:txBody>
                  <a:tcPr/>
                </a:tc>
                <a:tc>
                  <a:txBody>
                    <a:bodyPr/>
                    <a:lstStyle/>
                    <a:p>
                      <a:pPr algn="r"/>
                      <a:r>
                        <a:rPr lang="en-US" sz="2400" dirty="0"/>
                        <a:t>267</a:t>
                      </a:r>
                    </a:p>
                  </a:txBody>
                  <a:tcPr/>
                </a:tc>
                <a:extLst>
                  <a:ext uri="{0D108BD9-81ED-4DB2-BD59-A6C34878D82A}">
                    <a16:rowId xmlns:a16="http://schemas.microsoft.com/office/drawing/2014/main" val="97621894"/>
                  </a:ext>
                </a:extLst>
              </a:tr>
              <a:tr h="295245">
                <a:tc>
                  <a:txBody>
                    <a:bodyPr/>
                    <a:lstStyle/>
                    <a:p>
                      <a:r>
                        <a:rPr lang="en-US" sz="2400" dirty="0"/>
                        <a:t>Expenses</a:t>
                      </a:r>
                    </a:p>
                  </a:txBody>
                  <a:tcPr/>
                </a:tc>
                <a:tc>
                  <a:txBody>
                    <a:bodyPr/>
                    <a:lstStyle/>
                    <a:p>
                      <a:pPr algn="r"/>
                      <a:r>
                        <a:rPr lang="en-US" sz="2400" dirty="0"/>
                        <a:t>5,803</a:t>
                      </a:r>
                    </a:p>
                  </a:txBody>
                  <a:tcPr/>
                </a:tc>
                <a:tc>
                  <a:txBody>
                    <a:bodyPr/>
                    <a:lstStyle/>
                    <a:p>
                      <a:pPr algn="r"/>
                      <a:r>
                        <a:rPr lang="en-US" sz="2400" dirty="0"/>
                        <a:t>5,547</a:t>
                      </a:r>
                    </a:p>
                  </a:txBody>
                  <a:tcPr/>
                </a:tc>
                <a:tc>
                  <a:txBody>
                    <a:bodyPr/>
                    <a:lstStyle/>
                    <a:p>
                      <a:pPr algn="r"/>
                      <a:r>
                        <a:rPr lang="en-US" sz="2400" dirty="0"/>
                        <a:t>256</a:t>
                      </a:r>
                    </a:p>
                  </a:txBody>
                  <a:tcPr/>
                </a:tc>
                <a:extLst>
                  <a:ext uri="{0D108BD9-81ED-4DB2-BD59-A6C34878D82A}">
                    <a16:rowId xmlns:a16="http://schemas.microsoft.com/office/drawing/2014/main" val="948797677"/>
                  </a:ext>
                </a:extLst>
              </a:tr>
              <a:tr h="295245">
                <a:tc>
                  <a:txBody>
                    <a:bodyPr/>
                    <a:lstStyle/>
                    <a:p>
                      <a:r>
                        <a:rPr lang="en-US" sz="2400" dirty="0"/>
                        <a:t>Ending balance</a:t>
                      </a:r>
                    </a:p>
                  </a:txBody>
                  <a:tcPr/>
                </a:tc>
                <a:tc>
                  <a:txBody>
                    <a:bodyPr/>
                    <a:lstStyle/>
                    <a:p>
                      <a:pPr algn="r"/>
                      <a:r>
                        <a:rPr lang="en-US" sz="2400" dirty="0"/>
                        <a:t>$ 22,994</a:t>
                      </a:r>
                    </a:p>
                  </a:txBody>
                  <a:tcPr/>
                </a:tc>
                <a:tc>
                  <a:txBody>
                    <a:bodyPr/>
                    <a:lstStyle/>
                    <a:p>
                      <a:pPr algn="r"/>
                      <a:r>
                        <a:rPr lang="en-US" sz="2400" dirty="0"/>
                        <a:t>20,692</a:t>
                      </a:r>
                    </a:p>
                  </a:txBody>
                  <a:tcPr/>
                </a:tc>
                <a:tc>
                  <a:txBody>
                    <a:bodyPr/>
                    <a:lstStyle/>
                    <a:p>
                      <a:pPr algn="r"/>
                      <a:r>
                        <a:rPr lang="en-US" sz="2400" dirty="0"/>
                        <a:t>$ (2,302)</a:t>
                      </a:r>
                    </a:p>
                  </a:txBody>
                  <a:tcPr/>
                </a:tc>
                <a:extLst>
                  <a:ext uri="{0D108BD9-81ED-4DB2-BD59-A6C34878D82A}">
                    <a16:rowId xmlns:a16="http://schemas.microsoft.com/office/drawing/2014/main" val="1712565899"/>
                  </a:ext>
                </a:extLst>
              </a:tr>
            </a:tbl>
          </a:graphicData>
        </a:graphic>
      </p:graphicFrame>
      <p:pic>
        <p:nvPicPr>
          <p:cNvPr id="12" name="Picture 11">
            <a:extLst>
              <a:ext uri="{FF2B5EF4-FFF2-40B4-BE49-F238E27FC236}">
                <a16:creationId xmlns:a16="http://schemas.microsoft.com/office/drawing/2014/main" id="{55E0148D-F548-F703-9ED8-FF1A71811BA1}"/>
              </a:ext>
            </a:extLst>
          </p:cNvPr>
          <p:cNvPicPr>
            <a:picLocks noChangeAspect="1"/>
          </p:cNvPicPr>
          <p:nvPr/>
        </p:nvPicPr>
        <p:blipFill>
          <a:blip r:embed="rId3"/>
          <a:stretch>
            <a:fillRect/>
          </a:stretch>
        </p:blipFill>
        <p:spPr>
          <a:xfrm>
            <a:off x="10803093" y="5505849"/>
            <a:ext cx="1243761" cy="1243761"/>
          </a:xfrm>
          <a:prstGeom prst="rect">
            <a:avLst/>
          </a:prstGeom>
        </p:spPr>
      </p:pic>
      <p:sp>
        <p:nvSpPr>
          <p:cNvPr id="6" name="TextBox 5">
            <a:extLst>
              <a:ext uri="{FF2B5EF4-FFF2-40B4-BE49-F238E27FC236}">
                <a16:creationId xmlns:a16="http://schemas.microsoft.com/office/drawing/2014/main" id="{6C44B870-A9C0-3BC0-CCCF-93456BCF9B54}"/>
              </a:ext>
            </a:extLst>
          </p:cNvPr>
          <p:cNvSpPr txBox="1"/>
          <p:nvPr/>
        </p:nvSpPr>
        <p:spPr>
          <a:xfrm>
            <a:off x="1059544" y="4579643"/>
            <a:ext cx="8443530" cy="2923877"/>
          </a:xfrm>
          <a:prstGeom prst="rect">
            <a:avLst/>
          </a:prstGeom>
          <a:noFill/>
        </p:spPr>
        <p:txBody>
          <a:bodyPr wrap="none" lIns="91440" tIns="45720" rIns="91440" bIns="45720" rtlCol="0" anchor="t">
            <a:spAutoFit/>
          </a:bodyPr>
          <a:lstStyle/>
          <a:p>
            <a:r>
              <a:rPr lang="en-US" sz="2400" b="1" dirty="0"/>
              <a:t>Comments:</a:t>
            </a:r>
          </a:p>
          <a:p>
            <a:pPr marL="342900" indent="-342900">
              <a:buFont typeface="Arial" panose="020B0604020202020204" pitchFamily="34" charset="0"/>
              <a:buChar char="•"/>
            </a:pPr>
            <a:r>
              <a:rPr lang="en-US" sz="2400" dirty="0"/>
              <a:t>Values above are only inclusive of Capital Projects Fund activity.</a:t>
            </a:r>
            <a:endParaRPr lang="en-US" sz="2400" dirty="0">
              <a:cs typeface="Calibri"/>
            </a:endParaRPr>
          </a:p>
          <a:p>
            <a:pPr marL="342900" indent="-342900">
              <a:buFont typeface="Arial" panose="020B0604020202020204" pitchFamily="34" charset="0"/>
              <a:buChar char="•"/>
            </a:pPr>
            <a:r>
              <a:rPr lang="en-US" sz="2400" dirty="0">
                <a:cs typeface="Calibri"/>
              </a:rPr>
              <a:t>Revenue pending execution of Master Funding Agreement and</a:t>
            </a:r>
          </a:p>
          <a:p>
            <a:r>
              <a:rPr lang="en-US" sz="2400" dirty="0">
                <a:cs typeface="Calibri"/>
              </a:rPr>
              <a:t>     reimbursement from state</a:t>
            </a:r>
          </a:p>
          <a:p>
            <a:pPr marL="342900" indent="-342900">
              <a:buFont typeface="Arial"/>
              <a:buChar char="•"/>
            </a:pPr>
            <a:r>
              <a:rPr lang="en-US" sz="2400" dirty="0">
                <a:cs typeface="Calibri"/>
              </a:rPr>
              <a:t>Justice Center remains on budget </a:t>
            </a:r>
          </a:p>
          <a:p>
            <a:endParaRPr lang="en-US" sz="2400" dirty="0">
              <a:cs typeface="Calibri"/>
            </a:endParaRPr>
          </a:p>
          <a:p>
            <a:pPr marL="342900" indent="-342900">
              <a:buFont typeface="Arial" panose="020B0604020202020204" pitchFamily="34" charset="0"/>
              <a:buChar char="•"/>
            </a:pPr>
            <a:endParaRPr lang="en-US" sz="2000" dirty="0">
              <a:cs typeface="Calibri" panose="020F0502020204030204"/>
            </a:endParaRPr>
          </a:p>
          <a:p>
            <a:pPr marL="342900" indent="-342900">
              <a:buFont typeface="Arial" panose="020B0604020202020204" pitchFamily="34" charset="0"/>
              <a:buChar char="•"/>
            </a:pPr>
            <a:endParaRPr lang="en-US" sz="2000" dirty="0">
              <a:cs typeface="Calibri" panose="020F0502020204030204"/>
            </a:endParaRPr>
          </a:p>
        </p:txBody>
      </p:sp>
    </p:spTree>
    <p:extLst>
      <p:ext uri="{BB962C8B-B14F-4D97-AF65-F5344CB8AC3E}">
        <p14:creationId xmlns:p14="http://schemas.microsoft.com/office/powerpoint/2010/main" val="1228731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6C76E0E-A869-468C-8AB8-BE573739F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5281552"/>
            <a:ext cx="12192000" cy="1576450"/>
          </a:xfrm>
          <a:prstGeom prst="rect">
            <a:avLst/>
          </a:prstGeom>
          <a:gradFill>
            <a:gsLst>
              <a:gs pos="0">
                <a:schemeClr val="accent1"/>
              </a:gs>
              <a:gs pos="10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2980D51-170D-4D0F-B1DE-FA7299627D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8856" y="5281552"/>
            <a:ext cx="4063142" cy="1576447"/>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B103BBE-1445-4DEC-B4D9-5C57296E5B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1552"/>
            <a:ext cx="12192000" cy="1576447"/>
          </a:xfrm>
          <a:prstGeom prst="rect">
            <a:avLst/>
          </a:prstGeom>
          <a:gradFill>
            <a:gsLst>
              <a:gs pos="39000">
                <a:schemeClr val="accent1">
                  <a:lumMod val="50000"/>
                  <a:alpha val="0"/>
                </a:schemeClr>
              </a:gs>
              <a:gs pos="100000">
                <a:srgbClr val="000000">
                  <a:alpha val="71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FD6681-C921-EBE0-407A-974D36C331F1}"/>
              </a:ext>
            </a:extLst>
          </p:cNvPr>
          <p:cNvSpPr>
            <a:spLocks noGrp="1"/>
          </p:cNvSpPr>
          <p:nvPr>
            <p:ph type="title"/>
          </p:nvPr>
        </p:nvSpPr>
        <p:spPr>
          <a:xfrm>
            <a:off x="835863" y="5652097"/>
            <a:ext cx="10587314" cy="877729"/>
          </a:xfrm>
        </p:spPr>
        <p:txBody>
          <a:bodyPr vert="horz" lIns="91440" tIns="45720" rIns="91440" bIns="45720" rtlCol="0" anchor="ctr">
            <a:normAutofit fontScale="90000"/>
          </a:bodyPr>
          <a:lstStyle/>
          <a:p>
            <a:r>
              <a:rPr lang="en-US" sz="4000" dirty="0">
                <a:solidFill>
                  <a:srgbClr val="FFFFFF"/>
                </a:solidFill>
              </a:rPr>
              <a:t>Facilities, Maintenance and Capital Projects</a:t>
            </a:r>
            <a:br>
              <a:rPr lang="en-US" sz="2800" kern="1200" dirty="0">
                <a:solidFill>
                  <a:srgbClr val="FFFFFF"/>
                </a:solidFill>
                <a:latin typeface="+mj-lt"/>
                <a:ea typeface="+mj-ea"/>
                <a:cs typeface="+mj-cs"/>
              </a:rPr>
            </a:br>
            <a:r>
              <a:rPr lang="en-US" sz="2700" kern="1200" dirty="0">
                <a:solidFill>
                  <a:srgbClr val="FFFFFF"/>
                </a:solidFill>
                <a:latin typeface="+mj-lt"/>
                <a:ea typeface="+mj-ea"/>
                <a:cs typeface="+mj-cs"/>
              </a:rPr>
              <a:t>Staffing Summary</a:t>
            </a:r>
          </a:p>
        </p:txBody>
      </p:sp>
      <p:sp>
        <p:nvSpPr>
          <p:cNvPr id="12" name="Content Placeholder 11">
            <a:extLst>
              <a:ext uri="{FF2B5EF4-FFF2-40B4-BE49-F238E27FC236}">
                <a16:creationId xmlns:a16="http://schemas.microsoft.com/office/drawing/2014/main" id="{36EC7822-D15B-CD35-5947-1B43D02B19E6}"/>
              </a:ext>
            </a:extLst>
          </p:cNvPr>
          <p:cNvSpPr>
            <a:spLocks/>
          </p:cNvSpPr>
          <p:nvPr/>
        </p:nvSpPr>
        <p:spPr>
          <a:xfrm>
            <a:off x="971797" y="723569"/>
            <a:ext cx="5259959" cy="2309918"/>
          </a:xfrm>
          <a:prstGeom prst="rect">
            <a:avLst/>
          </a:prstGeom>
        </p:spPr>
        <p:txBody>
          <a:bodyPr lIns="91440" tIns="45720" rIns="91440" bIns="45720" anchor="t"/>
          <a:lstStyle/>
          <a:p>
            <a:pPr defTabSz="722376">
              <a:spcAft>
                <a:spcPts val="600"/>
              </a:spcAft>
            </a:pPr>
            <a:r>
              <a:rPr lang="en-US" sz="2400" b="1" kern="1200" dirty="0">
                <a:latin typeface="+mn-lt"/>
                <a:ea typeface="+mn-ea"/>
                <a:cs typeface="+mn-cs"/>
              </a:rPr>
              <a:t>Comments:</a:t>
            </a:r>
          </a:p>
          <a:p>
            <a:pPr marL="285750" indent="-285750">
              <a:spcAft>
                <a:spcPts val="600"/>
              </a:spcAft>
              <a:buFont typeface="Arial" panose="020B0604020202020204" pitchFamily="34" charset="0"/>
              <a:buChar char="•"/>
            </a:pPr>
            <a:r>
              <a:rPr lang="en-US" dirty="0">
                <a:cs typeface="Calibri"/>
              </a:rPr>
              <a:t>Seeking additional Technician candidates to ensure staff workload is effectively manageable</a:t>
            </a:r>
            <a:endParaRPr lang="en-US"/>
          </a:p>
          <a:p>
            <a:pPr marL="285750" indent="-285750">
              <a:spcAft>
                <a:spcPts val="600"/>
              </a:spcAft>
              <a:buFont typeface="Arial" panose="020B0604020202020204" pitchFamily="34" charset="0"/>
              <a:buChar char="•"/>
            </a:pPr>
            <a:r>
              <a:rPr lang="en-US" dirty="0">
                <a:cs typeface="Calibri" panose="020F0502020204030204"/>
              </a:rPr>
              <a:t>Recruiting admin assistant </a:t>
            </a:r>
            <a:endParaRPr lang="en-US" dirty="0"/>
          </a:p>
          <a:p>
            <a:pPr marL="285750" indent="-285750">
              <a:spcAft>
                <a:spcPts val="600"/>
              </a:spcAft>
              <a:buFont typeface="Arial" panose="020B0604020202020204" pitchFamily="34" charset="0"/>
              <a:buChar char="•"/>
            </a:pPr>
            <a:r>
              <a:rPr lang="en-US" dirty="0"/>
              <a:t>Strategically outsourced specialty services</a:t>
            </a:r>
          </a:p>
        </p:txBody>
      </p:sp>
      <p:sp>
        <p:nvSpPr>
          <p:cNvPr id="4" name="Content Placeholder 3">
            <a:extLst>
              <a:ext uri="{FF2B5EF4-FFF2-40B4-BE49-F238E27FC236}">
                <a16:creationId xmlns:a16="http://schemas.microsoft.com/office/drawing/2014/main" id="{F6BD9A01-067C-68F5-80DA-A51DB87F3F11}"/>
              </a:ext>
            </a:extLst>
          </p:cNvPr>
          <p:cNvSpPr>
            <a:spLocks/>
          </p:cNvSpPr>
          <p:nvPr/>
        </p:nvSpPr>
        <p:spPr>
          <a:xfrm>
            <a:off x="6163218" y="723569"/>
            <a:ext cx="5259959" cy="585707"/>
          </a:xfrm>
          <a:prstGeom prst="rect">
            <a:avLst/>
          </a:prstGeom>
        </p:spPr>
        <p:txBody>
          <a:bodyPr>
            <a:normAutofit/>
          </a:bodyPr>
          <a:lstStyle/>
          <a:p>
            <a:pPr algn="ctr" defTabSz="722376">
              <a:spcAft>
                <a:spcPts val="600"/>
              </a:spcAft>
            </a:pPr>
            <a:r>
              <a:rPr lang="en-US" sz="2400" b="1" kern="1200" dirty="0">
                <a:solidFill>
                  <a:schemeClr val="tx1"/>
                </a:solidFill>
                <a:latin typeface="+mn-lt"/>
                <a:ea typeface="+mn-ea"/>
                <a:cs typeface="+mn-cs"/>
              </a:rPr>
              <a:t>Org Chart</a:t>
            </a:r>
          </a:p>
          <a:p>
            <a:pPr defTabSz="722376">
              <a:spcAft>
                <a:spcPts val="600"/>
              </a:spcAft>
            </a:pPr>
            <a:endParaRPr lang="en-US" sz="1422" kern="1200" dirty="0">
              <a:solidFill>
                <a:schemeClr val="tx1"/>
              </a:solidFill>
              <a:latin typeface="+mn-lt"/>
              <a:ea typeface="+mn-ea"/>
              <a:cs typeface="+mn-cs"/>
            </a:endParaRPr>
          </a:p>
          <a:p>
            <a:pPr>
              <a:spcAft>
                <a:spcPts val="600"/>
              </a:spcAft>
            </a:pPr>
            <a:endParaRPr lang="en-US" dirty="0"/>
          </a:p>
        </p:txBody>
      </p:sp>
      <p:sp>
        <p:nvSpPr>
          <p:cNvPr id="8" name="TextBox 7">
            <a:extLst>
              <a:ext uri="{FF2B5EF4-FFF2-40B4-BE49-F238E27FC236}">
                <a16:creationId xmlns:a16="http://schemas.microsoft.com/office/drawing/2014/main" id="{3264CA8D-6CB0-3F97-FED7-FBB7202F5646}"/>
              </a:ext>
            </a:extLst>
          </p:cNvPr>
          <p:cNvSpPr txBox="1"/>
          <p:nvPr/>
        </p:nvSpPr>
        <p:spPr>
          <a:xfrm>
            <a:off x="690254" y="3412564"/>
            <a:ext cx="1977464" cy="738023"/>
          </a:xfrm>
          <a:prstGeom prst="rect">
            <a:avLst/>
          </a:prstGeom>
          <a:noFill/>
        </p:spPr>
        <p:txBody>
          <a:bodyPr wrap="none" rtlCol="0">
            <a:spAutoFit/>
          </a:bodyPr>
          <a:lstStyle/>
          <a:p>
            <a:pPr defTabSz="722376">
              <a:spcAft>
                <a:spcPts val="600"/>
              </a:spcAft>
            </a:pPr>
            <a:r>
              <a:rPr lang="en-US" sz="1896" b="1" kern="1200" dirty="0">
                <a:solidFill>
                  <a:schemeClr val="tx1"/>
                </a:solidFill>
                <a:latin typeface="+mn-lt"/>
                <a:ea typeface="+mn-ea"/>
                <a:cs typeface="+mn-cs"/>
              </a:rPr>
              <a:t>Staffing Summary</a:t>
            </a:r>
          </a:p>
          <a:p>
            <a:pPr>
              <a:spcAft>
                <a:spcPts val="600"/>
              </a:spcAft>
            </a:pPr>
            <a:endParaRPr lang="en-US" dirty="0"/>
          </a:p>
        </p:txBody>
      </p:sp>
      <p:graphicFrame>
        <p:nvGraphicFramePr>
          <p:cNvPr id="13" name="Table 12">
            <a:extLst>
              <a:ext uri="{FF2B5EF4-FFF2-40B4-BE49-F238E27FC236}">
                <a16:creationId xmlns:a16="http://schemas.microsoft.com/office/drawing/2014/main" id="{A3C404BA-F9B6-367C-EB99-F7B95BBC5AEC}"/>
              </a:ext>
            </a:extLst>
          </p:cNvPr>
          <p:cNvGraphicFramePr>
            <a:graphicFrameLocks noGrp="1"/>
          </p:cNvGraphicFramePr>
          <p:nvPr>
            <p:extLst>
              <p:ext uri="{D42A27DB-BD31-4B8C-83A1-F6EECF244321}">
                <p14:modId xmlns:p14="http://schemas.microsoft.com/office/powerpoint/2010/main" val="777838541"/>
              </p:ext>
            </p:extLst>
          </p:nvPr>
        </p:nvGraphicFramePr>
        <p:xfrm>
          <a:off x="690254" y="3906346"/>
          <a:ext cx="4752567" cy="731520"/>
        </p:xfrm>
        <a:graphic>
          <a:graphicData uri="http://schemas.openxmlformats.org/drawingml/2006/table">
            <a:tbl>
              <a:tblPr firstRow="1" bandRow="1">
                <a:tableStyleId>{5C22544A-7EE6-4342-B048-85BDC9FD1C3A}</a:tableStyleId>
              </a:tblPr>
              <a:tblGrid>
                <a:gridCol w="1584189">
                  <a:extLst>
                    <a:ext uri="{9D8B030D-6E8A-4147-A177-3AD203B41FA5}">
                      <a16:colId xmlns:a16="http://schemas.microsoft.com/office/drawing/2014/main" val="1534005040"/>
                    </a:ext>
                  </a:extLst>
                </a:gridCol>
                <a:gridCol w="1584189">
                  <a:extLst>
                    <a:ext uri="{9D8B030D-6E8A-4147-A177-3AD203B41FA5}">
                      <a16:colId xmlns:a16="http://schemas.microsoft.com/office/drawing/2014/main" val="299994258"/>
                    </a:ext>
                  </a:extLst>
                </a:gridCol>
                <a:gridCol w="1584189">
                  <a:extLst>
                    <a:ext uri="{9D8B030D-6E8A-4147-A177-3AD203B41FA5}">
                      <a16:colId xmlns:a16="http://schemas.microsoft.com/office/drawing/2014/main" val="2459546426"/>
                    </a:ext>
                  </a:extLst>
                </a:gridCol>
              </a:tblGrid>
              <a:tr h="261080">
                <a:tc>
                  <a:txBody>
                    <a:bodyPr/>
                    <a:lstStyle/>
                    <a:p>
                      <a:pPr algn="ctr"/>
                      <a:r>
                        <a:rPr lang="en-US" dirty="0"/>
                        <a:t>Authorized</a:t>
                      </a:r>
                    </a:p>
                  </a:txBody>
                  <a:tcPr/>
                </a:tc>
                <a:tc>
                  <a:txBody>
                    <a:bodyPr/>
                    <a:lstStyle/>
                    <a:p>
                      <a:pPr algn="ctr"/>
                      <a:r>
                        <a:rPr lang="en-US" dirty="0"/>
                        <a:t>Filled</a:t>
                      </a:r>
                    </a:p>
                  </a:txBody>
                  <a:tcPr/>
                </a:tc>
                <a:tc>
                  <a:txBody>
                    <a:bodyPr/>
                    <a:lstStyle/>
                    <a:p>
                      <a:pPr algn="ctr"/>
                      <a:r>
                        <a:rPr lang="en-US" dirty="0"/>
                        <a:t>Vacancies</a:t>
                      </a:r>
                    </a:p>
                  </a:txBody>
                  <a:tcPr/>
                </a:tc>
                <a:extLst>
                  <a:ext uri="{0D108BD9-81ED-4DB2-BD59-A6C34878D82A}">
                    <a16:rowId xmlns:a16="http://schemas.microsoft.com/office/drawing/2014/main" val="2232592289"/>
                  </a:ext>
                </a:extLst>
              </a:tr>
              <a:tr h="261080">
                <a:tc>
                  <a:txBody>
                    <a:bodyPr/>
                    <a:lstStyle/>
                    <a:p>
                      <a:pPr algn="r"/>
                      <a:r>
                        <a:rPr lang="en-US" dirty="0"/>
                        <a:t>5.5</a:t>
                      </a:r>
                    </a:p>
                  </a:txBody>
                  <a:tcPr/>
                </a:tc>
                <a:tc>
                  <a:txBody>
                    <a:bodyPr/>
                    <a:lstStyle/>
                    <a:p>
                      <a:pPr algn="r"/>
                      <a:r>
                        <a:rPr lang="en-US" dirty="0"/>
                        <a:t>4</a:t>
                      </a:r>
                    </a:p>
                  </a:txBody>
                  <a:tcPr/>
                </a:tc>
                <a:tc>
                  <a:txBody>
                    <a:bodyPr/>
                    <a:lstStyle/>
                    <a:p>
                      <a:pPr algn="r"/>
                      <a:r>
                        <a:rPr lang="en-US" dirty="0"/>
                        <a:t>1.5</a:t>
                      </a:r>
                    </a:p>
                  </a:txBody>
                  <a:tcPr/>
                </a:tc>
                <a:extLst>
                  <a:ext uri="{0D108BD9-81ED-4DB2-BD59-A6C34878D82A}">
                    <a16:rowId xmlns:a16="http://schemas.microsoft.com/office/drawing/2014/main" val="2588886264"/>
                  </a:ext>
                </a:extLst>
              </a:tr>
            </a:tbl>
          </a:graphicData>
        </a:graphic>
      </p:graphicFrame>
      <p:pic>
        <p:nvPicPr>
          <p:cNvPr id="14" name="Picture 13">
            <a:extLst>
              <a:ext uri="{FF2B5EF4-FFF2-40B4-BE49-F238E27FC236}">
                <a16:creationId xmlns:a16="http://schemas.microsoft.com/office/drawing/2014/main" id="{0F5356B7-B721-C984-D05E-2730D374035D}"/>
              </a:ext>
            </a:extLst>
          </p:cNvPr>
          <p:cNvPicPr>
            <a:picLocks noChangeAspect="1"/>
          </p:cNvPicPr>
          <p:nvPr/>
        </p:nvPicPr>
        <p:blipFill>
          <a:blip r:embed="rId3"/>
          <a:stretch>
            <a:fillRect/>
          </a:stretch>
        </p:blipFill>
        <p:spPr>
          <a:xfrm>
            <a:off x="10682513" y="5426866"/>
            <a:ext cx="1431133" cy="1431133"/>
          </a:xfrm>
          <a:prstGeom prst="rect">
            <a:avLst/>
          </a:prstGeom>
        </p:spPr>
      </p:pic>
      <p:graphicFrame>
        <p:nvGraphicFramePr>
          <p:cNvPr id="9" name="Diagram 8">
            <a:extLst>
              <a:ext uri="{FF2B5EF4-FFF2-40B4-BE49-F238E27FC236}">
                <a16:creationId xmlns:a16="http://schemas.microsoft.com/office/drawing/2014/main" id="{F05E3197-F059-1DD2-4D21-71F2B343172C}"/>
              </a:ext>
            </a:extLst>
          </p:cNvPr>
          <p:cNvGraphicFramePr/>
          <p:nvPr>
            <p:extLst>
              <p:ext uri="{D42A27DB-BD31-4B8C-83A1-F6EECF244321}">
                <p14:modId xmlns:p14="http://schemas.microsoft.com/office/powerpoint/2010/main" val="3724595674"/>
              </p:ext>
            </p:extLst>
          </p:nvPr>
        </p:nvGraphicFramePr>
        <p:xfrm>
          <a:off x="5779040" y="914137"/>
          <a:ext cx="6096854" cy="41054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90161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70CFA-96CC-ED23-FB9D-317BE8ED6A7E}"/>
              </a:ext>
            </a:extLst>
          </p:cNvPr>
          <p:cNvSpPr>
            <a:spLocks noGrp="1"/>
          </p:cNvSpPr>
          <p:nvPr>
            <p:ph type="title"/>
          </p:nvPr>
        </p:nvSpPr>
        <p:spPr>
          <a:xfrm>
            <a:off x="1371599" y="5510253"/>
            <a:ext cx="9895951" cy="1033669"/>
          </a:xfrm>
        </p:spPr>
        <p:txBody>
          <a:bodyPr vert="horz" lIns="91440" tIns="45720" rIns="91440" bIns="45720" rtlCol="0" anchor="ctr">
            <a:normAutofit/>
          </a:bodyPr>
          <a:lstStyle/>
          <a:p>
            <a:r>
              <a:rPr lang="en-US" sz="3600" kern="1200" dirty="0">
                <a:solidFill>
                  <a:srgbClr val="FFFFFF"/>
                </a:solidFill>
                <a:latin typeface="+mj-lt"/>
                <a:ea typeface="+mj-ea"/>
                <a:cs typeface="+mj-cs"/>
              </a:rPr>
              <a:t>Facilities Maintenance &amp; Capital Projects Activities</a:t>
            </a:r>
            <a:br>
              <a:rPr lang="en-US" sz="3400" kern="1200" dirty="0">
                <a:solidFill>
                  <a:srgbClr val="FFFFFF"/>
                </a:solidFill>
                <a:latin typeface="+mj-lt"/>
                <a:ea typeface="+mj-ea"/>
                <a:cs typeface="+mj-cs"/>
              </a:rPr>
            </a:br>
            <a:r>
              <a:rPr lang="en-US" sz="2700" dirty="0">
                <a:solidFill>
                  <a:srgbClr val="FFFFFF"/>
                </a:solidFill>
              </a:rPr>
              <a:t>Q2</a:t>
            </a:r>
            <a:r>
              <a:rPr lang="en-US" sz="2700" kern="1200" dirty="0">
                <a:solidFill>
                  <a:srgbClr val="FFFFFF"/>
                </a:solidFill>
                <a:latin typeface="+mj-lt"/>
                <a:ea typeface="+mj-ea"/>
                <a:cs typeface="+mj-cs"/>
              </a:rPr>
              <a:t> FY 2024</a:t>
            </a:r>
          </a:p>
        </p:txBody>
      </p:sp>
      <p:pic>
        <p:nvPicPr>
          <p:cNvPr id="5" name="Picture 4">
            <a:extLst>
              <a:ext uri="{FF2B5EF4-FFF2-40B4-BE49-F238E27FC236}">
                <a16:creationId xmlns:a16="http://schemas.microsoft.com/office/drawing/2014/main" id="{A49999B9-17D5-7473-9D35-3130E6056ABD}"/>
              </a:ext>
            </a:extLst>
          </p:cNvPr>
          <p:cNvPicPr>
            <a:picLocks noChangeAspect="1"/>
          </p:cNvPicPr>
          <p:nvPr/>
        </p:nvPicPr>
        <p:blipFill>
          <a:blip r:embed="rId3"/>
          <a:stretch>
            <a:fillRect/>
          </a:stretch>
        </p:blipFill>
        <p:spPr>
          <a:xfrm>
            <a:off x="10682514" y="5348514"/>
            <a:ext cx="1509487" cy="1509487"/>
          </a:xfrm>
          <a:prstGeom prst="rect">
            <a:avLst/>
          </a:prstGeom>
        </p:spPr>
      </p:pic>
      <p:graphicFrame>
        <p:nvGraphicFramePr>
          <p:cNvPr id="4" name="Content Placeholder 3">
            <a:extLst>
              <a:ext uri="{FF2B5EF4-FFF2-40B4-BE49-F238E27FC236}">
                <a16:creationId xmlns:a16="http://schemas.microsoft.com/office/drawing/2014/main" id="{AFCCCF83-4B5F-87F5-0750-697FA28FEDEB}"/>
              </a:ext>
            </a:extLst>
          </p:cNvPr>
          <p:cNvGraphicFramePr>
            <a:graphicFrameLocks noGrp="1"/>
          </p:cNvGraphicFramePr>
          <p:nvPr>
            <p:ph idx="1"/>
            <p:extLst>
              <p:ext uri="{D42A27DB-BD31-4B8C-83A1-F6EECF244321}">
                <p14:modId xmlns:p14="http://schemas.microsoft.com/office/powerpoint/2010/main" val="166832588"/>
              </p:ext>
            </p:extLst>
          </p:nvPr>
        </p:nvGraphicFramePr>
        <p:xfrm>
          <a:off x="1088570" y="617701"/>
          <a:ext cx="10078194" cy="4411008"/>
        </p:xfrm>
        <a:graphic>
          <a:graphicData uri="http://schemas.openxmlformats.org/drawingml/2006/table">
            <a:tbl>
              <a:tblPr firstRow="1" bandRow="1">
                <a:noFill/>
                <a:tableStyleId>{5C22544A-7EE6-4342-B048-85BDC9FD1C3A}</a:tableStyleId>
              </a:tblPr>
              <a:tblGrid>
                <a:gridCol w="3827566">
                  <a:extLst>
                    <a:ext uri="{9D8B030D-6E8A-4147-A177-3AD203B41FA5}">
                      <a16:colId xmlns:a16="http://schemas.microsoft.com/office/drawing/2014/main" val="1923382009"/>
                    </a:ext>
                  </a:extLst>
                </a:gridCol>
                <a:gridCol w="3241198">
                  <a:extLst>
                    <a:ext uri="{9D8B030D-6E8A-4147-A177-3AD203B41FA5}">
                      <a16:colId xmlns:a16="http://schemas.microsoft.com/office/drawing/2014/main" val="105490491"/>
                    </a:ext>
                  </a:extLst>
                </a:gridCol>
                <a:gridCol w="3009430">
                  <a:extLst>
                    <a:ext uri="{9D8B030D-6E8A-4147-A177-3AD203B41FA5}">
                      <a16:colId xmlns:a16="http://schemas.microsoft.com/office/drawing/2014/main" val="121705841"/>
                    </a:ext>
                  </a:extLst>
                </a:gridCol>
              </a:tblGrid>
              <a:tr h="603692">
                <a:tc>
                  <a:txBody>
                    <a:bodyPr/>
                    <a:lstStyle/>
                    <a:p>
                      <a:pPr algn="ctr"/>
                      <a:r>
                        <a:rPr lang="en-US" sz="2000" b="1" cap="none" spc="0" dirty="0">
                          <a:solidFill>
                            <a:schemeClr val="bg1"/>
                          </a:solidFill>
                        </a:rPr>
                        <a:t>Goal/work plan description</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Activity during quarter</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Comments</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2408833729"/>
                  </a:ext>
                </a:extLst>
              </a:tr>
              <a:tr h="545330">
                <a:tc>
                  <a:txBody>
                    <a:bodyPr/>
                    <a:lstStyle/>
                    <a:p>
                      <a:r>
                        <a:rPr lang="en-US" sz="1800" cap="none" spc="0" dirty="0">
                          <a:solidFill>
                            <a:schemeClr val="tx1"/>
                          </a:solidFill>
                        </a:rPr>
                        <a:t>Staffing acquisition(s) due to previous turnover occurrences</a:t>
                      </a: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r>
                        <a:rPr lang="en-US" sz="1800" cap="none" spc="0" dirty="0">
                          <a:solidFill>
                            <a:schemeClr val="tx1"/>
                          </a:solidFill>
                        </a:rPr>
                        <a:t>Seeking another team member</a:t>
                      </a: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r>
                        <a:rPr lang="en-US" sz="1800" cap="none" spc="0" dirty="0">
                          <a:solidFill>
                            <a:schemeClr val="tx1"/>
                          </a:solidFill>
                        </a:rPr>
                        <a:t>Filled in January 2024</a:t>
                      </a:r>
                      <a:endParaRPr lang="en-US" dirty="0"/>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extLst>
                  <a:ext uri="{0D108BD9-81ED-4DB2-BD59-A6C34878D82A}">
                    <a16:rowId xmlns:a16="http://schemas.microsoft.com/office/drawing/2014/main" val="1200253343"/>
                  </a:ext>
                </a:extLst>
              </a:tr>
              <a:tr h="545330">
                <a:tc>
                  <a:txBody>
                    <a:bodyPr/>
                    <a:lstStyle/>
                    <a:p>
                      <a:r>
                        <a:rPr lang="en-US" sz="1800" cap="none" spc="0" dirty="0">
                          <a:solidFill>
                            <a:schemeClr val="tx1"/>
                          </a:solidFill>
                        </a:rPr>
                        <a:t>Primary Objective of facilities and maintenance is to maintain daily operational capacity of all County buildings, site locations etc.</a:t>
                      </a: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US" sz="1800" cap="none" spc="0" dirty="0">
                          <a:solidFill>
                            <a:schemeClr val="tx1"/>
                          </a:solidFill>
                        </a:rPr>
                        <a:t>Completed 244 work orders in Q1 FY 24 as requested by departments via E maintenance</a:t>
                      </a: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US" sz="1800" cap="none" spc="0" dirty="0">
                          <a:solidFill>
                            <a:schemeClr val="tx1"/>
                          </a:solidFill>
                        </a:rPr>
                        <a:t>Some PM’s however mostly special requests by County employees or facilities staff</a:t>
                      </a: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987997961"/>
                  </a:ext>
                </a:extLst>
              </a:tr>
              <a:tr h="545330">
                <a:tc>
                  <a:txBody>
                    <a:bodyPr/>
                    <a:lstStyle/>
                    <a:p>
                      <a:r>
                        <a:rPr lang="en-US" sz="1800" cap="none" spc="0" dirty="0">
                          <a:solidFill>
                            <a:schemeClr val="tx1"/>
                          </a:solidFill>
                        </a:rPr>
                        <a:t>Correct deficiencies at Jail mechanical systems for mandatory compliance</a:t>
                      </a: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r>
                        <a:rPr lang="en-US" sz="1800" cap="none" spc="0" dirty="0">
                          <a:solidFill>
                            <a:schemeClr val="tx1"/>
                          </a:solidFill>
                        </a:rPr>
                        <a:t>Implemented Siemens for controls and software upgrades, $32K</a:t>
                      </a: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r>
                        <a:rPr lang="en-US" sz="1800" cap="none" spc="0" dirty="0">
                          <a:solidFill>
                            <a:schemeClr val="tx1"/>
                          </a:solidFill>
                        </a:rPr>
                        <a:t>County team learning systems </a:t>
                      </a:r>
                      <a:endParaRPr lang="en-US" dirty="0"/>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3283559543"/>
                  </a:ext>
                </a:extLst>
              </a:tr>
              <a:tr h="545330">
                <a:tc>
                  <a:txBody>
                    <a:bodyPr/>
                    <a:lstStyle/>
                    <a:p>
                      <a:r>
                        <a:rPr lang="en-US" sz="1800" cap="none" spc="0" dirty="0">
                          <a:solidFill>
                            <a:schemeClr val="tx1"/>
                          </a:solidFill>
                        </a:rPr>
                        <a:t>Perform refresh at Emergency Operations Center (EOC&amp;SAR)</a:t>
                      </a: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3239926758"/>
                  </a:ext>
                </a:extLst>
              </a:tr>
            </a:tbl>
          </a:graphicData>
        </a:graphic>
      </p:graphicFrame>
    </p:spTree>
    <p:extLst>
      <p:ext uri="{BB962C8B-B14F-4D97-AF65-F5344CB8AC3E}">
        <p14:creationId xmlns:p14="http://schemas.microsoft.com/office/powerpoint/2010/main" val="3340190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70CFA-96CC-ED23-FB9D-317BE8ED6A7E}"/>
              </a:ext>
            </a:extLst>
          </p:cNvPr>
          <p:cNvSpPr>
            <a:spLocks noGrp="1"/>
          </p:cNvSpPr>
          <p:nvPr>
            <p:ph type="title"/>
          </p:nvPr>
        </p:nvSpPr>
        <p:spPr>
          <a:xfrm>
            <a:off x="264161" y="5459453"/>
            <a:ext cx="10515710" cy="1033669"/>
          </a:xfrm>
        </p:spPr>
        <p:txBody>
          <a:bodyPr vert="horz" lIns="91440" tIns="45720" rIns="91440" bIns="45720" rtlCol="0" anchor="ctr">
            <a:normAutofit fontScale="90000"/>
          </a:bodyPr>
          <a:lstStyle/>
          <a:p>
            <a:r>
              <a:rPr lang="en-US" sz="3600" kern="1200" dirty="0">
                <a:solidFill>
                  <a:srgbClr val="FFFFFF"/>
                </a:solidFill>
                <a:latin typeface="+mj-lt"/>
                <a:ea typeface="+mj-ea"/>
                <a:cs typeface="+mj-cs"/>
              </a:rPr>
              <a:t>Facilities Maintenance &amp; Capital Projects Activities - continued</a:t>
            </a:r>
            <a:br>
              <a:rPr lang="en-US" sz="3400" kern="1200" dirty="0">
                <a:solidFill>
                  <a:srgbClr val="FFFFFF"/>
                </a:solidFill>
                <a:latin typeface="+mj-lt"/>
                <a:ea typeface="+mj-ea"/>
                <a:cs typeface="+mj-cs"/>
              </a:rPr>
            </a:br>
            <a:r>
              <a:rPr lang="en-US" sz="2400" dirty="0">
                <a:solidFill>
                  <a:srgbClr val="FFFFFF"/>
                </a:solidFill>
              </a:rPr>
              <a:t>Q2</a:t>
            </a:r>
            <a:r>
              <a:rPr lang="en-US" sz="2400" kern="1200" dirty="0">
                <a:solidFill>
                  <a:srgbClr val="FFFFFF"/>
                </a:solidFill>
                <a:latin typeface="+mj-lt"/>
                <a:ea typeface="+mj-ea"/>
                <a:cs typeface="+mj-cs"/>
              </a:rPr>
              <a:t> FY 2024</a:t>
            </a:r>
          </a:p>
        </p:txBody>
      </p:sp>
      <p:pic>
        <p:nvPicPr>
          <p:cNvPr id="5" name="Picture 4">
            <a:extLst>
              <a:ext uri="{FF2B5EF4-FFF2-40B4-BE49-F238E27FC236}">
                <a16:creationId xmlns:a16="http://schemas.microsoft.com/office/drawing/2014/main" id="{A49999B9-17D5-7473-9D35-3130E6056ABD}"/>
              </a:ext>
            </a:extLst>
          </p:cNvPr>
          <p:cNvPicPr>
            <a:picLocks noChangeAspect="1"/>
          </p:cNvPicPr>
          <p:nvPr/>
        </p:nvPicPr>
        <p:blipFill>
          <a:blip r:embed="rId3"/>
          <a:stretch>
            <a:fillRect/>
          </a:stretch>
        </p:blipFill>
        <p:spPr>
          <a:xfrm>
            <a:off x="10697029" y="5363029"/>
            <a:ext cx="1494972" cy="1494972"/>
          </a:xfrm>
          <a:prstGeom prst="rect">
            <a:avLst/>
          </a:prstGeom>
        </p:spPr>
      </p:pic>
      <p:graphicFrame>
        <p:nvGraphicFramePr>
          <p:cNvPr id="4" name="Content Placeholder 3">
            <a:extLst>
              <a:ext uri="{FF2B5EF4-FFF2-40B4-BE49-F238E27FC236}">
                <a16:creationId xmlns:a16="http://schemas.microsoft.com/office/drawing/2014/main" id="{AFCCCF83-4B5F-87F5-0750-697FA28FEDEB}"/>
              </a:ext>
            </a:extLst>
          </p:cNvPr>
          <p:cNvGraphicFramePr>
            <a:graphicFrameLocks noGrp="1"/>
          </p:cNvGraphicFramePr>
          <p:nvPr>
            <p:ph idx="1"/>
            <p:extLst>
              <p:ext uri="{D42A27DB-BD31-4B8C-83A1-F6EECF244321}">
                <p14:modId xmlns:p14="http://schemas.microsoft.com/office/powerpoint/2010/main" val="3723196648"/>
              </p:ext>
            </p:extLst>
          </p:nvPr>
        </p:nvGraphicFramePr>
        <p:xfrm>
          <a:off x="937860" y="587714"/>
          <a:ext cx="10309608" cy="4667767"/>
        </p:xfrm>
        <a:graphic>
          <a:graphicData uri="http://schemas.openxmlformats.org/drawingml/2006/table">
            <a:tbl>
              <a:tblPr firstRow="1" bandRow="1">
                <a:noFill/>
                <a:tableStyleId>{5C22544A-7EE6-4342-B048-85BDC9FD1C3A}</a:tableStyleId>
              </a:tblPr>
              <a:tblGrid>
                <a:gridCol w="3459075">
                  <a:extLst>
                    <a:ext uri="{9D8B030D-6E8A-4147-A177-3AD203B41FA5}">
                      <a16:colId xmlns:a16="http://schemas.microsoft.com/office/drawing/2014/main" val="1923382009"/>
                    </a:ext>
                  </a:extLst>
                </a:gridCol>
                <a:gridCol w="4200041">
                  <a:extLst>
                    <a:ext uri="{9D8B030D-6E8A-4147-A177-3AD203B41FA5}">
                      <a16:colId xmlns:a16="http://schemas.microsoft.com/office/drawing/2014/main" val="105490491"/>
                    </a:ext>
                  </a:extLst>
                </a:gridCol>
                <a:gridCol w="2650492">
                  <a:extLst>
                    <a:ext uri="{9D8B030D-6E8A-4147-A177-3AD203B41FA5}">
                      <a16:colId xmlns:a16="http://schemas.microsoft.com/office/drawing/2014/main" val="121705841"/>
                    </a:ext>
                  </a:extLst>
                </a:gridCol>
              </a:tblGrid>
              <a:tr h="552292">
                <a:tc>
                  <a:txBody>
                    <a:bodyPr/>
                    <a:lstStyle/>
                    <a:p>
                      <a:pPr algn="ctr"/>
                      <a:r>
                        <a:rPr lang="en-US" sz="2000" b="1" cap="none" spc="0" dirty="0">
                          <a:solidFill>
                            <a:schemeClr val="bg1"/>
                          </a:solidFill>
                        </a:rPr>
                        <a:t>Goal/work plan description</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Activity during quarter</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Comments</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2408833729"/>
                  </a:ext>
                </a:extLst>
              </a:tr>
              <a:tr h="992074">
                <a:tc>
                  <a:txBody>
                    <a:bodyPr/>
                    <a:lstStyle/>
                    <a:p>
                      <a:r>
                        <a:rPr lang="en-US" sz="1800" cap="none" spc="0" dirty="0">
                          <a:solidFill>
                            <a:schemeClr val="tx1"/>
                          </a:solidFill>
                        </a:rPr>
                        <a:t>Improve Aesthetics at Library with emphasis on patio, Broughton Rm and general grounds upkeep</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Patio renovation project completed</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Ice storm issues to address</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3312533327"/>
                  </a:ext>
                </a:extLst>
              </a:tr>
              <a:tr h="2058883">
                <a:tc>
                  <a:txBody>
                    <a:bodyPr/>
                    <a:lstStyle/>
                    <a:p>
                      <a:r>
                        <a:rPr lang="en-US" sz="1800" cap="none" spc="0" dirty="0">
                          <a:solidFill>
                            <a:schemeClr val="tx1"/>
                          </a:solidFill>
                        </a:rPr>
                        <a:t>Progressed with electrical upgrade project at Courthouse per RFP</a:t>
                      </a:r>
                    </a:p>
                    <a:p>
                      <a:endParaRPr lang="en-US" sz="1800" cap="none" spc="0" dirty="0">
                        <a:solidFill>
                          <a:schemeClr val="tx1"/>
                        </a:solidFill>
                      </a:endParaRPr>
                    </a:p>
                    <a:p>
                      <a:r>
                        <a:rPr lang="en-US" sz="1800" cap="none" spc="0" dirty="0">
                          <a:solidFill>
                            <a:schemeClr val="tx1"/>
                          </a:solidFill>
                        </a:rPr>
                        <a:t>Support Justice Center project to completion and operations</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pPr lvl="0">
                        <a:buNone/>
                      </a:pPr>
                      <a:r>
                        <a:rPr lang="en-US" sz="1800" b="0" i="0" u="none" strike="noStrike" cap="none" spc="0" noProof="0" dirty="0">
                          <a:solidFill>
                            <a:schemeClr val="tx1"/>
                          </a:solidFill>
                          <a:latin typeface="Calibri"/>
                        </a:rPr>
                        <a:t>Physical work completed</a:t>
                      </a:r>
                      <a:endParaRPr lang="en-US" sz="1800" cap="none" spc="0" dirty="0">
                        <a:solidFill>
                          <a:schemeClr val="tx1"/>
                        </a:solidFill>
                      </a:endParaRPr>
                    </a:p>
                    <a:p>
                      <a:endParaRPr lang="en-US" sz="1800" cap="none" spc="0" dirty="0">
                        <a:solidFill>
                          <a:schemeClr val="tx1"/>
                        </a:solidFill>
                      </a:endParaRPr>
                    </a:p>
                    <a:p>
                      <a:endParaRPr lang="en-US" sz="1800" cap="none" spc="0" dirty="0">
                        <a:solidFill>
                          <a:schemeClr val="tx1"/>
                        </a:solidFill>
                      </a:endParaRPr>
                    </a:p>
                    <a:p>
                      <a:pPr lvl="0">
                        <a:buNone/>
                      </a:pPr>
                      <a:r>
                        <a:rPr lang="en-US" sz="1800" cap="none" spc="0" dirty="0">
                          <a:solidFill>
                            <a:schemeClr val="tx1"/>
                          </a:solidFill>
                        </a:rPr>
                        <a:t>Ensured HVAC systems and other components remained on schedule</a:t>
                      </a:r>
                      <a:endParaRPr lang="en-US"/>
                    </a:p>
                    <a:p>
                      <a:pPr lvl="0">
                        <a:buNone/>
                      </a:pPr>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p>
                      <a:endParaRPr lang="en-US" sz="1800" cap="none" spc="0" dirty="0">
                        <a:solidFill>
                          <a:schemeClr val="tx1"/>
                        </a:solidFill>
                      </a:endParaRPr>
                    </a:p>
                    <a:p>
                      <a:endParaRPr lang="en-US" sz="1800" cap="none" spc="0" dirty="0">
                        <a:solidFill>
                          <a:schemeClr val="tx1"/>
                        </a:solidFill>
                      </a:endParaRPr>
                    </a:p>
                    <a:p>
                      <a:pPr lvl="0">
                        <a:buNone/>
                      </a:pPr>
                      <a:r>
                        <a:rPr lang="en-US" sz="1800" cap="none" spc="0" dirty="0">
                          <a:solidFill>
                            <a:schemeClr val="tx1"/>
                          </a:solidFill>
                        </a:rPr>
                        <a:t>Project is on track for Summer 2024 completion</a:t>
                      </a:r>
                      <a:endParaRPr lang="en-US"/>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1200253343"/>
                  </a:ext>
                </a:extLst>
              </a:tr>
              <a:tr h="992074">
                <a:tc>
                  <a:txBody>
                    <a:bodyPr/>
                    <a:lstStyle/>
                    <a:p>
                      <a:r>
                        <a:rPr lang="en-US" sz="1800" cap="none" spc="0" dirty="0">
                          <a:solidFill>
                            <a:schemeClr val="tx1"/>
                          </a:solidFill>
                        </a:rPr>
                        <a:t>Develop and solidify master campus planning</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Identified feasible logistical plan based on needs study and team collaboration</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Courthouse improvements ongoing pending 2024 RFP for design services</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2193684433"/>
                  </a:ext>
                </a:extLst>
              </a:tr>
            </a:tbl>
          </a:graphicData>
        </a:graphic>
      </p:graphicFrame>
    </p:spTree>
    <p:extLst>
      <p:ext uri="{BB962C8B-B14F-4D97-AF65-F5344CB8AC3E}">
        <p14:creationId xmlns:p14="http://schemas.microsoft.com/office/powerpoint/2010/main" val="3150748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70CFA-96CC-ED23-FB9D-317BE8ED6A7E}"/>
              </a:ext>
            </a:extLst>
          </p:cNvPr>
          <p:cNvSpPr>
            <a:spLocks noGrp="1"/>
          </p:cNvSpPr>
          <p:nvPr>
            <p:ph type="title"/>
          </p:nvPr>
        </p:nvSpPr>
        <p:spPr>
          <a:xfrm>
            <a:off x="400539" y="5524127"/>
            <a:ext cx="9895951" cy="1033669"/>
          </a:xfrm>
        </p:spPr>
        <p:txBody>
          <a:bodyPr vert="horz" lIns="91440" tIns="45720" rIns="91440" bIns="45720" rtlCol="0" anchor="ctr">
            <a:normAutofit/>
          </a:bodyPr>
          <a:lstStyle/>
          <a:p>
            <a:r>
              <a:rPr lang="en-US" sz="3600" kern="1200" dirty="0">
                <a:solidFill>
                  <a:srgbClr val="FFFFFF"/>
                </a:solidFill>
                <a:latin typeface="+mj-lt"/>
                <a:ea typeface="+mj-ea"/>
                <a:cs typeface="+mj-cs"/>
              </a:rPr>
              <a:t>Facilities Maintenance &amp; CP Performance Measures</a:t>
            </a:r>
            <a:br>
              <a:rPr lang="en-US" sz="3400" kern="1200" dirty="0">
                <a:solidFill>
                  <a:srgbClr val="FFFFFF"/>
                </a:solidFill>
                <a:latin typeface="+mj-lt"/>
                <a:ea typeface="+mj-ea"/>
                <a:cs typeface="+mj-cs"/>
              </a:rPr>
            </a:br>
            <a:r>
              <a:rPr lang="en-US" sz="2400" dirty="0">
                <a:solidFill>
                  <a:srgbClr val="FFFFFF"/>
                </a:solidFill>
              </a:rPr>
              <a:t>Q2</a:t>
            </a:r>
            <a:r>
              <a:rPr lang="en-US" sz="2400" kern="1200" dirty="0">
                <a:solidFill>
                  <a:srgbClr val="FFFFFF"/>
                </a:solidFill>
                <a:latin typeface="+mj-lt"/>
                <a:ea typeface="+mj-ea"/>
                <a:cs typeface="+mj-cs"/>
              </a:rPr>
              <a:t> FY 2024</a:t>
            </a:r>
          </a:p>
        </p:txBody>
      </p:sp>
      <p:sp>
        <p:nvSpPr>
          <p:cNvPr id="3" name="TextBox 2">
            <a:extLst>
              <a:ext uri="{FF2B5EF4-FFF2-40B4-BE49-F238E27FC236}">
                <a16:creationId xmlns:a16="http://schemas.microsoft.com/office/drawing/2014/main" id="{EBE33B02-5D32-4F98-2EB4-79C2A5503124}"/>
              </a:ext>
            </a:extLst>
          </p:cNvPr>
          <p:cNvSpPr txBox="1"/>
          <p:nvPr/>
        </p:nvSpPr>
        <p:spPr>
          <a:xfrm>
            <a:off x="1059484" y="3710241"/>
            <a:ext cx="8332826" cy="1119982"/>
          </a:xfrm>
          <a:prstGeom prst="rect">
            <a:avLst/>
          </a:prstGeom>
        </p:spPr>
        <p:txBody>
          <a:bodyPr vert="horz" lIns="91440" tIns="45720" rIns="91440" bIns="45720" rtlCol="0" anchor="ctr">
            <a:normAutofit/>
          </a:bodyPr>
          <a:lstStyle/>
          <a:p>
            <a:pPr>
              <a:lnSpc>
                <a:spcPct val="90000"/>
              </a:lnSpc>
              <a:spcAft>
                <a:spcPts val="600"/>
              </a:spcAft>
            </a:pPr>
            <a:r>
              <a:rPr lang="en-US" sz="3200" dirty="0"/>
              <a:t>Questions</a:t>
            </a:r>
          </a:p>
        </p:txBody>
      </p:sp>
      <p:pic>
        <p:nvPicPr>
          <p:cNvPr id="5" name="Picture 4">
            <a:extLst>
              <a:ext uri="{FF2B5EF4-FFF2-40B4-BE49-F238E27FC236}">
                <a16:creationId xmlns:a16="http://schemas.microsoft.com/office/drawing/2014/main" id="{A49999B9-17D5-7473-9D35-3130E6056ABD}"/>
              </a:ext>
            </a:extLst>
          </p:cNvPr>
          <p:cNvPicPr>
            <a:picLocks noChangeAspect="1"/>
          </p:cNvPicPr>
          <p:nvPr/>
        </p:nvPicPr>
        <p:blipFill>
          <a:blip r:embed="rId3"/>
          <a:stretch>
            <a:fillRect/>
          </a:stretch>
        </p:blipFill>
        <p:spPr>
          <a:xfrm>
            <a:off x="10697029" y="5363029"/>
            <a:ext cx="1494972" cy="1494972"/>
          </a:xfrm>
          <a:prstGeom prst="rect">
            <a:avLst/>
          </a:prstGeom>
        </p:spPr>
      </p:pic>
      <p:graphicFrame>
        <p:nvGraphicFramePr>
          <p:cNvPr id="4" name="Content Placeholder 3">
            <a:extLst>
              <a:ext uri="{FF2B5EF4-FFF2-40B4-BE49-F238E27FC236}">
                <a16:creationId xmlns:a16="http://schemas.microsoft.com/office/drawing/2014/main" id="{AFCCCF83-4B5F-87F5-0750-697FA28FEDEB}"/>
              </a:ext>
            </a:extLst>
          </p:cNvPr>
          <p:cNvGraphicFramePr>
            <a:graphicFrameLocks noGrp="1"/>
          </p:cNvGraphicFramePr>
          <p:nvPr>
            <p:ph idx="1"/>
            <p:extLst>
              <p:ext uri="{D42A27DB-BD31-4B8C-83A1-F6EECF244321}">
                <p14:modId xmlns:p14="http://schemas.microsoft.com/office/powerpoint/2010/main" val="3010134327"/>
              </p:ext>
            </p:extLst>
          </p:nvPr>
        </p:nvGraphicFramePr>
        <p:xfrm>
          <a:off x="802640" y="666451"/>
          <a:ext cx="10464909" cy="2915520"/>
        </p:xfrm>
        <a:graphic>
          <a:graphicData uri="http://schemas.openxmlformats.org/drawingml/2006/table">
            <a:tbl>
              <a:tblPr firstRow="1" bandRow="1">
                <a:noFill/>
                <a:tableStyleId>{5C22544A-7EE6-4342-B048-85BDC9FD1C3A}</a:tableStyleId>
              </a:tblPr>
              <a:tblGrid>
                <a:gridCol w="3547687">
                  <a:extLst>
                    <a:ext uri="{9D8B030D-6E8A-4147-A177-3AD203B41FA5}">
                      <a16:colId xmlns:a16="http://schemas.microsoft.com/office/drawing/2014/main" val="1923382009"/>
                    </a:ext>
                  </a:extLst>
                </a:gridCol>
                <a:gridCol w="1918393">
                  <a:extLst>
                    <a:ext uri="{9D8B030D-6E8A-4147-A177-3AD203B41FA5}">
                      <a16:colId xmlns:a16="http://schemas.microsoft.com/office/drawing/2014/main" val="2883087216"/>
                    </a:ext>
                  </a:extLst>
                </a:gridCol>
                <a:gridCol w="1642225">
                  <a:extLst>
                    <a:ext uri="{9D8B030D-6E8A-4147-A177-3AD203B41FA5}">
                      <a16:colId xmlns:a16="http://schemas.microsoft.com/office/drawing/2014/main" val="105490491"/>
                    </a:ext>
                  </a:extLst>
                </a:gridCol>
                <a:gridCol w="3356604">
                  <a:extLst>
                    <a:ext uri="{9D8B030D-6E8A-4147-A177-3AD203B41FA5}">
                      <a16:colId xmlns:a16="http://schemas.microsoft.com/office/drawing/2014/main" val="121705841"/>
                    </a:ext>
                  </a:extLst>
                </a:gridCol>
              </a:tblGrid>
              <a:tr h="603692">
                <a:tc>
                  <a:txBody>
                    <a:bodyPr/>
                    <a:lstStyle/>
                    <a:p>
                      <a:pPr algn="ctr"/>
                      <a:r>
                        <a:rPr lang="en-US" sz="2000" b="1" cap="none" spc="0" dirty="0">
                          <a:solidFill>
                            <a:schemeClr val="bg1"/>
                          </a:solidFill>
                        </a:rPr>
                        <a:t>Performance measure</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Goal</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Actual</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Comments</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2408833729"/>
                  </a:ext>
                </a:extLst>
              </a:tr>
              <a:tr h="545330">
                <a:tc>
                  <a:txBody>
                    <a:bodyPr/>
                    <a:lstStyle/>
                    <a:p>
                      <a:r>
                        <a:rPr lang="en-US" sz="1800" cap="none" spc="0" dirty="0">
                          <a:solidFill>
                            <a:schemeClr val="tx1"/>
                          </a:solidFill>
                        </a:rPr>
                        <a:t>Quality of experience in facilities</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Maintain/Improve</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Achieved</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Ongoing - Subjective</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3312533327"/>
                  </a:ext>
                </a:extLst>
              </a:tr>
              <a:tr h="545330">
                <a:tc>
                  <a:txBody>
                    <a:bodyPr/>
                    <a:lstStyle/>
                    <a:p>
                      <a:r>
                        <a:rPr lang="en-US" sz="1800" cap="none" spc="0" dirty="0">
                          <a:solidFill>
                            <a:schemeClr val="tx1"/>
                          </a:solidFill>
                        </a:rPr>
                        <a:t>Cost/Time/Quality of Justice Center</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Complete and maximize savings</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Work in progress</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cap="none" spc="0" dirty="0">
                          <a:solidFill>
                            <a:schemeClr val="tx1"/>
                          </a:solidFill>
                        </a:rPr>
                        <a:t>Ongoing - Subjective</a:t>
                      </a:r>
                    </a:p>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1200253343"/>
                  </a:ext>
                </a:extLst>
              </a:tr>
              <a:tr h="545330">
                <a:tc>
                  <a:txBody>
                    <a:bodyPr/>
                    <a:lstStyle/>
                    <a:p>
                      <a:r>
                        <a:rPr lang="en-US" sz="1800" cap="none" spc="0" dirty="0">
                          <a:solidFill>
                            <a:schemeClr val="tx1"/>
                          </a:solidFill>
                        </a:rPr>
                        <a:t>Master campus plan starting with Courthouse renovations effort</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Develop, Solidify and Implement</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cap="none" spc="0" dirty="0">
                          <a:solidFill>
                            <a:schemeClr val="tx1"/>
                          </a:solidFill>
                        </a:rPr>
                        <a:t>Work in progress</a:t>
                      </a:r>
                    </a:p>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Not a short-term goal</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2193684433"/>
                  </a:ext>
                </a:extLst>
              </a:tr>
            </a:tbl>
          </a:graphicData>
        </a:graphic>
      </p:graphicFrame>
    </p:spTree>
    <p:extLst>
      <p:ext uri="{BB962C8B-B14F-4D97-AF65-F5344CB8AC3E}">
        <p14:creationId xmlns:p14="http://schemas.microsoft.com/office/powerpoint/2010/main" val="1254468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70CFA-96CC-ED23-FB9D-317BE8ED6A7E}"/>
              </a:ext>
            </a:extLst>
          </p:cNvPr>
          <p:cNvSpPr>
            <a:spLocks noGrp="1"/>
          </p:cNvSpPr>
          <p:nvPr>
            <p:ph type="title"/>
          </p:nvPr>
        </p:nvSpPr>
        <p:spPr>
          <a:xfrm>
            <a:off x="400539" y="5524127"/>
            <a:ext cx="9895951" cy="1033669"/>
          </a:xfrm>
        </p:spPr>
        <p:txBody>
          <a:bodyPr vert="horz" lIns="91440" tIns="45720" rIns="91440" bIns="45720" rtlCol="0" anchor="ctr">
            <a:normAutofit/>
          </a:bodyPr>
          <a:lstStyle/>
          <a:p>
            <a:r>
              <a:rPr lang="en-US" sz="3600" kern="1200" dirty="0">
                <a:solidFill>
                  <a:srgbClr val="FFFFFF"/>
                </a:solidFill>
                <a:latin typeface="+mj-lt"/>
                <a:ea typeface="+mj-ea"/>
                <a:cs typeface="+mj-cs"/>
              </a:rPr>
              <a:t>Facilities </a:t>
            </a:r>
            <a:r>
              <a:rPr lang="en-US" sz="3600" dirty="0">
                <a:solidFill>
                  <a:srgbClr val="FFFFFF"/>
                </a:solidFill>
              </a:rPr>
              <a:t>FY 2024 Closeout and FY 2025 Initiatives</a:t>
            </a:r>
            <a:endParaRPr lang="en-US" sz="240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EBE33B02-5D32-4F98-2EB4-79C2A5503124}"/>
              </a:ext>
            </a:extLst>
          </p:cNvPr>
          <p:cNvSpPr txBox="1"/>
          <p:nvPr/>
        </p:nvSpPr>
        <p:spPr>
          <a:xfrm>
            <a:off x="1059484" y="3710241"/>
            <a:ext cx="8332826" cy="1119982"/>
          </a:xfrm>
          <a:prstGeom prst="rect">
            <a:avLst/>
          </a:prstGeom>
        </p:spPr>
        <p:txBody>
          <a:bodyPr vert="horz" lIns="91440" tIns="45720" rIns="91440" bIns="45720" rtlCol="0" anchor="ctr">
            <a:normAutofit/>
          </a:bodyPr>
          <a:lstStyle/>
          <a:p>
            <a:pPr>
              <a:lnSpc>
                <a:spcPct val="90000"/>
              </a:lnSpc>
              <a:spcAft>
                <a:spcPts val="600"/>
              </a:spcAft>
            </a:pPr>
            <a:r>
              <a:rPr lang="en-US" sz="3200" dirty="0"/>
              <a:t>Questions</a:t>
            </a:r>
          </a:p>
        </p:txBody>
      </p:sp>
      <p:pic>
        <p:nvPicPr>
          <p:cNvPr id="5" name="Picture 4">
            <a:extLst>
              <a:ext uri="{FF2B5EF4-FFF2-40B4-BE49-F238E27FC236}">
                <a16:creationId xmlns:a16="http://schemas.microsoft.com/office/drawing/2014/main" id="{A49999B9-17D5-7473-9D35-3130E6056ABD}"/>
              </a:ext>
            </a:extLst>
          </p:cNvPr>
          <p:cNvPicPr>
            <a:picLocks noChangeAspect="1"/>
          </p:cNvPicPr>
          <p:nvPr/>
        </p:nvPicPr>
        <p:blipFill>
          <a:blip r:embed="rId3"/>
          <a:stretch>
            <a:fillRect/>
          </a:stretch>
        </p:blipFill>
        <p:spPr>
          <a:xfrm>
            <a:off x="10697029" y="5363029"/>
            <a:ext cx="1494972" cy="1494972"/>
          </a:xfrm>
          <a:prstGeom prst="rect">
            <a:avLst/>
          </a:prstGeom>
        </p:spPr>
      </p:pic>
      <p:sp>
        <p:nvSpPr>
          <p:cNvPr id="7" name="Content Placeholder 6">
            <a:extLst>
              <a:ext uri="{FF2B5EF4-FFF2-40B4-BE49-F238E27FC236}">
                <a16:creationId xmlns:a16="http://schemas.microsoft.com/office/drawing/2014/main" id="{2446C09A-B301-ACD3-B3A2-64AF72F2062A}"/>
              </a:ext>
            </a:extLst>
          </p:cNvPr>
          <p:cNvSpPr>
            <a:spLocks noGrp="1"/>
          </p:cNvSpPr>
          <p:nvPr>
            <p:ph idx="1"/>
          </p:nvPr>
        </p:nvSpPr>
        <p:spPr>
          <a:xfrm>
            <a:off x="821635" y="1090481"/>
            <a:ext cx="10515600" cy="1949382"/>
          </a:xfrm>
        </p:spPr>
        <p:txBody>
          <a:bodyPr vert="horz" lIns="91440" tIns="45720" rIns="91440" bIns="45720" rtlCol="0" anchor="t">
            <a:normAutofit/>
          </a:bodyPr>
          <a:lstStyle/>
          <a:p>
            <a:r>
              <a:rPr lang="en-US" dirty="0">
                <a:cs typeface="Calibri"/>
              </a:rPr>
              <a:t>Hire Admin Assistant - complete</a:t>
            </a:r>
          </a:p>
          <a:p>
            <a:r>
              <a:rPr lang="en-US" dirty="0">
                <a:cs typeface="Calibri"/>
              </a:rPr>
              <a:t>Recruit a Facilities Director – in process</a:t>
            </a:r>
            <a:endParaRPr lang="en-US" dirty="0"/>
          </a:p>
          <a:p>
            <a:r>
              <a:rPr lang="en-US" dirty="0">
                <a:cs typeface="Calibri"/>
              </a:rPr>
              <a:t>Ensure smooth opening/operation of Justice Center</a:t>
            </a:r>
          </a:p>
          <a:p>
            <a:pPr marL="0" indent="0">
              <a:buNone/>
            </a:pPr>
            <a:endParaRPr lang="en-US" dirty="0">
              <a:cs typeface="Calibri"/>
            </a:endParaRPr>
          </a:p>
          <a:p>
            <a:endParaRPr lang="en-US" dirty="0">
              <a:cs typeface="Calibri"/>
            </a:endParaRPr>
          </a:p>
          <a:p>
            <a:endParaRPr lang="en-US" dirty="0">
              <a:cs typeface="Calibri"/>
            </a:endParaRPr>
          </a:p>
        </p:txBody>
      </p:sp>
    </p:spTree>
    <p:extLst>
      <p:ext uri="{BB962C8B-B14F-4D97-AF65-F5344CB8AC3E}">
        <p14:creationId xmlns:p14="http://schemas.microsoft.com/office/powerpoint/2010/main" val="3841383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374F4C504EEDB459C605A6B35FA36A2" ma:contentTypeVersion="6" ma:contentTypeDescription="Create a new document." ma:contentTypeScope="" ma:versionID="ba1b6f9f553e717c270d4079b621d28c">
  <xsd:schema xmlns:xsd="http://www.w3.org/2001/XMLSchema" xmlns:xs="http://www.w3.org/2001/XMLSchema" xmlns:p="http://schemas.microsoft.com/office/2006/metadata/properties" xmlns:ns2="b557908c-db8f-492c-85b3-8ac25d9f5500" xmlns:ns3="e14e99d7-bcb5-4c14-be58-b6d060e5a5a5" targetNamespace="http://schemas.microsoft.com/office/2006/metadata/properties" ma:root="true" ma:fieldsID="8e5a3ed03218abb7caf8cf38c83c9263" ns2:_="" ns3:_="">
    <xsd:import namespace="b557908c-db8f-492c-85b3-8ac25d9f5500"/>
    <xsd:import namespace="e14e99d7-bcb5-4c14-be58-b6d060e5a5a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57908c-db8f-492c-85b3-8ac25d9f55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4e99d7-bcb5-4c14-be58-b6d060e5a5a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DC3C54-1DC6-4916-B6B7-1A3A1451929E}">
  <ds:schemaRefs>
    <ds:schemaRef ds:uri="http://schemas.microsoft.com/sharepoint/v3/contenttype/forms"/>
  </ds:schemaRefs>
</ds:datastoreItem>
</file>

<file path=customXml/itemProps2.xml><?xml version="1.0" encoding="utf-8"?>
<ds:datastoreItem xmlns:ds="http://schemas.openxmlformats.org/officeDocument/2006/customXml" ds:itemID="{82FCA58F-3BB6-45AC-A041-B44F051577B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CD6F18C-7AA6-4F68-84FB-D167525363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57908c-db8f-492c-85b3-8ac25d9f5500"/>
    <ds:schemaRef ds:uri="e14e99d7-bcb5-4c14-be58-b6d060e5a5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762</TotalTime>
  <Words>1032</Words>
  <Application>Microsoft Office PowerPoint</Application>
  <PresentationFormat>Widescreen</PresentationFormat>
  <Paragraphs>170</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Facilities, Maintenance and Capital Projects</vt:lpstr>
      <vt:lpstr>Facilities and Maintenance Financial Summary amounts in thousands</vt:lpstr>
      <vt:lpstr>Capital Projects Financial Summary amounts in thousands</vt:lpstr>
      <vt:lpstr>Facilities, Maintenance and Capital Projects Staffing Summary</vt:lpstr>
      <vt:lpstr>Facilities Maintenance &amp; Capital Projects Activities Q2 FY 2024</vt:lpstr>
      <vt:lpstr>Facilities Maintenance &amp; Capital Projects Activities - continued Q2 FY 2024</vt:lpstr>
      <vt:lpstr>Facilities Maintenance &amp; CP Performance Measures Q2 FY 2024</vt:lpstr>
      <vt:lpstr>Facilities FY 2024 Closeout and FY 2025 Initiatives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(enter department)</dc:title>
  <dc:creator>Andy Parks</dc:creator>
  <cp:lastModifiedBy>Andy Parks</cp:lastModifiedBy>
  <cp:revision>119</cp:revision>
  <dcterms:created xsi:type="dcterms:W3CDTF">2023-11-18T14:14:15Z</dcterms:created>
  <dcterms:modified xsi:type="dcterms:W3CDTF">2024-02-29T05:34:25Z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0x0101002374F4C504EEDB459C605A6B35FA36A2</vt:lpwstr>
  </property>
</Properties>
</file>