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3"/>
  </p:notesMasterIdLst>
  <p:sldIdLst>
    <p:sldId id="257" r:id="rId5"/>
    <p:sldId id="262" r:id="rId6"/>
    <p:sldId id="266" r:id="rId7"/>
    <p:sldId id="260" r:id="rId8"/>
    <p:sldId id="259" r:id="rId9"/>
    <p:sldId id="261" r:id="rId10"/>
    <p:sldId id="263"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598D7D-3670-F1D0-4080-4B89A8FD22F0}" v="984" dt="2024-02-29T05:34:18.8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63"/>
    <p:restoredTop sz="84082"/>
  </p:normalViewPr>
  <p:slideViewPr>
    <p:cSldViewPr snapToGrid="0">
      <p:cViewPr varScale="1">
        <p:scale>
          <a:sx n="107" d="100"/>
          <a:sy n="107" d="100"/>
        </p:scale>
        <p:origin x="992"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a Haron" userId="S::christina.haron@co.crook.or.us::ca0bbf6a-46f8-4d49-9c1b-940295d29b19" providerId="AD" clId="Web-{83225BA4-5B46-C8F5-EF54-7C494A909289}"/>
    <pc:docChg chg="modSld">
      <pc:chgData name="Christina Haron" userId="S::christina.haron@co.crook.or.us::ca0bbf6a-46f8-4d49-9c1b-940295d29b19" providerId="AD" clId="Web-{83225BA4-5B46-C8F5-EF54-7C494A909289}" dt="2024-02-23T22:00:21.813" v="67"/>
      <pc:docMkLst>
        <pc:docMk/>
      </pc:docMkLst>
      <pc:sldChg chg="modSp">
        <pc:chgData name="Christina Haron" userId="S::christina.haron@co.crook.or.us::ca0bbf6a-46f8-4d49-9c1b-940295d29b19" providerId="AD" clId="Web-{83225BA4-5B46-C8F5-EF54-7C494A909289}" dt="2024-02-23T22:00:21.813" v="67"/>
        <pc:sldMkLst>
          <pc:docMk/>
          <pc:sldMk cId="1235064747" sldId="262"/>
        </pc:sldMkLst>
        <pc:graphicFrameChg chg="mod modGraphic">
          <ac:chgData name="Christina Haron" userId="S::christina.haron@co.crook.or.us::ca0bbf6a-46f8-4d49-9c1b-940295d29b19" providerId="AD" clId="Web-{83225BA4-5B46-C8F5-EF54-7C494A909289}" dt="2024-02-23T22:00:21.813" v="67"/>
          <ac:graphicFrameMkLst>
            <pc:docMk/>
            <pc:sldMk cId="1235064747" sldId="262"/>
            <ac:graphicFrameMk id="5" creationId="{A30FF624-3DE5-A610-1E97-C574345F8296}"/>
          </ac:graphicFrameMkLst>
        </pc:graphicFrameChg>
      </pc:sldChg>
    </pc:docChg>
  </pc:docChgLst>
  <pc:docChgLst>
    <pc:chgData name="Andy Parks" userId="S::aparks_geloregon.com#ext#@crookcounty.onmicrosoft.com::d84e269a-9e54-4259-8a04-f0149cd721b0" providerId="AD" clId="Web-{42598D7D-3670-F1D0-4080-4B89A8FD22F0}"/>
    <pc:docChg chg="addSld modSld">
      <pc:chgData name="Andy Parks" userId="S::aparks_geloregon.com#ext#@crookcounty.onmicrosoft.com::d84e269a-9e54-4259-8a04-f0149cd721b0" providerId="AD" clId="Web-{42598D7D-3670-F1D0-4080-4B89A8FD22F0}" dt="2024-02-29T05:34:18.898" v="804" actId="1076"/>
      <pc:docMkLst>
        <pc:docMk/>
      </pc:docMkLst>
      <pc:sldChg chg="modSp">
        <pc:chgData name="Andy Parks" userId="S::aparks_geloregon.com#ext#@crookcounty.onmicrosoft.com::d84e269a-9e54-4259-8a04-f0149cd721b0" providerId="AD" clId="Web-{42598D7D-3670-F1D0-4080-4B89A8FD22F0}" dt="2024-02-29T04:42:14.893" v="552"/>
        <pc:sldMkLst>
          <pc:docMk/>
          <pc:sldMk cId="3340190378" sldId="259"/>
        </pc:sldMkLst>
        <pc:spChg chg="mod">
          <ac:chgData name="Andy Parks" userId="S::aparks_geloregon.com#ext#@crookcounty.onmicrosoft.com::d84e269a-9e54-4259-8a04-f0149cd721b0" providerId="AD" clId="Web-{42598D7D-3670-F1D0-4080-4B89A8FD22F0}" dt="2024-02-29T04:38:32.427" v="462" actId="20577"/>
          <ac:spMkLst>
            <pc:docMk/>
            <pc:sldMk cId="3340190378" sldId="259"/>
            <ac:spMk id="2" creationId="{9F870CFA-96CC-ED23-FB9D-317BE8ED6A7E}"/>
          </ac:spMkLst>
        </pc:spChg>
        <pc:graphicFrameChg chg="mod modGraphic">
          <ac:chgData name="Andy Parks" userId="S::aparks_geloregon.com#ext#@crookcounty.onmicrosoft.com::d84e269a-9e54-4259-8a04-f0149cd721b0" providerId="AD" clId="Web-{42598D7D-3670-F1D0-4080-4B89A8FD22F0}" dt="2024-02-29T04:42:14.893" v="552"/>
          <ac:graphicFrameMkLst>
            <pc:docMk/>
            <pc:sldMk cId="3340190378" sldId="259"/>
            <ac:graphicFrameMk id="4" creationId="{AFCCCF83-4B5F-87F5-0750-697FA28FEDEB}"/>
          </ac:graphicFrameMkLst>
        </pc:graphicFrameChg>
      </pc:sldChg>
      <pc:sldChg chg="modSp">
        <pc:chgData name="Andy Parks" userId="S::aparks_geloregon.com#ext#@crookcounty.onmicrosoft.com::d84e269a-9e54-4259-8a04-f0149cd721b0" providerId="AD" clId="Web-{42598D7D-3670-F1D0-4080-4B89A8FD22F0}" dt="2024-02-29T04:38:26.333" v="460" actId="20577"/>
        <pc:sldMkLst>
          <pc:docMk/>
          <pc:sldMk cId="890161737" sldId="260"/>
        </pc:sldMkLst>
        <pc:spChg chg="mod">
          <ac:chgData name="Andy Parks" userId="S::aparks_geloregon.com#ext#@crookcounty.onmicrosoft.com::d84e269a-9e54-4259-8a04-f0149cd721b0" providerId="AD" clId="Web-{42598D7D-3670-F1D0-4080-4B89A8FD22F0}" dt="2024-02-29T04:38:26.333" v="460" actId="20577"/>
          <ac:spMkLst>
            <pc:docMk/>
            <pc:sldMk cId="890161737" sldId="260"/>
            <ac:spMk id="12" creationId="{36EC7822-D15B-CD35-5947-1B43D02B19E6}"/>
          </ac:spMkLst>
        </pc:spChg>
      </pc:sldChg>
      <pc:sldChg chg="modSp">
        <pc:chgData name="Andy Parks" userId="S::aparks_geloregon.com#ext#@crookcounty.onmicrosoft.com::d84e269a-9e54-4259-8a04-f0149cd721b0" providerId="AD" clId="Web-{42598D7D-3670-F1D0-4080-4B89A8FD22F0}" dt="2024-02-29T04:45:32.129" v="703" actId="20577"/>
        <pc:sldMkLst>
          <pc:docMk/>
          <pc:sldMk cId="3150748941" sldId="261"/>
        </pc:sldMkLst>
        <pc:spChg chg="mod">
          <ac:chgData name="Andy Parks" userId="S::aparks_geloregon.com#ext#@crookcounty.onmicrosoft.com::d84e269a-9e54-4259-8a04-f0149cd721b0" providerId="AD" clId="Web-{42598D7D-3670-F1D0-4080-4B89A8FD22F0}" dt="2024-02-29T04:45:32.129" v="703" actId="20577"/>
          <ac:spMkLst>
            <pc:docMk/>
            <pc:sldMk cId="3150748941" sldId="261"/>
            <ac:spMk id="2" creationId="{9F870CFA-96CC-ED23-FB9D-317BE8ED6A7E}"/>
          </ac:spMkLst>
        </pc:spChg>
        <pc:graphicFrameChg chg="mod modGraphic">
          <ac:chgData name="Andy Parks" userId="S::aparks_geloregon.com#ext#@crookcounty.onmicrosoft.com::d84e269a-9e54-4259-8a04-f0149cd721b0" providerId="AD" clId="Web-{42598D7D-3670-F1D0-4080-4B89A8FD22F0}" dt="2024-02-29T04:44:57.597" v="702"/>
          <ac:graphicFrameMkLst>
            <pc:docMk/>
            <pc:sldMk cId="3150748941" sldId="261"/>
            <ac:graphicFrameMk id="4" creationId="{AFCCCF83-4B5F-87F5-0750-697FA28FEDEB}"/>
          </ac:graphicFrameMkLst>
        </pc:graphicFrameChg>
      </pc:sldChg>
      <pc:sldChg chg="modSp">
        <pc:chgData name="Andy Parks" userId="S::aparks_geloregon.com#ext#@crookcounty.onmicrosoft.com::d84e269a-9e54-4259-8a04-f0149cd721b0" providerId="AD" clId="Web-{42598D7D-3670-F1D0-4080-4B89A8FD22F0}" dt="2024-02-29T04:34:09.486" v="242" actId="20577"/>
        <pc:sldMkLst>
          <pc:docMk/>
          <pc:sldMk cId="1235064747" sldId="262"/>
        </pc:sldMkLst>
        <pc:spChg chg="mod">
          <ac:chgData name="Andy Parks" userId="S::aparks_geloregon.com#ext#@crookcounty.onmicrosoft.com::d84e269a-9e54-4259-8a04-f0149cd721b0" providerId="AD" clId="Web-{42598D7D-3670-F1D0-4080-4B89A8FD22F0}" dt="2024-02-29T04:34:09.486" v="242" actId="20577"/>
          <ac:spMkLst>
            <pc:docMk/>
            <pc:sldMk cId="1235064747" sldId="262"/>
            <ac:spMk id="6" creationId="{6C44B870-A9C0-3BC0-CCCF-93456BCF9B54}"/>
          </ac:spMkLst>
        </pc:spChg>
        <pc:graphicFrameChg chg="mod modGraphic">
          <ac:chgData name="Andy Parks" userId="S::aparks_geloregon.com#ext#@crookcounty.onmicrosoft.com::d84e269a-9e54-4259-8a04-f0149cd721b0" providerId="AD" clId="Web-{42598D7D-3670-F1D0-4080-4B89A8FD22F0}" dt="2024-02-29T04:27:09.825" v="146"/>
          <ac:graphicFrameMkLst>
            <pc:docMk/>
            <pc:sldMk cId="1235064747" sldId="262"/>
            <ac:graphicFrameMk id="5" creationId="{A30FF624-3DE5-A610-1E97-C574345F8296}"/>
          </ac:graphicFrameMkLst>
        </pc:graphicFrameChg>
      </pc:sldChg>
      <pc:sldChg chg="modSp">
        <pc:chgData name="Andy Parks" userId="S::aparks_geloregon.com#ext#@crookcounty.onmicrosoft.com::d84e269a-9e54-4259-8a04-f0149cd721b0" providerId="AD" clId="Web-{42598D7D-3670-F1D0-4080-4B89A8FD22F0}" dt="2024-02-29T04:45:51.645" v="704" actId="20577"/>
        <pc:sldMkLst>
          <pc:docMk/>
          <pc:sldMk cId="1254468736" sldId="263"/>
        </pc:sldMkLst>
        <pc:spChg chg="mod">
          <ac:chgData name="Andy Parks" userId="S::aparks_geloregon.com#ext#@crookcounty.onmicrosoft.com::d84e269a-9e54-4259-8a04-f0149cd721b0" providerId="AD" clId="Web-{42598D7D-3670-F1D0-4080-4B89A8FD22F0}" dt="2024-02-29T04:45:51.645" v="704" actId="20577"/>
          <ac:spMkLst>
            <pc:docMk/>
            <pc:sldMk cId="1254468736" sldId="263"/>
            <ac:spMk id="2" creationId="{9F870CFA-96CC-ED23-FB9D-317BE8ED6A7E}"/>
          </ac:spMkLst>
        </pc:spChg>
      </pc:sldChg>
      <pc:sldChg chg="modSp">
        <pc:chgData name="Andy Parks" userId="S::aparks_geloregon.com#ext#@crookcounty.onmicrosoft.com::d84e269a-9e54-4259-8a04-f0149cd721b0" providerId="AD" clId="Web-{42598D7D-3670-F1D0-4080-4B89A8FD22F0}" dt="2024-02-29T04:36:38.988" v="413" actId="14100"/>
        <pc:sldMkLst>
          <pc:docMk/>
          <pc:sldMk cId="1228731100" sldId="266"/>
        </pc:sldMkLst>
        <pc:spChg chg="mod">
          <ac:chgData name="Andy Parks" userId="S::aparks_geloregon.com#ext#@crookcounty.onmicrosoft.com::d84e269a-9e54-4259-8a04-f0149cd721b0" providerId="AD" clId="Web-{42598D7D-3670-F1D0-4080-4B89A8FD22F0}" dt="2024-02-29T04:36:38.988" v="413" actId="14100"/>
          <ac:spMkLst>
            <pc:docMk/>
            <pc:sldMk cId="1228731100" sldId="266"/>
            <ac:spMk id="6" creationId="{6C44B870-A9C0-3BC0-CCCF-93456BCF9B54}"/>
          </ac:spMkLst>
        </pc:spChg>
        <pc:graphicFrameChg chg="mod modGraphic">
          <ac:chgData name="Andy Parks" userId="S::aparks_geloregon.com#ext#@crookcounty.onmicrosoft.com::d84e269a-9e54-4259-8a04-f0149cd721b0" providerId="AD" clId="Web-{42598D7D-3670-F1D0-4080-4B89A8FD22F0}" dt="2024-02-29T04:34:44.315" v="281"/>
          <ac:graphicFrameMkLst>
            <pc:docMk/>
            <pc:sldMk cId="1228731100" sldId="266"/>
            <ac:graphicFrameMk id="5" creationId="{A30FF624-3DE5-A610-1E97-C574345F8296}"/>
          </ac:graphicFrameMkLst>
        </pc:graphicFrameChg>
      </pc:sldChg>
      <pc:sldChg chg="addSp delSp modSp add replId">
        <pc:chgData name="Andy Parks" userId="S::aparks_geloregon.com#ext#@crookcounty.onmicrosoft.com::d84e269a-9e54-4259-8a04-f0149cd721b0" providerId="AD" clId="Web-{42598D7D-3670-F1D0-4080-4B89A8FD22F0}" dt="2024-02-29T05:34:18.898" v="804" actId="1076"/>
        <pc:sldMkLst>
          <pc:docMk/>
          <pc:sldMk cId="3841383079" sldId="267"/>
        </pc:sldMkLst>
        <pc:spChg chg="mod">
          <ac:chgData name="Andy Parks" userId="S::aparks_geloregon.com#ext#@crookcounty.onmicrosoft.com::d84e269a-9e54-4259-8a04-f0149cd721b0" providerId="AD" clId="Web-{42598D7D-3670-F1D0-4080-4B89A8FD22F0}" dt="2024-02-29T04:46:27.426" v="717" actId="20577"/>
          <ac:spMkLst>
            <pc:docMk/>
            <pc:sldMk cId="3841383079" sldId="267"/>
            <ac:spMk id="2" creationId="{9F870CFA-96CC-ED23-FB9D-317BE8ED6A7E}"/>
          </ac:spMkLst>
        </pc:spChg>
        <pc:spChg chg="add mod">
          <ac:chgData name="Andy Parks" userId="S::aparks_geloregon.com#ext#@crookcounty.onmicrosoft.com::d84e269a-9e54-4259-8a04-f0149cd721b0" providerId="AD" clId="Web-{42598D7D-3670-F1D0-4080-4B89A8FD22F0}" dt="2024-02-29T05:34:18.898" v="804" actId="1076"/>
          <ac:spMkLst>
            <pc:docMk/>
            <pc:sldMk cId="3841383079" sldId="267"/>
            <ac:spMk id="7" creationId="{2446C09A-B301-ACD3-B3A2-64AF72F2062A}"/>
          </ac:spMkLst>
        </pc:spChg>
        <pc:graphicFrameChg chg="del mod modGraphic">
          <ac:chgData name="Andy Parks" userId="S::aparks_geloregon.com#ext#@crookcounty.onmicrosoft.com::d84e269a-9e54-4259-8a04-f0149cd721b0" providerId="AD" clId="Web-{42598D7D-3670-F1D0-4080-4B89A8FD22F0}" dt="2024-02-29T04:46:41.379" v="724"/>
          <ac:graphicFrameMkLst>
            <pc:docMk/>
            <pc:sldMk cId="3841383079" sldId="267"/>
            <ac:graphicFrameMk id="4" creationId="{AFCCCF83-4B5F-87F5-0750-697FA28FEDEB}"/>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F051C8-CD34-47E2-B826-0F3D1CB25D5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DDBCE5D6-8A4E-4246-9D60-25B6B433D2D9}">
      <dgm:prSet phldrT="[Text]"/>
      <dgm:spPr/>
      <dgm:t>
        <a:bodyPr/>
        <a:lstStyle/>
        <a:p>
          <a:r>
            <a:rPr lang="en-US" dirty="0"/>
            <a:t>County Court/Administrator</a:t>
          </a:r>
        </a:p>
      </dgm:t>
    </dgm:pt>
    <dgm:pt modelId="{1DAA7E29-9A2B-471D-945A-7E6C47654B96}" type="parTrans" cxnId="{9F3D610D-7662-432C-8B98-2DD440C5F469}">
      <dgm:prSet/>
      <dgm:spPr/>
      <dgm:t>
        <a:bodyPr/>
        <a:lstStyle/>
        <a:p>
          <a:endParaRPr lang="en-US"/>
        </a:p>
      </dgm:t>
    </dgm:pt>
    <dgm:pt modelId="{75E33284-EBFC-4845-B8F5-D45D00E94246}" type="sibTrans" cxnId="{9F3D610D-7662-432C-8B98-2DD440C5F469}">
      <dgm:prSet/>
      <dgm:spPr/>
      <dgm:t>
        <a:bodyPr/>
        <a:lstStyle/>
        <a:p>
          <a:endParaRPr lang="en-US"/>
        </a:p>
      </dgm:t>
    </dgm:pt>
    <dgm:pt modelId="{DDCEE44F-C5DC-47E9-96BD-49258A1C4319}" type="asst">
      <dgm:prSet phldrT="[Text]"/>
      <dgm:spPr/>
      <dgm:t>
        <a:bodyPr/>
        <a:lstStyle/>
        <a:p>
          <a:r>
            <a:rPr lang="en-US" dirty="0"/>
            <a:t>Facilities Director/Capital PM</a:t>
          </a:r>
        </a:p>
        <a:p>
          <a:r>
            <a:rPr lang="en-US" dirty="0"/>
            <a:t>Nick Lilly</a:t>
          </a:r>
        </a:p>
      </dgm:t>
    </dgm:pt>
    <dgm:pt modelId="{4182B10E-79DD-451C-BB9A-5E8798776B4A}" type="parTrans" cxnId="{3930DAB7-B962-4264-8611-DB7DED451A22}">
      <dgm:prSet/>
      <dgm:spPr/>
      <dgm:t>
        <a:bodyPr/>
        <a:lstStyle/>
        <a:p>
          <a:endParaRPr lang="en-US"/>
        </a:p>
      </dgm:t>
    </dgm:pt>
    <dgm:pt modelId="{EBEC5F19-8EB1-44CC-9B85-A0E255CE536E}" type="sibTrans" cxnId="{3930DAB7-B962-4264-8611-DB7DED451A22}">
      <dgm:prSet/>
      <dgm:spPr/>
      <dgm:t>
        <a:bodyPr/>
        <a:lstStyle/>
        <a:p>
          <a:endParaRPr lang="en-US"/>
        </a:p>
      </dgm:t>
    </dgm:pt>
    <dgm:pt modelId="{72034868-E57D-4D12-8AE8-610EC5D8EB2E}">
      <dgm:prSet phldrT="[Text]"/>
      <dgm:spPr/>
      <dgm:t>
        <a:bodyPr/>
        <a:lstStyle/>
        <a:p>
          <a:r>
            <a:rPr lang="en-US" dirty="0"/>
            <a:t>Lead Technician 1</a:t>
          </a:r>
        </a:p>
        <a:p>
          <a:r>
            <a:rPr lang="en-US" dirty="0"/>
            <a:t>Brody Barker</a:t>
          </a:r>
        </a:p>
      </dgm:t>
    </dgm:pt>
    <dgm:pt modelId="{B8BF4067-6992-4744-AEA2-43C8C7EA7A17}" type="parTrans" cxnId="{50E1641F-765C-43E6-8CFD-7D04D0B401B4}">
      <dgm:prSet/>
      <dgm:spPr/>
      <dgm:t>
        <a:bodyPr/>
        <a:lstStyle/>
        <a:p>
          <a:endParaRPr lang="en-US"/>
        </a:p>
      </dgm:t>
    </dgm:pt>
    <dgm:pt modelId="{AD296BD8-B18C-42F6-80CB-B03761458BF4}" type="sibTrans" cxnId="{50E1641F-765C-43E6-8CFD-7D04D0B401B4}">
      <dgm:prSet/>
      <dgm:spPr/>
      <dgm:t>
        <a:bodyPr/>
        <a:lstStyle/>
        <a:p>
          <a:endParaRPr lang="en-US"/>
        </a:p>
      </dgm:t>
    </dgm:pt>
    <dgm:pt modelId="{C888FD1F-C109-4827-AF35-127B95418E46}">
      <dgm:prSet phldrT="[Text]"/>
      <dgm:spPr/>
      <dgm:t>
        <a:bodyPr/>
        <a:lstStyle/>
        <a:p>
          <a:r>
            <a:rPr lang="en-US" dirty="0"/>
            <a:t>Technician 2</a:t>
          </a:r>
        </a:p>
        <a:p>
          <a:r>
            <a:rPr lang="en-US" dirty="0"/>
            <a:t>Jim Brinkley</a:t>
          </a:r>
        </a:p>
      </dgm:t>
    </dgm:pt>
    <dgm:pt modelId="{89367056-D9E8-45A2-B185-4DADD2B7010D}" type="parTrans" cxnId="{23E44940-E3E6-4BB1-A7B3-64306143CEBF}">
      <dgm:prSet/>
      <dgm:spPr/>
      <dgm:t>
        <a:bodyPr/>
        <a:lstStyle/>
        <a:p>
          <a:endParaRPr lang="en-US"/>
        </a:p>
      </dgm:t>
    </dgm:pt>
    <dgm:pt modelId="{171BA51F-4E58-42CA-973B-864F32909F66}" type="sibTrans" cxnId="{23E44940-E3E6-4BB1-A7B3-64306143CEBF}">
      <dgm:prSet/>
      <dgm:spPr/>
      <dgm:t>
        <a:bodyPr/>
        <a:lstStyle/>
        <a:p>
          <a:endParaRPr lang="en-US"/>
        </a:p>
      </dgm:t>
    </dgm:pt>
    <dgm:pt modelId="{71FE5F21-5186-45A5-AF5B-2197430FCC35}">
      <dgm:prSet phldrT="[Text]"/>
      <dgm:spPr/>
      <dgm:t>
        <a:bodyPr/>
        <a:lstStyle/>
        <a:p>
          <a:r>
            <a:rPr lang="en-US" dirty="0"/>
            <a:t>Technician 3</a:t>
          </a:r>
        </a:p>
        <a:p>
          <a:r>
            <a:rPr lang="en-US" dirty="0"/>
            <a:t>Brian Harris</a:t>
          </a:r>
        </a:p>
      </dgm:t>
    </dgm:pt>
    <dgm:pt modelId="{AB85CDAC-B580-4F24-A915-5D0AA6A7975C}" type="parTrans" cxnId="{60FB0886-407C-462C-90F3-380E6989146E}">
      <dgm:prSet/>
      <dgm:spPr/>
      <dgm:t>
        <a:bodyPr/>
        <a:lstStyle/>
        <a:p>
          <a:endParaRPr lang="en-US"/>
        </a:p>
      </dgm:t>
    </dgm:pt>
    <dgm:pt modelId="{136592E5-C1AC-4025-B2E2-D4EC6663D828}" type="sibTrans" cxnId="{60FB0886-407C-462C-90F3-380E6989146E}">
      <dgm:prSet/>
      <dgm:spPr/>
      <dgm:t>
        <a:bodyPr/>
        <a:lstStyle/>
        <a:p>
          <a:endParaRPr lang="en-US"/>
        </a:p>
      </dgm:t>
    </dgm:pt>
    <dgm:pt modelId="{B24B5493-CA92-499C-95F3-3EAC262FDBCF}" type="pres">
      <dgm:prSet presAssocID="{3AF051C8-CD34-47E2-B826-0F3D1CB25D5A}" presName="hierChild1" presStyleCnt="0">
        <dgm:presLayoutVars>
          <dgm:orgChart val="1"/>
          <dgm:chPref val="1"/>
          <dgm:dir/>
          <dgm:animOne val="branch"/>
          <dgm:animLvl val="lvl"/>
          <dgm:resizeHandles/>
        </dgm:presLayoutVars>
      </dgm:prSet>
      <dgm:spPr/>
    </dgm:pt>
    <dgm:pt modelId="{53B5470C-D195-4C9E-831D-8B998D131BCB}" type="pres">
      <dgm:prSet presAssocID="{DDBCE5D6-8A4E-4246-9D60-25B6B433D2D9}" presName="hierRoot1" presStyleCnt="0">
        <dgm:presLayoutVars>
          <dgm:hierBranch val="init"/>
        </dgm:presLayoutVars>
      </dgm:prSet>
      <dgm:spPr/>
    </dgm:pt>
    <dgm:pt modelId="{7FF686C8-31B1-473E-99B8-D63C904E7B80}" type="pres">
      <dgm:prSet presAssocID="{DDBCE5D6-8A4E-4246-9D60-25B6B433D2D9}" presName="rootComposite1" presStyleCnt="0"/>
      <dgm:spPr/>
    </dgm:pt>
    <dgm:pt modelId="{DBDAD0FC-320B-49F1-BF7B-C5A830B04DF6}" type="pres">
      <dgm:prSet presAssocID="{DDBCE5D6-8A4E-4246-9D60-25B6B433D2D9}" presName="rootText1" presStyleLbl="node0" presStyleIdx="0" presStyleCnt="1">
        <dgm:presLayoutVars>
          <dgm:chPref val="3"/>
        </dgm:presLayoutVars>
      </dgm:prSet>
      <dgm:spPr/>
    </dgm:pt>
    <dgm:pt modelId="{52CC0475-E6E8-48F2-B4DD-94820CAF862C}" type="pres">
      <dgm:prSet presAssocID="{DDBCE5D6-8A4E-4246-9D60-25B6B433D2D9}" presName="rootConnector1" presStyleLbl="node1" presStyleIdx="0" presStyleCnt="0"/>
      <dgm:spPr/>
    </dgm:pt>
    <dgm:pt modelId="{E2FFC1D7-77E5-48F4-8890-1580064AC98C}" type="pres">
      <dgm:prSet presAssocID="{DDBCE5D6-8A4E-4246-9D60-25B6B433D2D9}" presName="hierChild2" presStyleCnt="0"/>
      <dgm:spPr/>
    </dgm:pt>
    <dgm:pt modelId="{367745AA-CBA9-48E7-A177-8B30E0E922E9}" type="pres">
      <dgm:prSet presAssocID="{B8BF4067-6992-4744-AEA2-43C8C7EA7A17}" presName="Name37" presStyleLbl="parChTrans1D2" presStyleIdx="0" presStyleCnt="4"/>
      <dgm:spPr/>
    </dgm:pt>
    <dgm:pt modelId="{29FB23B4-5817-45F8-B988-2EC988FC4DA3}" type="pres">
      <dgm:prSet presAssocID="{72034868-E57D-4D12-8AE8-610EC5D8EB2E}" presName="hierRoot2" presStyleCnt="0">
        <dgm:presLayoutVars>
          <dgm:hierBranch val="init"/>
        </dgm:presLayoutVars>
      </dgm:prSet>
      <dgm:spPr/>
    </dgm:pt>
    <dgm:pt modelId="{B7B32214-7E77-43D3-AA82-84C61DCDB2EF}" type="pres">
      <dgm:prSet presAssocID="{72034868-E57D-4D12-8AE8-610EC5D8EB2E}" presName="rootComposite" presStyleCnt="0"/>
      <dgm:spPr/>
    </dgm:pt>
    <dgm:pt modelId="{9FB9D245-44FF-4656-9C19-9ABE5ABCBB1F}" type="pres">
      <dgm:prSet presAssocID="{72034868-E57D-4D12-8AE8-610EC5D8EB2E}" presName="rootText" presStyleLbl="node2" presStyleIdx="0" presStyleCnt="3">
        <dgm:presLayoutVars>
          <dgm:chPref val="3"/>
        </dgm:presLayoutVars>
      </dgm:prSet>
      <dgm:spPr/>
    </dgm:pt>
    <dgm:pt modelId="{144D055A-C2C1-483A-A844-8BFB4F80C115}" type="pres">
      <dgm:prSet presAssocID="{72034868-E57D-4D12-8AE8-610EC5D8EB2E}" presName="rootConnector" presStyleLbl="node2" presStyleIdx="0" presStyleCnt="3"/>
      <dgm:spPr/>
    </dgm:pt>
    <dgm:pt modelId="{C8C8B04C-E4D1-4853-AE19-51539D6D5C85}" type="pres">
      <dgm:prSet presAssocID="{72034868-E57D-4D12-8AE8-610EC5D8EB2E}" presName="hierChild4" presStyleCnt="0"/>
      <dgm:spPr/>
    </dgm:pt>
    <dgm:pt modelId="{6B57606E-7263-4428-A684-E00B20966536}" type="pres">
      <dgm:prSet presAssocID="{72034868-E57D-4D12-8AE8-610EC5D8EB2E}" presName="hierChild5" presStyleCnt="0"/>
      <dgm:spPr/>
    </dgm:pt>
    <dgm:pt modelId="{897EFAEF-0DAB-4FFE-8377-DA0C163928EC}" type="pres">
      <dgm:prSet presAssocID="{89367056-D9E8-45A2-B185-4DADD2B7010D}" presName="Name37" presStyleLbl="parChTrans1D2" presStyleIdx="1" presStyleCnt="4"/>
      <dgm:spPr/>
    </dgm:pt>
    <dgm:pt modelId="{79164C4A-C672-4A0A-AB11-5E7A24D1A726}" type="pres">
      <dgm:prSet presAssocID="{C888FD1F-C109-4827-AF35-127B95418E46}" presName="hierRoot2" presStyleCnt="0">
        <dgm:presLayoutVars>
          <dgm:hierBranch val="init"/>
        </dgm:presLayoutVars>
      </dgm:prSet>
      <dgm:spPr/>
    </dgm:pt>
    <dgm:pt modelId="{7C6F2677-5E02-4832-A408-A7386841BE78}" type="pres">
      <dgm:prSet presAssocID="{C888FD1F-C109-4827-AF35-127B95418E46}" presName="rootComposite" presStyleCnt="0"/>
      <dgm:spPr/>
    </dgm:pt>
    <dgm:pt modelId="{75F8502B-1183-4FC7-9253-0B13371A69E4}" type="pres">
      <dgm:prSet presAssocID="{C888FD1F-C109-4827-AF35-127B95418E46}" presName="rootText" presStyleLbl="node2" presStyleIdx="1" presStyleCnt="3">
        <dgm:presLayoutVars>
          <dgm:chPref val="3"/>
        </dgm:presLayoutVars>
      </dgm:prSet>
      <dgm:spPr/>
    </dgm:pt>
    <dgm:pt modelId="{D6A304A3-489A-4D33-A6E0-44C9B50ED3CC}" type="pres">
      <dgm:prSet presAssocID="{C888FD1F-C109-4827-AF35-127B95418E46}" presName="rootConnector" presStyleLbl="node2" presStyleIdx="1" presStyleCnt="3"/>
      <dgm:spPr/>
    </dgm:pt>
    <dgm:pt modelId="{1DF7B805-F0DE-4ABE-BD19-D9533CD9F00B}" type="pres">
      <dgm:prSet presAssocID="{C888FD1F-C109-4827-AF35-127B95418E46}" presName="hierChild4" presStyleCnt="0"/>
      <dgm:spPr/>
    </dgm:pt>
    <dgm:pt modelId="{F89EF4CC-1C3E-409A-878F-43D4C46CE183}" type="pres">
      <dgm:prSet presAssocID="{C888FD1F-C109-4827-AF35-127B95418E46}" presName="hierChild5" presStyleCnt="0"/>
      <dgm:spPr/>
    </dgm:pt>
    <dgm:pt modelId="{0251B914-DCF5-4897-8C3D-15805C6071B3}" type="pres">
      <dgm:prSet presAssocID="{AB85CDAC-B580-4F24-A915-5D0AA6A7975C}" presName="Name37" presStyleLbl="parChTrans1D2" presStyleIdx="2" presStyleCnt="4"/>
      <dgm:spPr/>
    </dgm:pt>
    <dgm:pt modelId="{034DCAE7-71A0-4A94-9626-1D526B5DB5FD}" type="pres">
      <dgm:prSet presAssocID="{71FE5F21-5186-45A5-AF5B-2197430FCC35}" presName="hierRoot2" presStyleCnt="0">
        <dgm:presLayoutVars>
          <dgm:hierBranch val="init"/>
        </dgm:presLayoutVars>
      </dgm:prSet>
      <dgm:spPr/>
    </dgm:pt>
    <dgm:pt modelId="{8EA637F4-B616-4D10-87E4-AD135DDFB869}" type="pres">
      <dgm:prSet presAssocID="{71FE5F21-5186-45A5-AF5B-2197430FCC35}" presName="rootComposite" presStyleCnt="0"/>
      <dgm:spPr/>
    </dgm:pt>
    <dgm:pt modelId="{72D07094-AB81-4954-9ED4-18789D32C388}" type="pres">
      <dgm:prSet presAssocID="{71FE5F21-5186-45A5-AF5B-2197430FCC35}" presName="rootText" presStyleLbl="node2" presStyleIdx="2" presStyleCnt="3">
        <dgm:presLayoutVars>
          <dgm:chPref val="3"/>
        </dgm:presLayoutVars>
      </dgm:prSet>
      <dgm:spPr/>
    </dgm:pt>
    <dgm:pt modelId="{8A801A0D-B604-41A2-B68D-B48C8AA1A9A2}" type="pres">
      <dgm:prSet presAssocID="{71FE5F21-5186-45A5-AF5B-2197430FCC35}" presName="rootConnector" presStyleLbl="node2" presStyleIdx="2" presStyleCnt="3"/>
      <dgm:spPr/>
    </dgm:pt>
    <dgm:pt modelId="{83DD2FA0-F536-42E6-963A-476C2FD4C047}" type="pres">
      <dgm:prSet presAssocID="{71FE5F21-5186-45A5-AF5B-2197430FCC35}" presName="hierChild4" presStyleCnt="0"/>
      <dgm:spPr/>
    </dgm:pt>
    <dgm:pt modelId="{360AE54B-72DA-402F-8CA2-45A16E6BE26B}" type="pres">
      <dgm:prSet presAssocID="{71FE5F21-5186-45A5-AF5B-2197430FCC35}" presName="hierChild5" presStyleCnt="0"/>
      <dgm:spPr/>
    </dgm:pt>
    <dgm:pt modelId="{EF6F283F-6E4E-4DA6-9DAB-9CE9B06AC1C5}" type="pres">
      <dgm:prSet presAssocID="{DDBCE5D6-8A4E-4246-9D60-25B6B433D2D9}" presName="hierChild3" presStyleCnt="0"/>
      <dgm:spPr/>
    </dgm:pt>
    <dgm:pt modelId="{F796F782-1C93-44B1-89FA-9FFA98AF0393}" type="pres">
      <dgm:prSet presAssocID="{4182B10E-79DD-451C-BB9A-5E8798776B4A}" presName="Name111" presStyleLbl="parChTrans1D2" presStyleIdx="3" presStyleCnt="4"/>
      <dgm:spPr/>
    </dgm:pt>
    <dgm:pt modelId="{136FFA5C-3673-4260-928F-942CE0950BD1}" type="pres">
      <dgm:prSet presAssocID="{DDCEE44F-C5DC-47E9-96BD-49258A1C4319}" presName="hierRoot3" presStyleCnt="0">
        <dgm:presLayoutVars>
          <dgm:hierBranch val="init"/>
        </dgm:presLayoutVars>
      </dgm:prSet>
      <dgm:spPr/>
    </dgm:pt>
    <dgm:pt modelId="{7A03712D-AE4A-4E88-82E5-E5AF6B8FA3AD}" type="pres">
      <dgm:prSet presAssocID="{DDCEE44F-C5DC-47E9-96BD-49258A1C4319}" presName="rootComposite3" presStyleCnt="0"/>
      <dgm:spPr/>
    </dgm:pt>
    <dgm:pt modelId="{DAB51913-4A46-4050-97B1-2EB510D381A9}" type="pres">
      <dgm:prSet presAssocID="{DDCEE44F-C5DC-47E9-96BD-49258A1C4319}" presName="rootText3" presStyleLbl="asst1" presStyleIdx="0" presStyleCnt="1">
        <dgm:presLayoutVars>
          <dgm:chPref val="3"/>
        </dgm:presLayoutVars>
      </dgm:prSet>
      <dgm:spPr/>
    </dgm:pt>
    <dgm:pt modelId="{B51E82F8-5563-4F7D-9285-3416BCF63B40}" type="pres">
      <dgm:prSet presAssocID="{DDCEE44F-C5DC-47E9-96BD-49258A1C4319}" presName="rootConnector3" presStyleLbl="asst1" presStyleIdx="0" presStyleCnt="1"/>
      <dgm:spPr/>
    </dgm:pt>
    <dgm:pt modelId="{1D75832D-EBD6-44AB-8AEB-2D97F9BCD802}" type="pres">
      <dgm:prSet presAssocID="{DDCEE44F-C5DC-47E9-96BD-49258A1C4319}" presName="hierChild6" presStyleCnt="0"/>
      <dgm:spPr/>
    </dgm:pt>
    <dgm:pt modelId="{C4508B25-6095-4701-8823-79A9E92A80DC}" type="pres">
      <dgm:prSet presAssocID="{DDCEE44F-C5DC-47E9-96BD-49258A1C4319}" presName="hierChild7" presStyleCnt="0"/>
      <dgm:spPr/>
    </dgm:pt>
  </dgm:ptLst>
  <dgm:cxnLst>
    <dgm:cxn modelId="{D7B6ED02-3600-46A0-B6FE-065ED884875D}" type="presOf" srcId="{89367056-D9E8-45A2-B185-4DADD2B7010D}" destId="{897EFAEF-0DAB-4FFE-8377-DA0C163928EC}" srcOrd="0" destOrd="0" presId="urn:microsoft.com/office/officeart/2005/8/layout/orgChart1"/>
    <dgm:cxn modelId="{757D1C07-6064-4762-AC92-4B1787B3B683}" type="presOf" srcId="{AB85CDAC-B580-4F24-A915-5D0AA6A7975C}" destId="{0251B914-DCF5-4897-8C3D-15805C6071B3}" srcOrd="0" destOrd="0" presId="urn:microsoft.com/office/officeart/2005/8/layout/orgChart1"/>
    <dgm:cxn modelId="{322AF107-9C0B-43F0-8984-AA6C1CE983FB}" type="presOf" srcId="{C888FD1F-C109-4827-AF35-127B95418E46}" destId="{75F8502B-1183-4FC7-9253-0B13371A69E4}" srcOrd="0" destOrd="0" presId="urn:microsoft.com/office/officeart/2005/8/layout/orgChart1"/>
    <dgm:cxn modelId="{9F3D610D-7662-432C-8B98-2DD440C5F469}" srcId="{3AF051C8-CD34-47E2-B826-0F3D1CB25D5A}" destId="{DDBCE5D6-8A4E-4246-9D60-25B6B433D2D9}" srcOrd="0" destOrd="0" parTransId="{1DAA7E29-9A2B-471D-945A-7E6C47654B96}" sibTransId="{75E33284-EBFC-4845-B8F5-D45D00E94246}"/>
    <dgm:cxn modelId="{0055E711-66CC-4F91-BD7E-8A969502168C}" type="presOf" srcId="{C888FD1F-C109-4827-AF35-127B95418E46}" destId="{D6A304A3-489A-4D33-A6E0-44C9B50ED3CC}" srcOrd="1" destOrd="0" presId="urn:microsoft.com/office/officeart/2005/8/layout/orgChart1"/>
    <dgm:cxn modelId="{50E1641F-765C-43E6-8CFD-7D04D0B401B4}" srcId="{DDBCE5D6-8A4E-4246-9D60-25B6B433D2D9}" destId="{72034868-E57D-4D12-8AE8-610EC5D8EB2E}" srcOrd="1" destOrd="0" parTransId="{B8BF4067-6992-4744-AEA2-43C8C7EA7A17}" sibTransId="{AD296BD8-B18C-42F6-80CB-B03761458BF4}"/>
    <dgm:cxn modelId="{2E9ACB2B-98DE-48BF-8FAD-03FB85CD4A7D}" type="presOf" srcId="{DDBCE5D6-8A4E-4246-9D60-25B6B433D2D9}" destId="{52CC0475-E6E8-48F2-B4DD-94820CAF862C}" srcOrd="1" destOrd="0" presId="urn:microsoft.com/office/officeart/2005/8/layout/orgChart1"/>
    <dgm:cxn modelId="{23E44940-E3E6-4BB1-A7B3-64306143CEBF}" srcId="{DDBCE5D6-8A4E-4246-9D60-25B6B433D2D9}" destId="{C888FD1F-C109-4827-AF35-127B95418E46}" srcOrd="2" destOrd="0" parTransId="{89367056-D9E8-45A2-B185-4DADD2B7010D}" sibTransId="{171BA51F-4E58-42CA-973B-864F32909F66}"/>
    <dgm:cxn modelId="{149FD86B-EB5C-4688-89CD-F44808D157F9}" type="presOf" srcId="{3AF051C8-CD34-47E2-B826-0F3D1CB25D5A}" destId="{B24B5493-CA92-499C-95F3-3EAC262FDBCF}" srcOrd="0" destOrd="0" presId="urn:microsoft.com/office/officeart/2005/8/layout/orgChart1"/>
    <dgm:cxn modelId="{6E1D9070-8F92-45C9-B1E8-6A2203770A65}" type="presOf" srcId="{72034868-E57D-4D12-8AE8-610EC5D8EB2E}" destId="{9FB9D245-44FF-4656-9C19-9ABE5ABCBB1F}" srcOrd="0" destOrd="0" presId="urn:microsoft.com/office/officeart/2005/8/layout/orgChart1"/>
    <dgm:cxn modelId="{2EDBBB73-60A1-4C47-AB0E-2B041B16A376}" type="presOf" srcId="{DDCEE44F-C5DC-47E9-96BD-49258A1C4319}" destId="{DAB51913-4A46-4050-97B1-2EB510D381A9}" srcOrd="0" destOrd="0" presId="urn:microsoft.com/office/officeart/2005/8/layout/orgChart1"/>
    <dgm:cxn modelId="{45DDA674-EC8C-4519-9846-6F703542D696}" type="presOf" srcId="{B8BF4067-6992-4744-AEA2-43C8C7EA7A17}" destId="{367745AA-CBA9-48E7-A177-8B30E0E922E9}" srcOrd="0" destOrd="0" presId="urn:microsoft.com/office/officeart/2005/8/layout/orgChart1"/>
    <dgm:cxn modelId="{06166A78-0EB2-46E3-8E03-879D2272A288}" type="presOf" srcId="{DDCEE44F-C5DC-47E9-96BD-49258A1C4319}" destId="{B51E82F8-5563-4F7D-9285-3416BCF63B40}" srcOrd="1" destOrd="0" presId="urn:microsoft.com/office/officeart/2005/8/layout/orgChart1"/>
    <dgm:cxn modelId="{60FB0886-407C-462C-90F3-380E6989146E}" srcId="{DDBCE5D6-8A4E-4246-9D60-25B6B433D2D9}" destId="{71FE5F21-5186-45A5-AF5B-2197430FCC35}" srcOrd="3" destOrd="0" parTransId="{AB85CDAC-B580-4F24-A915-5D0AA6A7975C}" sibTransId="{136592E5-C1AC-4025-B2E2-D4EC6663D828}"/>
    <dgm:cxn modelId="{1940769D-40A6-4BCE-92AE-C6F62E78FC47}" type="presOf" srcId="{DDBCE5D6-8A4E-4246-9D60-25B6B433D2D9}" destId="{DBDAD0FC-320B-49F1-BF7B-C5A830B04DF6}" srcOrd="0" destOrd="0" presId="urn:microsoft.com/office/officeart/2005/8/layout/orgChart1"/>
    <dgm:cxn modelId="{2E7384A8-C0D6-4EC5-8508-B3B525C5B4F0}" type="presOf" srcId="{4182B10E-79DD-451C-BB9A-5E8798776B4A}" destId="{F796F782-1C93-44B1-89FA-9FFA98AF0393}" srcOrd="0" destOrd="0" presId="urn:microsoft.com/office/officeart/2005/8/layout/orgChart1"/>
    <dgm:cxn modelId="{3930DAB7-B962-4264-8611-DB7DED451A22}" srcId="{DDBCE5D6-8A4E-4246-9D60-25B6B433D2D9}" destId="{DDCEE44F-C5DC-47E9-96BD-49258A1C4319}" srcOrd="0" destOrd="0" parTransId="{4182B10E-79DD-451C-BB9A-5E8798776B4A}" sibTransId="{EBEC5F19-8EB1-44CC-9B85-A0E255CE536E}"/>
    <dgm:cxn modelId="{1FDD5BBD-82B7-4DB1-B1AB-D1D66D5CCFE1}" type="presOf" srcId="{71FE5F21-5186-45A5-AF5B-2197430FCC35}" destId="{8A801A0D-B604-41A2-B68D-B48C8AA1A9A2}" srcOrd="1" destOrd="0" presId="urn:microsoft.com/office/officeart/2005/8/layout/orgChart1"/>
    <dgm:cxn modelId="{CCA05DDA-EDC2-4BFA-B32D-03695D87E90E}" type="presOf" srcId="{72034868-E57D-4D12-8AE8-610EC5D8EB2E}" destId="{144D055A-C2C1-483A-A844-8BFB4F80C115}" srcOrd="1" destOrd="0" presId="urn:microsoft.com/office/officeart/2005/8/layout/orgChart1"/>
    <dgm:cxn modelId="{F4A1C0EB-5947-4DA7-8070-DE656EAD6FF7}" type="presOf" srcId="{71FE5F21-5186-45A5-AF5B-2197430FCC35}" destId="{72D07094-AB81-4954-9ED4-18789D32C388}" srcOrd="0" destOrd="0" presId="urn:microsoft.com/office/officeart/2005/8/layout/orgChart1"/>
    <dgm:cxn modelId="{1122B5D1-478D-4285-BC3B-2C45D39930B9}" type="presParOf" srcId="{B24B5493-CA92-499C-95F3-3EAC262FDBCF}" destId="{53B5470C-D195-4C9E-831D-8B998D131BCB}" srcOrd="0" destOrd="0" presId="urn:microsoft.com/office/officeart/2005/8/layout/orgChart1"/>
    <dgm:cxn modelId="{1249ADF4-6B45-4023-AD99-BDDDC35DA250}" type="presParOf" srcId="{53B5470C-D195-4C9E-831D-8B998D131BCB}" destId="{7FF686C8-31B1-473E-99B8-D63C904E7B80}" srcOrd="0" destOrd="0" presId="urn:microsoft.com/office/officeart/2005/8/layout/orgChart1"/>
    <dgm:cxn modelId="{12069E67-56BB-4720-ADCE-96BAB651B2AF}" type="presParOf" srcId="{7FF686C8-31B1-473E-99B8-D63C904E7B80}" destId="{DBDAD0FC-320B-49F1-BF7B-C5A830B04DF6}" srcOrd="0" destOrd="0" presId="urn:microsoft.com/office/officeart/2005/8/layout/orgChart1"/>
    <dgm:cxn modelId="{FC1301EE-DB47-4AAC-BA5E-372D33E52E76}" type="presParOf" srcId="{7FF686C8-31B1-473E-99B8-D63C904E7B80}" destId="{52CC0475-E6E8-48F2-B4DD-94820CAF862C}" srcOrd="1" destOrd="0" presId="urn:microsoft.com/office/officeart/2005/8/layout/orgChart1"/>
    <dgm:cxn modelId="{EF81D250-02DC-49A7-91F7-9ED9B8867391}" type="presParOf" srcId="{53B5470C-D195-4C9E-831D-8B998D131BCB}" destId="{E2FFC1D7-77E5-48F4-8890-1580064AC98C}" srcOrd="1" destOrd="0" presId="urn:microsoft.com/office/officeart/2005/8/layout/orgChart1"/>
    <dgm:cxn modelId="{E4D905E3-24A9-4019-98EE-D20EAC244A6E}" type="presParOf" srcId="{E2FFC1D7-77E5-48F4-8890-1580064AC98C}" destId="{367745AA-CBA9-48E7-A177-8B30E0E922E9}" srcOrd="0" destOrd="0" presId="urn:microsoft.com/office/officeart/2005/8/layout/orgChart1"/>
    <dgm:cxn modelId="{30519569-355E-4D41-9835-760B45FF9FAE}" type="presParOf" srcId="{E2FFC1D7-77E5-48F4-8890-1580064AC98C}" destId="{29FB23B4-5817-45F8-B988-2EC988FC4DA3}" srcOrd="1" destOrd="0" presId="urn:microsoft.com/office/officeart/2005/8/layout/orgChart1"/>
    <dgm:cxn modelId="{A8898245-658A-401A-8586-28A9166FC2E3}" type="presParOf" srcId="{29FB23B4-5817-45F8-B988-2EC988FC4DA3}" destId="{B7B32214-7E77-43D3-AA82-84C61DCDB2EF}" srcOrd="0" destOrd="0" presId="urn:microsoft.com/office/officeart/2005/8/layout/orgChart1"/>
    <dgm:cxn modelId="{2CEE4D2E-F3E7-4C1B-9E38-991CECC6BF05}" type="presParOf" srcId="{B7B32214-7E77-43D3-AA82-84C61DCDB2EF}" destId="{9FB9D245-44FF-4656-9C19-9ABE5ABCBB1F}" srcOrd="0" destOrd="0" presId="urn:microsoft.com/office/officeart/2005/8/layout/orgChart1"/>
    <dgm:cxn modelId="{46057DDD-1C37-4280-BE4C-5067046E1ECB}" type="presParOf" srcId="{B7B32214-7E77-43D3-AA82-84C61DCDB2EF}" destId="{144D055A-C2C1-483A-A844-8BFB4F80C115}" srcOrd="1" destOrd="0" presId="urn:microsoft.com/office/officeart/2005/8/layout/orgChart1"/>
    <dgm:cxn modelId="{CBDEFD21-B153-403E-9E2D-85E1130F2EDF}" type="presParOf" srcId="{29FB23B4-5817-45F8-B988-2EC988FC4DA3}" destId="{C8C8B04C-E4D1-4853-AE19-51539D6D5C85}" srcOrd="1" destOrd="0" presId="urn:microsoft.com/office/officeart/2005/8/layout/orgChart1"/>
    <dgm:cxn modelId="{501BF45A-7360-433D-9407-0BF42B5B15E6}" type="presParOf" srcId="{29FB23B4-5817-45F8-B988-2EC988FC4DA3}" destId="{6B57606E-7263-4428-A684-E00B20966536}" srcOrd="2" destOrd="0" presId="urn:microsoft.com/office/officeart/2005/8/layout/orgChart1"/>
    <dgm:cxn modelId="{DA3F81B1-919C-47E3-875F-83836A85CB4C}" type="presParOf" srcId="{E2FFC1D7-77E5-48F4-8890-1580064AC98C}" destId="{897EFAEF-0DAB-4FFE-8377-DA0C163928EC}" srcOrd="2" destOrd="0" presId="urn:microsoft.com/office/officeart/2005/8/layout/orgChart1"/>
    <dgm:cxn modelId="{0725D9DD-2221-4205-8865-7FDF179D5B9D}" type="presParOf" srcId="{E2FFC1D7-77E5-48F4-8890-1580064AC98C}" destId="{79164C4A-C672-4A0A-AB11-5E7A24D1A726}" srcOrd="3" destOrd="0" presId="urn:microsoft.com/office/officeart/2005/8/layout/orgChart1"/>
    <dgm:cxn modelId="{BA5B2538-CBBC-4549-B428-8BE4712CB05F}" type="presParOf" srcId="{79164C4A-C672-4A0A-AB11-5E7A24D1A726}" destId="{7C6F2677-5E02-4832-A408-A7386841BE78}" srcOrd="0" destOrd="0" presId="urn:microsoft.com/office/officeart/2005/8/layout/orgChart1"/>
    <dgm:cxn modelId="{BDD8C57C-578F-4B87-9AC3-A83B1550AEB1}" type="presParOf" srcId="{7C6F2677-5E02-4832-A408-A7386841BE78}" destId="{75F8502B-1183-4FC7-9253-0B13371A69E4}" srcOrd="0" destOrd="0" presId="urn:microsoft.com/office/officeart/2005/8/layout/orgChart1"/>
    <dgm:cxn modelId="{FAF11D3B-78E4-4950-B3BE-948779CDF40C}" type="presParOf" srcId="{7C6F2677-5E02-4832-A408-A7386841BE78}" destId="{D6A304A3-489A-4D33-A6E0-44C9B50ED3CC}" srcOrd="1" destOrd="0" presId="urn:microsoft.com/office/officeart/2005/8/layout/orgChart1"/>
    <dgm:cxn modelId="{AD9255D8-E122-412F-880D-45CED949B201}" type="presParOf" srcId="{79164C4A-C672-4A0A-AB11-5E7A24D1A726}" destId="{1DF7B805-F0DE-4ABE-BD19-D9533CD9F00B}" srcOrd="1" destOrd="0" presId="urn:microsoft.com/office/officeart/2005/8/layout/orgChart1"/>
    <dgm:cxn modelId="{93AC3748-797D-4DD0-8272-3F8C4B669513}" type="presParOf" srcId="{79164C4A-C672-4A0A-AB11-5E7A24D1A726}" destId="{F89EF4CC-1C3E-409A-878F-43D4C46CE183}" srcOrd="2" destOrd="0" presId="urn:microsoft.com/office/officeart/2005/8/layout/orgChart1"/>
    <dgm:cxn modelId="{26431512-DB62-4AE0-B3B4-3C28C04A08DD}" type="presParOf" srcId="{E2FFC1D7-77E5-48F4-8890-1580064AC98C}" destId="{0251B914-DCF5-4897-8C3D-15805C6071B3}" srcOrd="4" destOrd="0" presId="urn:microsoft.com/office/officeart/2005/8/layout/orgChart1"/>
    <dgm:cxn modelId="{61F773A4-5A76-40A5-B32D-5FFF0D5D3D9D}" type="presParOf" srcId="{E2FFC1D7-77E5-48F4-8890-1580064AC98C}" destId="{034DCAE7-71A0-4A94-9626-1D526B5DB5FD}" srcOrd="5" destOrd="0" presId="urn:microsoft.com/office/officeart/2005/8/layout/orgChart1"/>
    <dgm:cxn modelId="{F13C9536-271F-4A16-8677-260ECB24FC61}" type="presParOf" srcId="{034DCAE7-71A0-4A94-9626-1D526B5DB5FD}" destId="{8EA637F4-B616-4D10-87E4-AD135DDFB869}" srcOrd="0" destOrd="0" presId="urn:microsoft.com/office/officeart/2005/8/layout/orgChart1"/>
    <dgm:cxn modelId="{3A3ED018-ACE9-4D1A-B5D9-738F9746E29F}" type="presParOf" srcId="{8EA637F4-B616-4D10-87E4-AD135DDFB869}" destId="{72D07094-AB81-4954-9ED4-18789D32C388}" srcOrd="0" destOrd="0" presId="urn:microsoft.com/office/officeart/2005/8/layout/orgChart1"/>
    <dgm:cxn modelId="{83452B96-159B-4D13-BB85-E0FD17D0F586}" type="presParOf" srcId="{8EA637F4-B616-4D10-87E4-AD135DDFB869}" destId="{8A801A0D-B604-41A2-B68D-B48C8AA1A9A2}" srcOrd="1" destOrd="0" presId="urn:microsoft.com/office/officeart/2005/8/layout/orgChart1"/>
    <dgm:cxn modelId="{F1C97AA6-3376-433D-AC39-7D3376456C29}" type="presParOf" srcId="{034DCAE7-71A0-4A94-9626-1D526B5DB5FD}" destId="{83DD2FA0-F536-42E6-963A-476C2FD4C047}" srcOrd="1" destOrd="0" presId="urn:microsoft.com/office/officeart/2005/8/layout/orgChart1"/>
    <dgm:cxn modelId="{B8CD4AAB-6197-471D-B38C-90BA62C33FDD}" type="presParOf" srcId="{034DCAE7-71A0-4A94-9626-1D526B5DB5FD}" destId="{360AE54B-72DA-402F-8CA2-45A16E6BE26B}" srcOrd="2" destOrd="0" presId="urn:microsoft.com/office/officeart/2005/8/layout/orgChart1"/>
    <dgm:cxn modelId="{6417303D-AB8E-49CE-99B3-6DE002943DC8}" type="presParOf" srcId="{53B5470C-D195-4C9E-831D-8B998D131BCB}" destId="{EF6F283F-6E4E-4DA6-9DAB-9CE9B06AC1C5}" srcOrd="2" destOrd="0" presId="urn:microsoft.com/office/officeart/2005/8/layout/orgChart1"/>
    <dgm:cxn modelId="{E6E5318F-4CF8-4C07-A600-581133DDE496}" type="presParOf" srcId="{EF6F283F-6E4E-4DA6-9DAB-9CE9B06AC1C5}" destId="{F796F782-1C93-44B1-89FA-9FFA98AF0393}" srcOrd="0" destOrd="0" presId="urn:microsoft.com/office/officeart/2005/8/layout/orgChart1"/>
    <dgm:cxn modelId="{E8B8543D-D58B-4647-A3F4-ABD9D0CF63BD}" type="presParOf" srcId="{EF6F283F-6E4E-4DA6-9DAB-9CE9B06AC1C5}" destId="{136FFA5C-3673-4260-928F-942CE0950BD1}" srcOrd="1" destOrd="0" presId="urn:microsoft.com/office/officeart/2005/8/layout/orgChart1"/>
    <dgm:cxn modelId="{C5F5DCF5-B70F-467E-87C7-6C4F3EFE585F}" type="presParOf" srcId="{136FFA5C-3673-4260-928F-942CE0950BD1}" destId="{7A03712D-AE4A-4E88-82E5-E5AF6B8FA3AD}" srcOrd="0" destOrd="0" presId="urn:microsoft.com/office/officeart/2005/8/layout/orgChart1"/>
    <dgm:cxn modelId="{99C4CA85-4297-49F1-B5C6-7174E50305AB}" type="presParOf" srcId="{7A03712D-AE4A-4E88-82E5-E5AF6B8FA3AD}" destId="{DAB51913-4A46-4050-97B1-2EB510D381A9}" srcOrd="0" destOrd="0" presId="urn:microsoft.com/office/officeart/2005/8/layout/orgChart1"/>
    <dgm:cxn modelId="{387A5CF3-D13C-48E7-B517-CE8B49E45F84}" type="presParOf" srcId="{7A03712D-AE4A-4E88-82E5-E5AF6B8FA3AD}" destId="{B51E82F8-5563-4F7D-9285-3416BCF63B40}" srcOrd="1" destOrd="0" presId="urn:microsoft.com/office/officeart/2005/8/layout/orgChart1"/>
    <dgm:cxn modelId="{22D4EC4F-EAF7-4589-ADD4-68BA56776596}" type="presParOf" srcId="{136FFA5C-3673-4260-928F-942CE0950BD1}" destId="{1D75832D-EBD6-44AB-8AEB-2D97F9BCD802}" srcOrd="1" destOrd="0" presId="urn:microsoft.com/office/officeart/2005/8/layout/orgChart1"/>
    <dgm:cxn modelId="{A7AE2958-7424-48CC-99BB-7F15483D5BDC}" type="presParOf" srcId="{136FFA5C-3673-4260-928F-942CE0950BD1}" destId="{C4508B25-6095-4701-8823-79A9E92A80D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96F782-1C93-44B1-89FA-9FFA98AF0393}">
      <dsp:nvSpPr>
        <dsp:cNvPr id="0" name=""/>
        <dsp:cNvSpPr/>
      </dsp:nvSpPr>
      <dsp:spPr>
        <a:xfrm>
          <a:off x="2861268" y="1232809"/>
          <a:ext cx="187158" cy="819934"/>
        </a:xfrm>
        <a:custGeom>
          <a:avLst/>
          <a:gdLst/>
          <a:ahLst/>
          <a:cxnLst/>
          <a:rect l="0" t="0" r="0" b="0"/>
          <a:pathLst>
            <a:path>
              <a:moveTo>
                <a:pt x="187158" y="0"/>
              </a:moveTo>
              <a:lnTo>
                <a:pt x="187158" y="819934"/>
              </a:lnTo>
              <a:lnTo>
                <a:pt x="0" y="81993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51B914-DCF5-4897-8C3D-15805C6071B3}">
      <dsp:nvSpPr>
        <dsp:cNvPr id="0" name=""/>
        <dsp:cNvSpPr/>
      </dsp:nvSpPr>
      <dsp:spPr>
        <a:xfrm>
          <a:off x="3048427" y="1232809"/>
          <a:ext cx="2156784" cy="1639869"/>
        </a:xfrm>
        <a:custGeom>
          <a:avLst/>
          <a:gdLst/>
          <a:ahLst/>
          <a:cxnLst/>
          <a:rect l="0" t="0" r="0" b="0"/>
          <a:pathLst>
            <a:path>
              <a:moveTo>
                <a:pt x="0" y="0"/>
              </a:moveTo>
              <a:lnTo>
                <a:pt x="0" y="1452710"/>
              </a:lnTo>
              <a:lnTo>
                <a:pt x="2156784" y="1452710"/>
              </a:lnTo>
              <a:lnTo>
                <a:pt x="2156784" y="16398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97EFAEF-0DAB-4FFE-8377-DA0C163928EC}">
      <dsp:nvSpPr>
        <dsp:cNvPr id="0" name=""/>
        <dsp:cNvSpPr/>
      </dsp:nvSpPr>
      <dsp:spPr>
        <a:xfrm>
          <a:off x="3002707" y="1232809"/>
          <a:ext cx="91440" cy="1639869"/>
        </a:xfrm>
        <a:custGeom>
          <a:avLst/>
          <a:gdLst/>
          <a:ahLst/>
          <a:cxnLst/>
          <a:rect l="0" t="0" r="0" b="0"/>
          <a:pathLst>
            <a:path>
              <a:moveTo>
                <a:pt x="45720" y="0"/>
              </a:moveTo>
              <a:lnTo>
                <a:pt x="45720" y="16398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67745AA-CBA9-48E7-A177-8B30E0E922E9}">
      <dsp:nvSpPr>
        <dsp:cNvPr id="0" name=""/>
        <dsp:cNvSpPr/>
      </dsp:nvSpPr>
      <dsp:spPr>
        <a:xfrm>
          <a:off x="891642" y="1232809"/>
          <a:ext cx="2156784" cy="1639869"/>
        </a:xfrm>
        <a:custGeom>
          <a:avLst/>
          <a:gdLst/>
          <a:ahLst/>
          <a:cxnLst/>
          <a:rect l="0" t="0" r="0" b="0"/>
          <a:pathLst>
            <a:path>
              <a:moveTo>
                <a:pt x="2156784" y="0"/>
              </a:moveTo>
              <a:lnTo>
                <a:pt x="2156784" y="1452710"/>
              </a:lnTo>
              <a:lnTo>
                <a:pt x="0" y="1452710"/>
              </a:lnTo>
              <a:lnTo>
                <a:pt x="0" y="163986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BDAD0FC-320B-49F1-BF7B-C5A830B04DF6}">
      <dsp:nvSpPr>
        <dsp:cNvPr id="0" name=""/>
        <dsp:cNvSpPr/>
      </dsp:nvSpPr>
      <dsp:spPr>
        <a:xfrm>
          <a:off x="2157193" y="341576"/>
          <a:ext cx="1782466" cy="891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County Court/Administrator</a:t>
          </a:r>
        </a:p>
      </dsp:txBody>
      <dsp:txXfrm>
        <a:off x="2157193" y="341576"/>
        <a:ext cx="1782466" cy="891233"/>
      </dsp:txXfrm>
    </dsp:sp>
    <dsp:sp modelId="{9FB9D245-44FF-4656-9C19-9ABE5ABCBB1F}">
      <dsp:nvSpPr>
        <dsp:cNvPr id="0" name=""/>
        <dsp:cNvSpPr/>
      </dsp:nvSpPr>
      <dsp:spPr>
        <a:xfrm>
          <a:off x="409" y="2872678"/>
          <a:ext cx="1782466" cy="891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Lead Technician 1</a:t>
          </a:r>
        </a:p>
        <a:p>
          <a:pPr marL="0" lvl="0" indent="0" algn="ctr" defTabSz="711200">
            <a:lnSpc>
              <a:spcPct val="90000"/>
            </a:lnSpc>
            <a:spcBef>
              <a:spcPct val="0"/>
            </a:spcBef>
            <a:spcAft>
              <a:spcPct val="35000"/>
            </a:spcAft>
            <a:buNone/>
          </a:pPr>
          <a:r>
            <a:rPr lang="en-US" sz="1600" kern="1200" dirty="0"/>
            <a:t>Brody Barker</a:t>
          </a:r>
        </a:p>
      </dsp:txBody>
      <dsp:txXfrm>
        <a:off x="409" y="2872678"/>
        <a:ext cx="1782466" cy="891233"/>
      </dsp:txXfrm>
    </dsp:sp>
    <dsp:sp modelId="{75F8502B-1183-4FC7-9253-0B13371A69E4}">
      <dsp:nvSpPr>
        <dsp:cNvPr id="0" name=""/>
        <dsp:cNvSpPr/>
      </dsp:nvSpPr>
      <dsp:spPr>
        <a:xfrm>
          <a:off x="2157193" y="2872678"/>
          <a:ext cx="1782466" cy="891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Technician 2</a:t>
          </a:r>
        </a:p>
        <a:p>
          <a:pPr marL="0" lvl="0" indent="0" algn="ctr" defTabSz="711200">
            <a:lnSpc>
              <a:spcPct val="90000"/>
            </a:lnSpc>
            <a:spcBef>
              <a:spcPct val="0"/>
            </a:spcBef>
            <a:spcAft>
              <a:spcPct val="35000"/>
            </a:spcAft>
            <a:buNone/>
          </a:pPr>
          <a:r>
            <a:rPr lang="en-US" sz="1600" kern="1200" dirty="0"/>
            <a:t>Jim Brinkley</a:t>
          </a:r>
        </a:p>
      </dsp:txBody>
      <dsp:txXfrm>
        <a:off x="2157193" y="2872678"/>
        <a:ext cx="1782466" cy="891233"/>
      </dsp:txXfrm>
    </dsp:sp>
    <dsp:sp modelId="{72D07094-AB81-4954-9ED4-18789D32C388}">
      <dsp:nvSpPr>
        <dsp:cNvPr id="0" name=""/>
        <dsp:cNvSpPr/>
      </dsp:nvSpPr>
      <dsp:spPr>
        <a:xfrm>
          <a:off x="4313978" y="2872678"/>
          <a:ext cx="1782466" cy="891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Technician 3</a:t>
          </a:r>
        </a:p>
        <a:p>
          <a:pPr marL="0" lvl="0" indent="0" algn="ctr" defTabSz="711200">
            <a:lnSpc>
              <a:spcPct val="90000"/>
            </a:lnSpc>
            <a:spcBef>
              <a:spcPct val="0"/>
            </a:spcBef>
            <a:spcAft>
              <a:spcPct val="35000"/>
            </a:spcAft>
            <a:buNone/>
          </a:pPr>
          <a:r>
            <a:rPr lang="en-US" sz="1600" kern="1200" dirty="0"/>
            <a:t>Brian Harris</a:t>
          </a:r>
        </a:p>
      </dsp:txBody>
      <dsp:txXfrm>
        <a:off x="4313978" y="2872678"/>
        <a:ext cx="1782466" cy="891233"/>
      </dsp:txXfrm>
    </dsp:sp>
    <dsp:sp modelId="{DAB51913-4A46-4050-97B1-2EB510D381A9}">
      <dsp:nvSpPr>
        <dsp:cNvPr id="0" name=""/>
        <dsp:cNvSpPr/>
      </dsp:nvSpPr>
      <dsp:spPr>
        <a:xfrm>
          <a:off x="1078801" y="1607127"/>
          <a:ext cx="1782466" cy="89123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Facilities Director/Capital PM</a:t>
          </a:r>
        </a:p>
        <a:p>
          <a:pPr marL="0" lvl="0" indent="0" algn="ctr" defTabSz="711200">
            <a:lnSpc>
              <a:spcPct val="90000"/>
            </a:lnSpc>
            <a:spcBef>
              <a:spcPct val="0"/>
            </a:spcBef>
            <a:spcAft>
              <a:spcPct val="35000"/>
            </a:spcAft>
            <a:buNone/>
          </a:pPr>
          <a:r>
            <a:rPr lang="en-US" sz="1600" kern="1200" dirty="0"/>
            <a:t>Nick Lilly</a:t>
          </a:r>
        </a:p>
      </dsp:txBody>
      <dsp:txXfrm>
        <a:off x="1078801" y="1607127"/>
        <a:ext cx="1782466" cy="891233"/>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5785E5-7B55-8E48-9456-C9537BD11D8C}" type="datetimeFigureOut">
              <a:rPr lang="en-US" smtClean="0"/>
              <a:t>2/28/2024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DAAD26-3BCD-2C4F-BC17-239B68808D92}" type="slidenum">
              <a:rPr lang="en-US" smtClean="0"/>
              <a:t>‹#›</a:t>
            </a:fld>
            <a:endParaRPr lang="en-US"/>
          </a:p>
        </p:txBody>
      </p:sp>
    </p:spTree>
    <p:extLst>
      <p:ext uri="{BB962C8B-B14F-4D97-AF65-F5344CB8AC3E}">
        <p14:creationId xmlns:p14="http://schemas.microsoft.com/office/powerpoint/2010/main" val="2319237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your department in Header area</a:t>
            </a:r>
          </a:p>
          <a:p>
            <a:pPr marL="228600" indent="-228600">
              <a:buAutoNum type="arabicPeriod"/>
            </a:pPr>
            <a:r>
              <a:rPr lang="en-US" dirty="0"/>
              <a:t>Enter the department’s mission statement</a:t>
            </a:r>
          </a:p>
          <a:p>
            <a:pPr marL="228600" indent="-228600">
              <a:buAutoNum type="arabicPeriod"/>
            </a:pPr>
            <a:r>
              <a:rPr lang="en-US" dirty="0"/>
              <a:t>Enter the department’s major goals/work plan elements</a:t>
            </a:r>
          </a:p>
          <a:p>
            <a:pPr marL="228600" indent="-228600">
              <a:buAutoNum type="arabicPeriod"/>
            </a:pPr>
            <a:r>
              <a:rPr lang="en-US" dirty="0"/>
              <a:t>Add the department logo to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1</a:t>
            </a:fld>
            <a:endParaRPr lang="en-US"/>
          </a:p>
        </p:txBody>
      </p:sp>
    </p:spTree>
    <p:extLst>
      <p:ext uri="{BB962C8B-B14F-4D97-AF65-F5344CB8AC3E}">
        <p14:creationId xmlns:p14="http://schemas.microsoft.com/office/powerpoint/2010/main" val="2092220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2</a:t>
            </a:fld>
            <a:endParaRPr lang="en-US"/>
          </a:p>
        </p:txBody>
      </p:sp>
    </p:spTree>
    <p:extLst>
      <p:ext uri="{BB962C8B-B14F-4D97-AF65-F5344CB8AC3E}">
        <p14:creationId xmlns:p14="http://schemas.microsoft.com/office/powerpoint/2010/main" val="2710151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header</a:t>
            </a:r>
          </a:p>
          <a:p>
            <a:pPr marL="228600" indent="-228600">
              <a:buAutoNum type="arabicPeriod"/>
            </a:pPr>
            <a:r>
              <a:rPr lang="en-US" dirty="0"/>
              <a:t>Enter the department’s </a:t>
            </a:r>
            <a:r>
              <a:rPr lang="en-US" b="1" dirty="0"/>
              <a:t>quarterly</a:t>
            </a:r>
            <a:r>
              <a:rPr lang="en-US" dirty="0"/>
              <a:t> budget, actual and variance amounts </a:t>
            </a:r>
            <a:r>
              <a:rPr lang="en-US" b="1" dirty="0"/>
              <a:t>---- in thousands</a:t>
            </a:r>
          </a:p>
          <a:p>
            <a:pPr marL="228600" indent="-228600">
              <a:buAutoNum type="arabicPeriod"/>
            </a:pPr>
            <a:r>
              <a:rPr lang="en-US" dirty="0"/>
              <a:t>Enter comments to explain any significant variances</a:t>
            </a:r>
          </a:p>
          <a:p>
            <a:pPr marL="228600" indent="-228600">
              <a:buAutoNum type="arabicPeriod"/>
            </a:pPr>
            <a:r>
              <a:rPr lang="en-US" dirty="0"/>
              <a:t>Add the department’s logo to the bottom left corner,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3</a:t>
            </a:fld>
            <a:endParaRPr lang="en-US"/>
          </a:p>
        </p:txBody>
      </p:sp>
    </p:spTree>
    <p:extLst>
      <p:ext uri="{BB962C8B-B14F-4D97-AF65-F5344CB8AC3E}">
        <p14:creationId xmlns:p14="http://schemas.microsoft.com/office/powerpoint/2010/main" val="8261178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Enter department in the bottom header</a:t>
            </a:r>
          </a:p>
          <a:p>
            <a:pPr marL="228600" indent="-228600">
              <a:buAutoNum type="arabicPeriod"/>
            </a:pPr>
            <a:r>
              <a:rPr lang="en-US" dirty="0"/>
              <a:t>Enter the department’s organization chart</a:t>
            </a:r>
          </a:p>
          <a:p>
            <a:pPr marL="228600" indent="-228600">
              <a:buAutoNum type="arabicPeriod"/>
            </a:pPr>
            <a:r>
              <a:rPr lang="en-US" dirty="0"/>
              <a:t>Provide some bullets describing personnel during the quarter, e.g., number of new employees, separations, </a:t>
            </a:r>
            <a:r>
              <a:rPr lang="en-US" dirty="0" err="1"/>
              <a:t>etc.any</a:t>
            </a:r>
            <a:r>
              <a:rPr lang="en-US" dirty="0"/>
              <a:t> pending recruitments, significant new hires or </a:t>
            </a:r>
            <a:r>
              <a:rPr lang="en-US" dirty="0" err="1"/>
              <a:t>seprarations</a:t>
            </a:r>
            <a:endParaRPr lang="en-US" dirty="0"/>
          </a:p>
          <a:p>
            <a:pPr marL="228600" indent="-228600">
              <a:buAutoNum type="arabicPeriod"/>
            </a:pPr>
            <a:r>
              <a:rPr lang="en-US" dirty="0"/>
              <a:t>Enter the department’s authorized, filled and vacate positions – FTEs as of end of the quarter</a:t>
            </a:r>
          </a:p>
          <a:p>
            <a:pPr marL="228600" indent="-228600">
              <a:buAutoNum type="arabicPeriod"/>
            </a:pPr>
            <a:r>
              <a:rPr lang="en-US" dirty="0"/>
              <a:t>Add the department logo to the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4</a:t>
            </a:fld>
            <a:endParaRPr lang="en-US"/>
          </a:p>
        </p:txBody>
      </p:sp>
    </p:spTree>
    <p:extLst>
      <p:ext uri="{BB962C8B-B14F-4D97-AF65-F5344CB8AC3E}">
        <p14:creationId xmlns:p14="http://schemas.microsoft.com/office/powerpoint/2010/main" val="2110055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List the major goals/work plan elements for the department</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5</a:t>
            </a:fld>
            <a:endParaRPr lang="en-US"/>
          </a:p>
        </p:txBody>
      </p:sp>
    </p:spTree>
    <p:extLst>
      <p:ext uri="{BB962C8B-B14F-4D97-AF65-F5344CB8AC3E}">
        <p14:creationId xmlns:p14="http://schemas.microsoft.com/office/powerpoint/2010/main" val="3346768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Continue your list of the major goals/work plan elements</a:t>
            </a:r>
          </a:p>
          <a:p>
            <a:pPr marL="228600" indent="-228600">
              <a:buAutoNum type="arabicPeriod"/>
            </a:pPr>
            <a:r>
              <a:rPr lang="en-US" dirty="0"/>
              <a:t>Provide a brief description of activity on each goal/work plan item</a:t>
            </a:r>
          </a:p>
          <a:p>
            <a:pPr marL="228600" indent="-228600">
              <a:buAutoNum type="arabicPeriod"/>
            </a:pPr>
            <a:r>
              <a:rPr lang="en-US" dirty="0"/>
              <a:t>List any challenges or changes or other comments for each goal/work plan item</a:t>
            </a:r>
          </a:p>
          <a:p>
            <a:pPr marL="228600" indent="-228600">
              <a:buAutoNum type="arabicPeriod"/>
            </a:pPr>
            <a:r>
              <a:rPr lang="en-US" dirty="0"/>
              <a:t>Add additional lines as needed – go to next page if needed</a:t>
            </a:r>
          </a:p>
          <a:p>
            <a:pPr marL="228600" indent="-228600">
              <a:buAutoNum type="arabicPeriod"/>
            </a:pPr>
            <a:r>
              <a:rPr lang="en-US" dirty="0"/>
              <a:t>If additional page added, delete “Questions”</a:t>
            </a:r>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6</a:t>
            </a:fld>
            <a:endParaRPr lang="en-US"/>
          </a:p>
        </p:txBody>
      </p:sp>
    </p:spTree>
    <p:extLst>
      <p:ext uri="{BB962C8B-B14F-4D97-AF65-F5344CB8AC3E}">
        <p14:creationId xmlns:p14="http://schemas.microsoft.com/office/powerpoint/2010/main" val="26782486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Enter performance measures, goal and actual, with comments --- use performance measures included in the budget as a starting point, additional measures </a:t>
            </a:r>
            <a:r>
              <a:rPr lang="en-US"/>
              <a:t>are encouraged</a:t>
            </a:r>
            <a:endParaRPr lang="en-US" dirty="0"/>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7</a:t>
            </a:fld>
            <a:endParaRPr lang="en-US"/>
          </a:p>
        </p:txBody>
      </p:sp>
    </p:spTree>
    <p:extLst>
      <p:ext uri="{BB962C8B-B14F-4D97-AF65-F5344CB8AC3E}">
        <p14:creationId xmlns:p14="http://schemas.microsoft.com/office/powerpoint/2010/main" val="306684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a:t>Replace “Department” with your department name in header</a:t>
            </a:r>
          </a:p>
          <a:p>
            <a:pPr marL="228600" indent="-228600">
              <a:buAutoNum type="arabicPeriod"/>
            </a:pPr>
            <a:r>
              <a:rPr lang="en-US" dirty="0"/>
              <a:t>Enter performance measures, goal and actual, with comments --- use performance measures included in the budget as a starting point, additional measures </a:t>
            </a:r>
            <a:r>
              <a:rPr lang="en-US"/>
              <a:t>are encouraged</a:t>
            </a:r>
            <a:endParaRPr lang="en-US" dirty="0"/>
          </a:p>
          <a:p>
            <a:pPr marL="228600" indent="-228600">
              <a:buAutoNum type="arabicPeriod"/>
            </a:pPr>
            <a:r>
              <a:rPr lang="en-US" dirty="0"/>
              <a:t>Add your department logo to left of the County logo – same size as County logo</a:t>
            </a:r>
          </a:p>
        </p:txBody>
      </p:sp>
      <p:sp>
        <p:nvSpPr>
          <p:cNvPr id="4" name="Slide Number Placeholder 3"/>
          <p:cNvSpPr>
            <a:spLocks noGrp="1"/>
          </p:cNvSpPr>
          <p:nvPr>
            <p:ph type="sldNum" sz="quarter" idx="5"/>
          </p:nvPr>
        </p:nvSpPr>
        <p:spPr/>
        <p:txBody>
          <a:bodyPr/>
          <a:lstStyle/>
          <a:p>
            <a:fld id="{D7DAAD26-3BCD-2C4F-BC17-239B68808D92}" type="slidenum">
              <a:rPr lang="en-US" smtClean="0"/>
              <a:t>8</a:t>
            </a:fld>
            <a:endParaRPr lang="en-US"/>
          </a:p>
        </p:txBody>
      </p:sp>
    </p:spTree>
    <p:extLst>
      <p:ext uri="{BB962C8B-B14F-4D97-AF65-F5344CB8AC3E}">
        <p14:creationId xmlns:p14="http://schemas.microsoft.com/office/powerpoint/2010/main" val="1601786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EEA97-27B5-6E02-AA2D-1D06B92E7F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F911DE3-101B-3AA6-EE97-A481C1FF533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888F3EC-EE62-5184-BB41-9E025ED44334}"/>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8259C4BB-D09D-180C-CF20-CBE3CD2E2E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13203C-C09A-7DD5-34DB-C2D4E8AD4B0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78239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B8411-E2F1-028C-5DDE-330CAC1AB4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89F73FA-59E1-76AF-E75A-98EB24CC9F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9784B2-E7F6-F883-01A2-72907561378F}"/>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0FF99524-0272-836F-69C1-1121B0527C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AB9CFC-339E-4FDF-54BC-2F3A707867D1}"/>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60826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159E85-48F0-F95C-5C3A-60A1FB700B9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FCE5641-E3E2-BF0A-21D9-2CB25B293A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8F276D-D1ED-D12E-470D-565A49948968}"/>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D3F23D2C-1F1F-BF6F-A344-1C61779824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DEC383-8BAC-E409-1CD9-B606E668DEDD}"/>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173598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826AE-A1ED-D3F5-B350-4E2197E4B26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7E45C-DF0D-44F1-A7A6-A840F784A0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B673CE-7FE0-3B46-9DF0-F59E27DB0BEC}"/>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4F05DA46-E4F5-664A-4367-CF7CC57448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5C96F-30B2-2708-09AA-2EB25AA7C7D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208705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E7BD7-538A-39A6-78DB-6EE476B1F5D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5E6342-D461-AC3D-5032-ADFF5F48D8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1AC30D5-B564-4508-7E54-B30BD39C897F}"/>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1550BBD2-4468-6B7A-F0FA-5281064313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4CDB71-BF7C-DBEB-6AA3-F5925A9862FA}"/>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3803870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649E4-1369-CD28-61BD-5AD658B8CA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7E2BBB-68E7-7C0A-7767-12185551CE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4BB5A82-0C21-4F78-E30D-A2847DFC4F5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57CB4B4-8A0D-436E-3585-C34F0561AE4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9943BC21-1E46-1A5F-AEC7-57542CCFF8F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58C0A7-DEDD-C7C4-1C9F-97EC0354031F}"/>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257900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D1B77-4280-34BB-1087-085FCDA88C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9449B20-B1EE-646C-B8E5-FC2BE7ED47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A37A34-F037-9670-D5E3-A367945D9E7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902056-0122-BEC3-D61F-859CB5F07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32BAF30-28D1-47CF-C7DF-D6083C9BA0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EB9D907-D4BA-0D37-27D0-CBEF0CD5706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8" name="Footer Placeholder 7">
            <a:extLst>
              <a:ext uri="{FF2B5EF4-FFF2-40B4-BE49-F238E27FC236}">
                <a16:creationId xmlns:a16="http://schemas.microsoft.com/office/drawing/2014/main" id="{8A24E492-2BD1-7AC5-316E-28C3701E834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90FE5E3-506A-86AF-6125-6849C73DF6E5}"/>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4261456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510F6-A4C7-F4E5-E40B-B3E7A6FD15E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59F0511-2C57-2698-A3B1-F04C23B6D9EE}"/>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4" name="Footer Placeholder 3">
            <a:extLst>
              <a:ext uri="{FF2B5EF4-FFF2-40B4-BE49-F238E27FC236}">
                <a16:creationId xmlns:a16="http://schemas.microsoft.com/office/drawing/2014/main" id="{93148707-B60B-B6FB-86FD-00E6A2B9BC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21D9A2-55AD-9908-C556-F6452CC78CCB}"/>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734982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AA64F8-AE01-0706-530E-170F689CCEF6}"/>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3" name="Footer Placeholder 2">
            <a:extLst>
              <a:ext uri="{FF2B5EF4-FFF2-40B4-BE49-F238E27FC236}">
                <a16:creationId xmlns:a16="http://schemas.microsoft.com/office/drawing/2014/main" id="{04BDFAF6-6E27-A233-0479-4C8A123239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0C0BFA0-1820-5A83-BCEB-CF50AE680668}"/>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313473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B297-F5D0-E8D6-01D9-44D3D36CED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0BF6BF3-B8C8-761C-2078-2BFD3B4F1D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F390EC-080E-0C8D-45F9-17517F130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A2F36D-63CF-0179-1AA9-71415FA6CDAB}"/>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675D2AF9-2105-5BAD-5148-4060B0515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6E6EC-736D-8893-7F10-71C13F5E69C6}"/>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977439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B1317-A171-D8C4-3006-F176069BBC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B963A4-B121-7562-0AB7-6AC4EC13E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35E305E-9073-2161-B44A-722350704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5606EF-8A68-1CAC-CBF1-715AF734A7A5}"/>
              </a:ext>
            </a:extLst>
          </p:cNvPr>
          <p:cNvSpPr>
            <a:spLocks noGrp="1"/>
          </p:cNvSpPr>
          <p:nvPr>
            <p:ph type="dt" sz="half" idx="10"/>
          </p:nvPr>
        </p:nvSpPr>
        <p:spPr/>
        <p:txBody>
          <a:bodyPr/>
          <a:lstStyle/>
          <a:p>
            <a:fld id="{EE28AEE1-48E2-B74B-BDAD-70FAD5AE102E}" type="datetimeFigureOut">
              <a:rPr lang="en-US" smtClean="0"/>
              <a:t>2/28/2024</a:t>
            </a:fld>
            <a:endParaRPr lang="en-US"/>
          </a:p>
        </p:txBody>
      </p:sp>
      <p:sp>
        <p:nvSpPr>
          <p:cNvPr id="6" name="Footer Placeholder 5">
            <a:extLst>
              <a:ext uri="{FF2B5EF4-FFF2-40B4-BE49-F238E27FC236}">
                <a16:creationId xmlns:a16="http://schemas.microsoft.com/office/drawing/2014/main" id="{AF34A2C0-842A-C727-1F23-5F0A6BEB1A3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A8D9B8-6436-2C2C-04AE-E9D2990C6C13}"/>
              </a:ext>
            </a:extLst>
          </p:cNvPr>
          <p:cNvSpPr>
            <a:spLocks noGrp="1"/>
          </p:cNvSpPr>
          <p:nvPr>
            <p:ph type="sldNum" sz="quarter" idx="12"/>
          </p:nvPr>
        </p:nvSpPr>
        <p:spPr/>
        <p:txBody>
          <a:bodyPr/>
          <a:lstStyle/>
          <a:p>
            <a:fld id="{F8D95C51-ACB1-6E40-9277-6D21A1B696E5}" type="slidenum">
              <a:rPr lang="en-US" smtClean="0"/>
              <a:t>‹#›</a:t>
            </a:fld>
            <a:endParaRPr lang="en-US"/>
          </a:p>
        </p:txBody>
      </p:sp>
    </p:spTree>
    <p:extLst>
      <p:ext uri="{BB962C8B-B14F-4D97-AF65-F5344CB8AC3E}">
        <p14:creationId xmlns:p14="http://schemas.microsoft.com/office/powerpoint/2010/main" val="1258238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EA95B6-9B8B-CDA1-66A0-79558D5399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E64F23-3485-E8D1-A542-D9AD66028A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E59B19-D2F7-6F73-F76F-9ED2AC9A8D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28AEE1-48E2-B74B-BDAD-70FAD5AE102E}" type="datetimeFigureOut">
              <a:rPr lang="en-US" smtClean="0"/>
              <a:t>2/28/2024</a:t>
            </a:fld>
            <a:endParaRPr lang="en-US"/>
          </a:p>
        </p:txBody>
      </p:sp>
      <p:sp>
        <p:nvSpPr>
          <p:cNvPr id="5" name="Footer Placeholder 4">
            <a:extLst>
              <a:ext uri="{FF2B5EF4-FFF2-40B4-BE49-F238E27FC236}">
                <a16:creationId xmlns:a16="http://schemas.microsoft.com/office/drawing/2014/main" id="{8EC244F7-985C-0490-4E12-49E027E113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1110B31-2809-2573-064E-17C45FC1F9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95C51-ACB1-6E40-9277-6D21A1B696E5}" type="slidenum">
              <a:rPr lang="en-US" smtClean="0"/>
              <a:t>‹#›</a:t>
            </a:fld>
            <a:endParaRPr lang="en-US"/>
          </a:p>
        </p:txBody>
      </p:sp>
    </p:spTree>
    <p:extLst>
      <p:ext uri="{BB962C8B-B14F-4D97-AF65-F5344CB8AC3E}">
        <p14:creationId xmlns:p14="http://schemas.microsoft.com/office/powerpoint/2010/main" val="30603562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dirty="0">
                <a:solidFill>
                  <a:srgbClr val="FFFFFF"/>
                </a:solidFill>
              </a:rPr>
              <a:t>Facilities, Maintenance and Capital Projects</a:t>
            </a:r>
            <a:endParaRPr lang="en-US" sz="2700" kern="1200" dirty="0">
              <a:solidFill>
                <a:srgbClr val="FFFFFF"/>
              </a:solidFill>
              <a:latin typeface="+mj-lt"/>
              <a:ea typeface="+mj-ea"/>
              <a:cs typeface="+mj-cs"/>
            </a:endParaRP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1149927" y="1924820"/>
            <a:ext cx="8603673" cy="4584315"/>
          </a:xfrm>
          <a:prstGeom prst="rect">
            <a:avLst/>
          </a:prstGeom>
        </p:spPr>
        <p:txBody>
          <a:bodyPr>
            <a:normAutofit lnSpcReduction="10000"/>
          </a:bodyPr>
          <a:lstStyle/>
          <a:p>
            <a:pPr defTabSz="722376">
              <a:spcAft>
                <a:spcPts val="600"/>
              </a:spcAft>
            </a:pPr>
            <a:r>
              <a:rPr lang="en-US" sz="2800" b="1" kern="1200" dirty="0">
                <a:solidFill>
                  <a:schemeClr val="tx1"/>
                </a:solidFill>
                <a:latin typeface="+mn-lt"/>
                <a:ea typeface="+mn-ea"/>
                <a:cs typeface="+mn-cs"/>
              </a:rPr>
              <a:t>Mission</a:t>
            </a:r>
          </a:p>
          <a:p>
            <a:pPr defTabSz="722376">
              <a:spcAft>
                <a:spcPts val="600"/>
              </a:spcAft>
            </a:pPr>
            <a:r>
              <a:rPr lang="en-US" sz="2600" dirty="0"/>
              <a:t>To inspire trust through excellence and quality of service by embracing creative and innovative methods, and by being friendly, responsive, and fiscally responsible to enhance the health, safety, and quality of life for our staff and citizens.</a:t>
            </a:r>
            <a:endParaRPr lang="en-US" sz="2600" kern="1200" dirty="0">
              <a:solidFill>
                <a:schemeClr val="tx1"/>
              </a:solidFill>
              <a:latin typeface="+mn-lt"/>
              <a:ea typeface="+mn-ea"/>
              <a:cs typeface="+mn-cs"/>
            </a:endParaRPr>
          </a:p>
          <a:p>
            <a:pPr defTabSz="722376">
              <a:spcAft>
                <a:spcPts val="600"/>
              </a:spcAft>
            </a:pPr>
            <a:endParaRPr lang="en-US" sz="1500" kern="1200" dirty="0">
              <a:solidFill>
                <a:schemeClr val="tx1"/>
              </a:solidFill>
              <a:latin typeface="+mn-lt"/>
              <a:ea typeface="+mn-ea"/>
              <a:cs typeface="+mn-cs"/>
            </a:endParaRPr>
          </a:p>
          <a:p>
            <a:pPr defTabSz="722376">
              <a:spcAft>
                <a:spcPts val="600"/>
              </a:spcAft>
            </a:pPr>
            <a:r>
              <a:rPr lang="en-US" sz="2800" b="1" kern="1200" dirty="0">
                <a:solidFill>
                  <a:schemeClr val="tx1"/>
                </a:solidFill>
                <a:latin typeface="+mn-lt"/>
                <a:ea typeface="+mn-ea"/>
                <a:cs typeface="+mn-cs"/>
              </a:rPr>
              <a:t>Major goals</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Complete the J</a:t>
            </a:r>
            <a:r>
              <a:rPr lang="en-US" sz="2600" dirty="0"/>
              <a:t>ustice Center</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Solidify Master </a:t>
            </a:r>
            <a:r>
              <a:rPr lang="en-US" sz="2600" dirty="0"/>
              <a:t>Campus Plan based on needs assessment</a:t>
            </a:r>
          </a:p>
          <a:p>
            <a:pPr marL="342900" indent="-342900" defTabSz="722376">
              <a:spcAft>
                <a:spcPts val="600"/>
              </a:spcAft>
              <a:buFont typeface="Arial" panose="020B0604020202020204" pitchFamily="34" charset="0"/>
              <a:buChar char="•"/>
            </a:pPr>
            <a:r>
              <a:rPr lang="en-US" sz="2600" kern="1200" dirty="0">
                <a:solidFill>
                  <a:schemeClr val="tx1"/>
                </a:solidFill>
                <a:latin typeface="+mn-lt"/>
                <a:ea typeface="+mn-ea"/>
                <a:cs typeface="+mn-cs"/>
              </a:rPr>
              <a:t>Complete and Imp</a:t>
            </a:r>
            <a:r>
              <a:rPr lang="en-US" sz="2600" dirty="0"/>
              <a:t>lement Facilities Plan with emphasis on Maintaining Function, Comfort and Safety of end users.</a:t>
            </a:r>
            <a:endParaRPr lang="en-US" sz="2600" kern="1200" dirty="0">
              <a:solidFill>
                <a:schemeClr val="tx1"/>
              </a:solidFill>
              <a:latin typeface="+mn-lt"/>
              <a:ea typeface="+mn-ea"/>
              <a:cs typeface="+mn-cs"/>
            </a:endParaRPr>
          </a:p>
          <a:p>
            <a:pPr marL="342900" indent="-342900" defTabSz="722376">
              <a:spcAft>
                <a:spcPts val="600"/>
              </a:spcAft>
              <a:buFont typeface="Arial" panose="020B0604020202020204" pitchFamily="34" charset="0"/>
              <a:buChar char="•"/>
            </a:pPr>
            <a:endParaRPr lang="en-US" sz="2400" kern="1200" dirty="0">
              <a:solidFill>
                <a:schemeClr val="tx1"/>
              </a:solidFill>
              <a:latin typeface="+mn-lt"/>
              <a:ea typeface="+mn-ea"/>
              <a:cs typeface="+mn-cs"/>
            </a:endParaRP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Tree>
    <p:extLst>
      <p:ext uri="{BB962C8B-B14F-4D97-AF65-F5344CB8AC3E}">
        <p14:creationId xmlns:p14="http://schemas.microsoft.com/office/powerpoint/2010/main" val="3036549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dirty="0">
                <a:solidFill>
                  <a:srgbClr val="FFFFFF"/>
                </a:solidFill>
              </a:rPr>
              <a:t>Facilities and Maintenance</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532938091"/>
              </p:ext>
            </p:extLst>
          </p:nvPr>
        </p:nvGraphicFramePr>
        <p:xfrm>
          <a:off x="1059544" y="2141422"/>
          <a:ext cx="9408204" cy="2194560"/>
        </p:xfrm>
        <a:graphic>
          <a:graphicData uri="http://schemas.openxmlformats.org/drawingml/2006/table">
            <a:tbl>
              <a:tblPr firstRow="1" bandRow="1">
                <a:tableStyleId>{5C22544A-7EE6-4342-B048-85BDC9FD1C3A}</a:tableStyleId>
              </a:tblPr>
              <a:tblGrid>
                <a:gridCol w="2670629">
                  <a:extLst>
                    <a:ext uri="{9D8B030D-6E8A-4147-A177-3AD203B41FA5}">
                      <a16:colId xmlns:a16="http://schemas.microsoft.com/office/drawing/2014/main" val="566011448"/>
                    </a:ext>
                  </a:extLst>
                </a:gridCol>
                <a:gridCol w="2307772">
                  <a:extLst>
                    <a:ext uri="{9D8B030D-6E8A-4147-A177-3AD203B41FA5}">
                      <a16:colId xmlns:a16="http://schemas.microsoft.com/office/drawing/2014/main" val="3888698236"/>
                    </a:ext>
                  </a:extLst>
                </a:gridCol>
                <a:gridCol w="2191657">
                  <a:extLst>
                    <a:ext uri="{9D8B030D-6E8A-4147-A177-3AD203B41FA5}">
                      <a16:colId xmlns:a16="http://schemas.microsoft.com/office/drawing/2014/main" val="4028088874"/>
                    </a:ext>
                  </a:extLst>
                </a:gridCol>
                <a:gridCol w="2238146">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 </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Beginning balance</a:t>
                      </a:r>
                    </a:p>
                  </a:txBody>
                  <a:tcPr/>
                </a:tc>
                <a:tc>
                  <a:txBody>
                    <a:bodyPr/>
                    <a:lstStyle/>
                    <a:p>
                      <a:pPr lvl="2" algn="r"/>
                      <a:r>
                        <a:rPr lang="en-US" sz="2400" dirty="0"/>
                        <a:t>    $   929</a:t>
                      </a:r>
                    </a:p>
                  </a:txBody>
                  <a:tcPr/>
                </a:tc>
                <a:tc>
                  <a:txBody>
                    <a:bodyPr/>
                    <a:lstStyle/>
                    <a:p>
                      <a:pPr lvl="2" algn="r">
                        <a:buNone/>
                      </a:pPr>
                      <a:r>
                        <a:rPr lang="en-US" sz="2400" dirty="0"/>
                        <a:t>$  1,304</a:t>
                      </a:r>
                    </a:p>
                  </a:txBody>
                  <a:tcPr/>
                </a:tc>
                <a:tc>
                  <a:txBody>
                    <a:bodyPr/>
                    <a:lstStyle/>
                    <a:p>
                      <a:pPr lvl="2" algn="r">
                        <a:buNone/>
                      </a:pPr>
                      <a:r>
                        <a:rPr lang="en-US" sz="2400" dirty="0"/>
                        <a:t>$  375</a:t>
                      </a:r>
                    </a:p>
                  </a:txBody>
                  <a:tcPr/>
                </a:tc>
                <a:extLst>
                  <a:ext uri="{0D108BD9-81ED-4DB2-BD59-A6C34878D82A}">
                    <a16:rowId xmlns:a16="http://schemas.microsoft.com/office/drawing/2014/main" val="2837532789"/>
                  </a:ext>
                </a:extLst>
              </a:tr>
              <a:tr h="295245">
                <a:tc>
                  <a:txBody>
                    <a:bodyPr/>
                    <a:lstStyle/>
                    <a:p>
                      <a:r>
                        <a:rPr lang="en-US" sz="2400" dirty="0"/>
                        <a:t>Revenue</a:t>
                      </a:r>
                    </a:p>
                  </a:txBody>
                  <a:tcPr/>
                </a:tc>
                <a:tc>
                  <a:txBody>
                    <a:bodyPr/>
                    <a:lstStyle/>
                    <a:p>
                      <a:pPr lvl="2" algn="r"/>
                      <a:r>
                        <a:rPr lang="en-US" sz="2400" dirty="0"/>
                        <a:t>547</a:t>
                      </a:r>
                    </a:p>
                  </a:txBody>
                  <a:tcPr/>
                </a:tc>
                <a:tc>
                  <a:txBody>
                    <a:bodyPr/>
                    <a:lstStyle/>
                    <a:p>
                      <a:pPr lvl="2" algn="r">
                        <a:buNone/>
                      </a:pPr>
                      <a:r>
                        <a:rPr lang="en-US" sz="2400" dirty="0"/>
                        <a:t>553</a:t>
                      </a:r>
                    </a:p>
                  </a:txBody>
                  <a:tcPr/>
                </a:tc>
                <a:tc>
                  <a:txBody>
                    <a:bodyPr/>
                    <a:lstStyle/>
                    <a:p>
                      <a:pPr lvl="2" algn="r">
                        <a:buNone/>
                      </a:pPr>
                      <a:r>
                        <a:rPr lang="en-US" sz="2400" dirty="0"/>
                        <a:t>6</a:t>
                      </a:r>
                    </a:p>
                  </a:txBody>
                  <a:tcPr/>
                </a:tc>
                <a:extLst>
                  <a:ext uri="{0D108BD9-81ED-4DB2-BD59-A6C34878D82A}">
                    <a16:rowId xmlns:a16="http://schemas.microsoft.com/office/drawing/2014/main" val="97621894"/>
                  </a:ext>
                </a:extLst>
              </a:tr>
              <a:tr h="295245">
                <a:tc>
                  <a:txBody>
                    <a:bodyPr/>
                    <a:lstStyle/>
                    <a:p>
                      <a:r>
                        <a:rPr lang="en-US" sz="2400" dirty="0"/>
                        <a:t>Expenses</a:t>
                      </a:r>
                    </a:p>
                  </a:txBody>
                  <a:tcPr/>
                </a:tc>
                <a:tc>
                  <a:txBody>
                    <a:bodyPr/>
                    <a:lstStyle/>
                    <a:p>
                      <a:pPr lvl="2" algn="r"/>
                      <a:r>
                        <a:rPr lang="en-US" sz="2400" dirty="0"/>
                        <a:t>595</a:t>
                      </a:r>
                    </a:p>
                  </a:txBody>
                  <a:tcPr/>
                </a:tc>
                <a:tc>
                  <a:txBody>
                    <a:bodyPr/>
                    <a:lstStyle/>
                    <a:p>
                      <a:pPr lvl="2" algn="r">
                        <a:buNone/>
                      </a:pPr>
                      <a:r>
                        <a:rPr lang="en-US" sz="2400" dirty="0"/>
                        <a:t>486</a:t>
                      </a:r>
                    </a:p>
                  </a:txBody>
                  <a:tcPr/>
                </a:tc>
                <a:tc>
                  <a:txBody>
                    <a:bodyPr/>
                    <a:lstStyle/>
                    <a:p>
                      <a:pPr lvl="2" algn="r">
                        <a:buNone/>
                      </a:pPr>
                      <a:r>
                        <a:rPr lang="en-US" sz="2400" dirty="0"/>
                        <a:t>109</a:t>
                      </a:r>
                    </a:p>
                  </a:txBody>
                  <a:tcPr/>
                </a:tc>
                <a:extLst>
                  <a:ext uri="{0D108BD9-81ED-4DB2-BD59-A6C34878D82A}">
                    <a16:rowId xmlns:a16="http://schemas.microsoft.com/office/drawing/2014/main" val="948797677"/>
                  </a:ext>
                </a:extLst>
              </a:tr>
              <a:tr h="295245">
                <a:tc>
                  <a:txBody>
                    <a:bodyPr/>
                    <a:lstStyle/>
                    <a:p>
                      <a:r>
                        <a:rPr lang="en-US" sz="2400" dirty="0"/>
                        <a:t>Ending balance</a:t>
                      </a:r>
                    </a:p>
                  </a:txBody>
                  <a:tcPr/>
                </a:tc>
                <a:tc>
                  <a:txBody>
                    <a:bodyPr/>
                    <a:lstStyle/>
                    <a:p>
                      <a:pPr lvl="2" algn="r"/>
                      <a:r>
                        <a:rPr lang="en-US" sz="2400" dirty="0"/>
                        <a:t>$   881</a:t>
                      </a:r>
                    </a:p>
                  </a:txBody>
                  <a:tcPr/>
                </a:tc>
                <a:tc>
                  <a:txBody>
                    <a:bodyPr/>
                    <a:lstStyle/>
                    <a:p>
                      <a:pPr lvl="2" algn="r">
                        <a:buNone/>
                      </a:pPr>
                      <a:r>
                        <a:rPr lang="en-US" sz="2400" dirty="0"/>
                        <a:t>$  1,372</a:t>
                      </a:r>
                    </a:p>
                  </a:txBody>
                  <a:tcPr/>
                </a:tc>
                <a:tc>
                  <a:txBody>
                    <a:bodyPr/>
                    <a:lstStyle/>
                    <a:p>
                      <a:pPr lvl="2" algn="r">
                        <a:buNone/>
                      </a:pPr>
                      <a:r>
                        <a:rPr lang="en-US" sz="2400" dirty="0"/>
                        <a:t>$  491</a:t>
                      </a:r>
                    </a:p>
                  </a:txBody>
                  <a:tcPr/>
                </a:tc>
                <a:extLst>
                  <a:ext uri="{0D108BD9-81ED-4DB2-BD59-A6C34878D82A}">
                    <a16:rowId xmlns:a16="http://schemas.microsoft.com/office/drawing/2014/main" val="1712565899"/>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061671" y="4579643"/>
            <a:ext cx="7728462" cy="1569660"/>
          </a:xfrm>
          <a:prstGeom prst="rect">
            <a:avLst/>
          </a:prstGeom>
          <a:noFill/>
        </p:spPr>
        <p:txBody>
          <a:bodyPr wrap="none" lIns="91440" tIns="45720" rIns="91440" bIns="45720" rtlCol="0" anchor="t">
            <a:spAutoFit/>
          </a:bodyPr>
          <a:lstStyle/>
          <a:p>
            <a:r>
              <a:rPr lang="en-US" sz="2400" b="1" dirty="0"/>
              <a:t>Comments:</a:t>
            </a:r>
          </a:p>
          <a:p>
            <a:pPr marL="342900" indent="-342900">
              <a:buFont typeface="Arial" panose="020B0604020202020204" pitchFamily="34" charset="0"/>
              <a:buChar char="•"/>
            </a:pPr>
            <a:r>
              <a:rPr lang="en-US" sz="2400" dirty="0"/>
              <a:t>Values above are only inclusive of Facilities Fund activities</a:t>
            </a:r>
            <a:endParaRPr lang="en-US" sz="2400" dirty="0">
              <a:cs typeface="Calibri"/>
            </a:endParaRPr>
          </a:p>
          <a:p>
            <a:pPr marL="342900" indent="-342900">
              <a:buFont typeface="Arial" panose="020B0604020202020204" pitchFamily="34" charset="0"/>
              <a:buChar char="•"/>
            </a:pPr>
            <a:r>
              <a:rPr lang="en-US" sz="2400" dirty="0">
                <a:cs typeface="Calibri"/>
              </a:rPr>
              <a:t>Personnel at 31% of budget – timing and vacancy</a:t>
            </a:r>
          </a:p>
          <a:p>
            <a:pPr marL="342900" indent="-342900">
              <a:buFont typeface="Arial" panose="020B0604020202020204" pitchFamily="34" charset="0"/>
              <a:buChar char="•"/>
            </a:pPr>
            <a:r>
              <a:rPr lang="en-US" sz="2400" dirty="0">
                <a:cs typeface="Calibri"/>
              </a:rPr>
              <a:t>Materials and services 41% of budget</a:t>
            </a:r>
          </a:p>
        </p:txBody>
      </p:sp>
    </p:spTree>
    <p:extLst>
      <p:ext uri="{BB962C8B-B14F-4D97-AF65-F5344CB8AC3E}">
        <p14:creationId xmlns:p14="http://schemas.microsoft.com/office/powerpoint/2010/main" val="12350647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1371597" y="348865"/>
            <a:ext cx="10044023" cy="1036590"/>
          </a:xfrm>
        </p:spPr>
        <p:txBody>
          <a:bodyPr vert="horz" lIns="91440" tIns="45720" rIns="91440" bIns="45720" rtlCol="0" anchor="ctr">
            <a:normAutofit fontScale="90000"/>
          </a:bodyPr>
          <a:lstStyle/>
          <a:p>
            <a:r>
              <a:rPr lang="en-US" sz="4000" kern="1200" dirty="0">
                <a:solidFill>
                  <a:srgbClr val="FFFFFF"/>
                </a:solidFill>
                <a:latin typeface="+mj-lt"/>
                <a:ea typeface="+mj-ea"/>
                <a:cs typeface="+mj-cs"/>
              </a:rPr>
              <a:t>Capital Projects</a:t>
            </a:r>
            <a:br>
              <a:rPr lang="en-US" sz="2800" kern="1200" dirty="0">
                <a:solidFill>
                  <a:srgbClr val="FFFFFF"/>
                </a:solidFill>
                <a:latin typeface="+mj-lt"/>
                <a:ea typeface="+mj-ea"/>
                <a:cs typeface="+mj-cs"/>
              </a:rPr>
            </a:br>
            <a:r>
              <a:rPr lang="en-US" sz="2700" dirty="0">
                <a:solidFill>
                  <a:srgbClr val="FFFFFF"/>
                </a:solidFill>
              </a:rPr>
              <a:t>Financial S</a:t>
            </a:r>
            <a:r>
              <a:rPr lang="en-US" sz="2700" kern="1200" dirty="0">
                <a:solidFill>
                  <a:srgbClr val="FFFFFF"/>
                </a:solidFill>
                <a:latin typeface="+mj-lt"/>
                <a:ea typeface="+mj-ea"/>
                <a:cs typeface="+mj-cs"/>
              </a:rPr>
              <a:t>ummary</a:t>
            </a:r>
            <a:br>
              <a:rPr lang="en-US" sz="2700" kern="1200" dirty="0">
                <a:solidFill>
                  <a:srgbClr val="FFFFFF"/>
                </a:solidFill>
                <a:latin typeface="+mj-lt"/>
                <a:ea typeface="+mj-ea"/>
                <a:cs typeface="+mj-cs"/>
              </a:rPr>
            </a:br>
            <a:r>
              <a:rPr lang="en-US" sz="2200" i="1" kern="1200" dirty="0">
                <a:solidFill>
                  <a:srgbClr val="FFFFFF"/>
                </a:solidFill>
                <a:latin typeface="+mj-lt"/>
                <a:ea typeface="+mj-ea"/>
                <a:cs typeface="+mj-cs"/>
              </a:rPr>
              <a:t>amounts in thousands</a:t>
            </a:r>
          </a:p>
        </p:txBody>
      </p:sp>
      <p:sp>
        <p:nvSpPr>
          <p:cNvPr id="3" name="Content Placeholder 2">
            <a:extLst>
              <a:ext uri="{FF2B5EF4-FFF2-40B4-BE49-F238E27FC236}">
                <a16:creationId xmlns:a16="http://schemas.microsoft.com/office/drawing/2014/main" id="{E86C005F-2C85-3BF3-7021-79BBCE5394FC}"/>
              </a:ext>
            </a:extLst>
          </p:cNvPr>
          <p:cNvSpPr>
            <a:spLocks/>
          </p:cNvSpPr>
          <p:nvPr/>
        </p:nvSpPr>
        <p:spPr>
          <a:xfrm>
            <a:off x="2623637" y="4384323"/>
            <a:ext cx="7844111" cy="3730441"/>
          </a:xfrm>
          <a:prstGeom prst="rect">
            <a:avLst/>
          </a:prstGeom>
        </p:spPr>
        <p:txBody>
          <a:bodyPr>
            <a:normAutofit/>
          </a:bodyPr>
          <a:lstStyle/>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graphicFrame>
        <p:nvGraphicFramePr>
          <p:cNvPr id="5" name="Table 4">
            <a:extLst>
              <a:ext uri="{FF2B5EF4-FFF2-40B4-BE49-F238E27FC236}">
                <a16:creationId xmlns:a16="http://schemas.microsoft.com/office/drawing/2014/main" id="{A30FF624-3DE5-A610-1E97-C574345F8296}"/>
              </a:ext>
            </a:extLst>
          </p:cNvPr>
          <p:cNvGraphicFramePr>
            <a:graphicFrameLocks noGrp="1"/>
          </p:cNvGraphicFramePr>
          <p:nvPr>
            <p:extLst>
              <p:ext uri="{D42A27DB-BD31-4B8C-83A1-F6EECF244321}">
                <p14:modId xmlns:p14="http://schemas.microsoft.com/office/powerpoint/2010/main" val="809532895"/>
              </p:ext>
            </p:extLst>
          </p:nvPr>
        </p:nvGraphicFramePr>
        <p:xfrm>
          <a:off x="1059544" y="2141422"/>
          <a:ext cx="9408204" cy="2194560"/>
        </p:xfrm>
        <a:graphic>
          <a:graphicData uri="http://schemas.openxmlformats.org/drawingml/2006/table">
            <a:tbl>
              <a:tblPr firstRow="1" bandRow="1">
                <a:tableStyleId>{5C22544A-7EE6-4342-B048-85BDC9FD1C3A}</a:tableStyleId>
              </a:tblPr>
              <a:tblGrid>
                <a:gridCol w="2670629">
                  <a:extLst>
                    <a:ext uri="{9D8B030D-6E8A-4147-A177-3AD203B41FA5}">
                      <a16:colId xmlns:a16="http://schemas.microsoft.com/office/drawing/2014/main" val="566011448"/>
                    </a:ext>
                  </a:extLst>
                </a:gridCol>
                <a:gridCol w="2307772">
                  <a:extLst>
                    <a:ext uri="{9D8B030D-6E8A-4147-A177-3AD203B41FA5}">
                      <a16:colId xmlns:a16="http://schemas.microsoft.com/office/drawing/2014/main" val="3888698236"/>
                    </a:ext>
                  </a:extLst>
                </a:gridCol>
                <a:gridCol w="2191657">
                  <a:extLst>
                    <a:ext uri="{9D8B030D-6E8A-4147-A177-3AD203B41FA5}">
                      <a16:colId xmlns:a16="http://schemas.microsoft.com/office/drawing/2014/main" val="4028088874"/>
                    </a:ext>
                  </a:extLst>
                </a:gridCol>
                <a:gridCol w="2238146">
                  <a:extLst>
                    <a:ext uri="{9D8B030D-6E8A-4147-A177-3AD203B41FA5}">
                      <a16:colId xmlns:a16="http://schemas.microsoft.com/office/drawing/2014/main" val="2571192195"/>
                    </a:ext>
                  </a:extLst>
                </a:gridCol>
              </a:tblGrid>
              <a:tr h="295245">
                <a:tc>
                  <a:txBody>
                    <a:bodyPr/>
                    <a:lstStyle/>
                    <a:p>
                      <a:pPr algn="ctr"/>
                      <a:endParaRPr lang="en-US" dirty="0"/>
                    </a:p>
                  </a:txBody>
                  <a:tcPr/>
                </a:tc>
                <a:tc>
                  <a:txBody>
                    <a:bodyPr/>
                    <a:lstStyle/>
                    <a:p>
                      <a:pPr algn="ctr"/>
                      <a:r>
                        <a:rPr lang="en-US" dirty="0"/>
                        <a:t>Budget</a:t>
                      </a:r>
                    </a:p>
                  </a:txBody>
                  <a:tcPr/>
                </a:tc>
                <a:tc>
                  <a:txBody>
                    <a:bodyPr/>
                    <a:lstStyle/>
                    <a:p>
                      <a:pPr algn="ctr"/>
                      <a:r>
                        <a:rPr lang="en-US" dirty="0"/>
                        <a:t>Actual </a:t>
                      </a:r>
                    </a:p>
                  </a:txBody>
                  <a:tcPr/>
                </a:tc>
                <a:tc>
                  <a:txBody>
                    <a:bodyPr/>
                    <a:lstStyle/>
                    <a:p>
                      <a:pPr algn="ctr"/>
                      <a:r>
                        <a:rPr lang="en-US" dirty="0"/>
                        <a:t>Variance</a:t>
                      </a:r>
                    </a:p>
                  </a:txBody>
                  <a:tcPr/>
                </a:tc>
                <a:extLst>
                  <a:ext uri="{0D108BD9-81ED-4DB2-BD59-A6C34878D82A}">
                    <a16:rowId xmlns:a16="http://schemas.microsoft.com/office/drawing/2014/main" val="2334827152"/>
                  </a:ext>
                </a:extLst>
              </a:tr>
              <a:tr h="295245">
                <a:tc>
                  <a:txBody>
                    <a:bodyPr/>
                    <a:lstStyle/>
                    <a:p>
                      <a:r>
                        <a:rPr lang="en-US" sz="2400" dirty="0"/>
                        <a:t>Beginning balance</a:t>
                      </a:r>
                    </a:p>
                  </a:txBody>
                  <a:tcPr/>
                </a:tc>
                <a:tc>
                  <a:txBody>
                    <a:bodyPr/>
                    <a:lstStyle/>
                    <a:p>
                      <a:pPr algn="r"/>
                      <a:r>
                        <a:rPr lang="en-US" sz="2400" dirty="0"/>
                        <a:t>    $ 28,482</a:t>
                      </a:r>
                    </a:p>
                  </a:txBody>
                  <a:tcPr/>
                </a:tc>
                <a:tc>
                  <a:txBody>
                    <a:bodyPr/>
                    <a:lstStyle/>
                    <a:p>
                      <a:pPr algn="r"/>
                      <a:r>
                        <a:rPr lang="en-US" sz="2400" dirty="0"/>
                        <a:t>$ 25,913</a:t>
                      </a:r>
                    </a:p>
                  </a:txBody>
                  <a:tcPr/>
                </a:tc>
                <a:tc>
                  <a:txBody>
                    <a:bodyPr/>
                    <a:lstStyle/>
                    <a:p>
                      <a:pPr algn="r"/>
                      <a:r>
                        <a:rPr lang="en-US" sz="2400" dirty="0"/>
                        <a:t>$ (2,569)</a:t>
                      </a:r>
                    </a:p>
                  </a:txBody>
                  <a:tcPr/>
                </a:tc>
                <a:extLst>
                  <a:ext uri="{0D108BD9-81ED-4DB2-BD59-A6C34878D82A}">
                    <a16:rowId xmlns:a16="http://schemas.microsoft.com/office/drawing/2014/main" val="2837532789"/>
                  </a:ext>
                </a:extLst>
              </a:tr>
              <a:tr h="295245">
                <a:tc>
                  <a:txBody>
                    <a:bodyPr/>
                    <a:lstStyle/>
                    <a:p>
                      <a:r>
                        <a:rPr lang="en-US" sz="2400" dirty="0"/>
                        <a:t>Revenue</a:t>
                      </a:r>
                    </a:p>
                  </a:txBody>
                  <a:tcPr/>
                </a:tc>
                <a:tc>
                  <a:txBody>
                    <a:bodyPr/>
                    <a:lstStyle/>
                    <a:p>
                      <a:pPr algn="r"/>
                      <a:r>
                        <a:rPr lang="en-US" sz="2400" dirty="0"/>
                        <a:t>(5,488)</a:t>
                      </a:r>
                    </a:p>
                  </a:txBody>
                  <a:tcPr/>
                </a:tc>
                <a:tc>
                  <a:txBody>
                    <a:bodyPr/>
                    <a:lstStyle/>
                    <a:p>
                      <a:pPr algn="r"/>
                      <a:r>
                        <a:rPr lang="en-US" sz="2400" dirty="0"/>
                        <a:t>(5,221)</a:t>
                      </a:r>
                    </a:p>
                  </a:txBody>
                  <a:tcPr/>
                </a:tc>
                <a:tc>
                  <a:txBody>
                    <a:bodyPr/>
                    <a:lstStyle/>
                    <a:p>
                      <a:pPr algn="r"/>
                      <a:r>
                        <a:rPr lang="en-US" sz="2400" dirty="0"/>
                        <a:t>267</a:t>
                      </a:r>
                    </a:p>
                  </a:txBody>
                  <a:tcPr/>
                </a:tc>
                <a:extLst>
                  <a:ext uri="{0D108BD9-81ED-4DB2-BD59-A6C34878D82A}">
                    <a16:rowId xmlns:a16="http://schemas.microsoft.com/office/drawing/2014/main" val="97621894"/>
                  </a:ext>
                </a:extLst>
              </a:tr>
              <a:tr h="295245">
                <a:tc>
                  <a:txBody>
                    <a:bodyPr/>
                    <a:lstStyle/>
                    <a:p>
                      <a:r>
                        <a:rPr lang="en-US" sz="2400" dirty="0"/>
                        <a:t>Expenses</a:t>
                      </a:r>
                    </a:p>
                  </a:txBody>
                  <a:tcPr/>
                </a:tc>
                <a:tc>
                  <a:txBody>
                    <a:bodyPr/>
                    <a:lstStyle/>
                    <a:p>
                      <a:pPr algn="r"/>
                      <a:r>
                        <a:rPr lang="en-US" sz="2400" dirty="0"/>
                        <a:t>5,803</a:t>
                      </a:r>
                    </a:p>
                  </a:txBody>
                  <a:tcPr/>
                </a:tc>
                <a:tc>
                  <a:txBody>
                    <a:bodyPr/>
                    <a:lstStyle/>
                    <a:p>
                      <a:pPr algn="r"/>
                      <a:r>
                        <a:rPr lang="en-US" sz="2400" dirty="0"/>
                        <a:t>5,547</a:t>
                      </a:r>
                    </a:p>
                  </a:txBody>
                  <a:tcPr/>
                </a:tc>
                <a:tc>
                  <a:txBody>
                    <a:bodyPr/>
                    <a:lstStyle/>
                    <a:p>
                      <a:pPr algn="r"/>
                      <a:r>
                        <a:rPr lang="en-US" sz="2400" dirty="0"/>
                        <a:t>256</a:t>
                      </a:r>
                    </a:p>
                  </a:txBody>
                  <a:tcPr/>
                </a:tc>
                <a:extLst>
                  <a:ext uri="{0D108BD9-81ED-4DB2-BD59-A6C34878D82A}">
                    <a16:rowId xmlns:a16="http://schemas.microsoft.com/office/drawing/2014/main" val="948797677"/>
                  </a:ext>
                </a:extLst>
              </a:tr>
              <a:tr h="295245">
                <a:tc>
                  <a:txBody>
                    <a:bodyPr/>
                    <a:lstStyle/>
                    <a:p>
                      <a:r>
                        <a:rPr lang="en-US" sz="2400" dirty="0"/>
                        <a:t>Ending balance</a:t>
                      </a:r>
                    </a:p>
                  </a:txBody>
                  <a:tcPr/>
                </a:tc>
                <a:tc>
                  <a:txBody>
                    <a:bodyPr/>
                    <a:lstStyle/>
                    <a:p>
                      <a:pPr algn="r"/>
                      <a:r>
                        <a:rPr lang="en-US" sz="2400" dirty="0"/>
                        <a:t>$ 22,994</a:t>
                      </a:r>
                    </a:p>
                  </a:txBody>
                  <a:tcPr/>
                </a:tc>
                <a:tc>
                  <a:txBody>
                    <a:bodyPr/>
                    <a:lstStyle/>
                    <a:p>
                      <a:pPr algn="r"/>
                      <a:r>
                        <a:rPr lang="en-US" sz="2400" dirty="0"/>
                        <a:t>20,692</a:t>
                      </a:r>
                    </a:p>
                  </a:txBody>
                  <a:tcPr/>
                </a:tc>
                <a:tc>
                  <a:txBody>
                    <a:bodyPr/>
                    <a:lstStyle/>
                    <a:p>
                      <a:pPr algn="r"/>
                      <a:r>
                        <a:rPr lang="en-US" sz="2400" dirty="0"/>
                        <a:t>$ (2,302)</a:t>
                      </a:r>
                    </a:p>
                  </a:txBody>
                  <a:tcPr/>
                </a:tc>
                <a:extLst>
                  <a:ext uri="{0D108BD9-81ED-4DB2-BD59-A6C34878D82A}">
                    <a16:rowId xmlns:a16="http://schemas.microsoft.com/office/drawing/2014/main" val="1712565899"/>
                  </a:ext>
                </a:extLst>
              </a:tr>
            </a:tbl>
          </a:graphicData>
        </a:graphic>
      </p:graphicFrame>
      <p:pic>
        <p:nvPicPr>
          <p:cNvPr id="12" name="Picture 11">
            <a:extLst>
              <a:ext uri="{FF2B5EF4-FFF2-40B4-BE49-F238E27FC236}">
                <a16:creationId xmlns:a16="http://schemas.microsoft.com/office/drawing/2014/main" id="{55E0148D-F548-F703-9ED8-FF1A71811BA1}"/>
              </a:ext>
            </a:extLst>
          </p:cNvPr>
          <p:cNvPicPr>
            <a:picLocks noChangeAspect="1"/>
          </p:cNvPicPr>
          <p:nvPr/>
        </p:nvPicPr>
        <p:blipFill>
          <a:blip r:embed="rId3"/>
          <a:stretch>
            <a:fillRect/>
          </a:stretch>
        </p:blipFill>
        <p:spPr>
          <a:xfrm>
            <a:off x="10803093" y="5505849"/>
            <a:ext cx="1243761" cy="1243761"/>
          </a:xfrm>
          <a:prstGeom prst="rect">
            <a:avLst/>
          </a:prstGeom>
        </p:spPr>
      </p:pic>
      <p:sp>
        <p:nvSpPr>
          <p:cNvPr id="6" name="TextBox 5">
            <a:extLst>
              <a:ext uri="{FF2B5EF4-FFF2-40B4-BE49-F238E27FC236}">
                <a16:creationId xmlns:a16="http://schemas.microsoft.com/office/drawing/2014/main" id="{6C44B870-A9C0-3BC0-CCCF-93456BCF9B54}"/>
              </a:ext>
            </a:extLst>
          </p:cNvPr>
          <p:cNvSpPr txBox="1"/>
          <p:nvPr/>
        </p:nvSpPr>
        <p:spPr>
          <a:xfrm>
            <a:off x="1059544" y="4579643"/>
            <a:ext cx="8443530" cy="2923877"/>
          </a:xfrm>
          <a:prstGeom prst="rect">
            <a:avLst/>
          </a:prstGeom>
          <a:noFill/>
        </p:spPr>
        <p:txBody>
          <a:bodyPr wrap="none" lIns="91440" tIns="45720" rIns="91440" bIns="45720" rtlCol="0" anchor="t">
            <a:spAutoFit/>
          </a:bodyPr>
          <a:lstStyle/>
          <a:p>
            <a:r>
              <a:rPr lang="en-US" sz="2400" b="1" dirty="0"/>
              <a:t>Comments:</a:t>
            </a:r>
          </a:p>
          <a:p>
            <a:pPr marL="342900" indent="-342900">
              <a:buFont typeface="Arial" panose="020B0604020202020204" pitchFamily="34" charset="0"/>
              <a:buChar char="•"/>
            </a:pPr>
            <a:r>
              <a:rPr lang="en-US" sz="2400" dirty="0"/>
              <a:t>Values above are only inclusive of Capital Projects Fund activity.</a:t>
            </a:r>
            <a:endParaRPr lang="en-US" sz="2400" dirty="0">
              <a:cs typeface="Calibri"/>
            </a:endParaRPr>
          </a:p>
          <a:p>
            <a:pPr marL="342900" indent="-342900">
              <a:buFont typeface="Arial" panose="020B0604020202020204" pitchFamily="34" charset="0"/>
              <a:buChar char="•"/>
            </a:pPr>
            <a:r>
              <a:rPr lang="en-US" sz="2400" dirty="0">
                <a:cs typeface="Calibri"/>
              </a:rPr>
              <a:t>Revenue pending execution of Master Funding Agreement and</a:t>
            </a:r>
          </a:p>
          <a:p>
            <a:r>
              <a:rPr lang="en-US" sz="2400" dirty="0">
                <a:cs typeface="Calibri"/>
              </a:rPr>
              <a:t>     reimbursement from state</a:t>
            </a:r>
          </a:p>
          <a:p>
            <a:pPr marL="342900" indent="-342900">
              <a:buFont typeface="Arial"/>
              <a:buChar char="•"/>
            </a:pPr>
            <a:r>
              <a:rPr lang="en-US" sz="2400" dirty="0">
                <a:cs typeface="Calibri"/>
              </a:rPr>
              <a:t>Justice Center remains on budget </a:t>
            </a:r>
          </a:p>
          <a:p>
            <a:endParaRPr lang="en-US" sz="2400" dirty="0">
              <a:cs typeface="Calibri"/>
            </a:endParaRPr>
          </a:p>
          <a:p>
            <a:pPr marL="342900" indent="-342900">
              <a:buFont typeface="Arial" panose="020B0604020202020204" pitchFamily="34" charset="0"/>
              <a:buChar char="•"/>
            </a:pPr>
            <a:endParaRPr lang="en-US" sz="2000" dirty="0">
              <a:cs typeface="Calibri" panose="020F0502020204030204"/>
            </a:endParaRPr>
          </a:p>
          <a:p>
            <a:pPr marL="342900" indent="-342900">
              <a:buFont typeface="Arial" panose="020B0604020202020204" pitchFamily="34" charset="0"/>
              <a:buChar char="•"/>
            </a:pPr>
            <a:endParaRPr lang="en-US" sz="2000" dirty="0">
              <a:cs typeface="Calibri" panose="020F0502020204030204"/>
            </a:endParaRPr>
          </a:p>
        </p:txBody>
      </p:sp>
    </p:spTree>
    <p:extLst>
      <p:ext uri="{BB962C8B-B14F-4D97-AF65-F5344CB8AC3E}">
        <p14:creationId xmlns:p14="http://schemas.microsoft.com/office/powerpoint/2010/main" val="1228731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6C76E0E-A869-468C-8AB8-BE573739F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5281552"/>
            <a:ext cx="12192000" cy="1576450"/>
          </a:xfrm>
          <a:prstGeom prst="rect">
            <a:avLst/>
          </a:prstGeom>
          <a:gradFill>
            <a:gsLst>
              <a:gs pos="0">
                <a:schemeClr val="accent1"/>
              </a:gs>
              <a:gs pos="10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C2980D51-170D-4D0F-B1DE-FA7299627D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28856" y="5281552"/>
            <a:ext cx="4063142" cy="1576447"/>
          </a:xfrm>
          <a:prstGeom prst="rect">
            <a:avLst/>
          </a:prstGeom>
          <a:gradFill>
            <a:gsLst>
              <a:gs pos="0">
                <a:srgbClr val="000000">
                  <a:alpha val="63000"/>
                </a:srgbClr>
              </a:gs>
              <a:gs pos="100000">
                <a:schemeClr val="accent1">
                  <a:lumMod val="75000"/>
                </a:schemeClr>
              </a:gs>
            </a:gsLst>
            <a:lin ang="6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5B103BBE-1445-4DEC-B4D9-5C57296E5B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5281552"/>
            <a:ext cx="12192000" cy="1576447"/>
          </a:xfrm>
          <a:prstGeom prst="rect">
            <a:avLst/>
          </a:prstGeom>
          <a:gradFill>
            <a:gsLst>
              <a:gs pos="39000">
                <a:schemeClr val="accent1">
                  <a:lumMod val="50000"/>
                  <a:alpha val="0"/>
                </a:schemeClr>
              </a:gs>
              <a:gs pos="100000">
                <a:srgbClr val="000000">
                  <a:alpha val="71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5FD6681-C921-EBE0-407A-974D36C331F1}"/>
              </a:ext>
            </a:extLst>
          </p:cNvPr>
          <p:cNvSpPr>
            <a:spLocks noGrp="1"/>
          </p:cNvSpPr>
          <p:nvPr>
            <p:ph type="title"/>
          </p:nvPr>
        </p:nvSpPr>
        <p:spPr>
          <a:xfrm>
            <a:off x="835863" y="5652097"/>
            <a:ext cx="10587314" cy="877729"/>
          </a:xfrm>
        </p:spPr>
        <p:txBody>
          <a:bodyPr vert="horz" lIns="91440" tIns="45720" rIns="91440" bIns="45720" rtlCol="0" anchor="ctr">
            <a:normAutofit fontScale="90000"/>
          </a:bodyPr>
          <a:lstStyle/>
          <a:p>
            <a:r>
              <a:rPr lang="en-US" sz="4000" dirty="0">
                <a:solidFill>
                  <a:srgbClr val="FFFFFF"/>
                </a:solidFill>
              </a:rPr>
              <a:t>Facilities, Maintenance and Capital Projects</a:t>
            </a:r>
            <a:br>
              <a:rPr lang="en-US" sz="2800" kern="1200" dirty="0">
                <a:solidFill>
                  <a:srgbClr val="FFFFFF"/>
                </a:solidFill>
                <a:latin typeface="+mj-lt"/>
                <a:ea typeface="+mj-ea"/>
                <a:cs typeface="+mj-cs"/>
              </a:rPr>
            </a:br>
            <a:r>
              <a:rPr lang="en-US" sz="2700" kern="1200" dirty="0">
                <a:solidFill>
                  <a:srgbClr val="FFFFFF"/>
                </a:solidFill>
                <a:latin typeface="+mj-lt"/>
                <a:ea typeface="+mj-ea"/>
                <a:cs typeface="+mj-cs"/>
              </a:rPr>
              <a:t>Staffing Summary</a:t>
            </a:r>
          </a:p>
        </p:txBody>
      </p:sp>
      <p:sp>
        <p:nvSpPr>
          <p:cNvPr id="12" name="Content Placeholder 11">
            <a:extLst>
              <a:ext uri="{FF2B5EF4-FFF2-40B4-BE49-F238E27FC236}">
                <a16:creationId xmlns:a16="http://schemas.microsoft.com/office/drawing/2014/main" id="{36EC7822-D15B-CD35-5947-1B43D02B19E6}"/>
              </a:ext>
            </a:extLst>
          </p:cNvPr>
          <p:cNvSpPr>
            <a:spLocks/>
          </p:cNvSpPr>
          <p:nvPr/>
        </p:nvSpPr>
        <p:spPr>
          <a:xfrm>
            <a:off x="971797" y="723569"/>
            <a:ext cx="5259959" cy="2309918"/>
          </a:xfrm>
          <a:prstGeom prst="rect">
            <a:avLst/>
          </a:prstGeom>
        </p:spPr>
        <p:txBody>
          <a:bodyPr lIns="91440" tIns="45720" rIns="91440" bIns="45720" anchor="t"/>
          <a:lstStyle/>
          <a:p>
            <a:pPr defTabSz="722376">
              <a:spcAft>
                <a:spcPts val="600"/>
              </a:spcAft>
            </a:pPr>
            <a:r>
              <a:rPr lang="en-US" sz="2400" b="1" kern="1200" dirty="0">
                <a:latin typeface="+mn-lt"/>
                <a:ea typeface="+mn-ea"/>
                <a:cs typeface="+mn-cs"/>
              </a:rPr>
              <a:t>Comments:</a:t>
            </a:r>
          </a:p>
          <a:p>
            <a:pPr marL="285750" indent="-285750">
              <a:spcAft>
                <a:spcPts val="600"/>
              </a:spcAft>
              <a:buFont typeface="Arial" panose="020B0604020202020204" pitchFamily="34" charset="0"/>
              <a:buChar char="•"/>
            </a:pPr>
            <a:r>
              <a:rPr lang="en-US" dirty="0">
                <a:cs typeface="Calibri"/>
              </a:rPr>
              <a:t>Seeking additional Technician candidates to ensure staff workload is effectively manageable</a:t>
            </a:r>
            <a:endParaRPr lang="en-US"/>
          </a:p>
          <a:p>
            <a:pPr marL="285750" indent="-285750">
              <a:spcAft>
                <a:spcPts val="600"/>
              </a:spcAft>
              <a:buFont typeface="Arial" panose="020B0604020202020204" pitchFamily="34" charset="0"/>
              <a:buChar char="•"/>
            </a:pPr>
            <a:r>
              <a:rPr lang="en-US" dirty="0">
                <a:cs typeface="Calibri" panose="020F0502020204030204"/>
              </a:rPr>
              <a:t>Recruiting admin assistant </a:t>
            </a:r>
            <a:endParaRPr lang="en-US" dirty="0"/>
          </a:p>
          <a:p>
            <a:pPr marL="285750" indent="-285750">
              <a:spcAft>
                <a:spcPts val="600"/>
              </a:spcAft>
              <a:buFont typeface="Arial" panose="020B0604020202020204" pitchFamily="34" charset="0"/>
              <a:buChar char="•"/>
            </a:pPr>
            <a:r>
              <a:rPr lang="en-US" dirty="0"/>
              <a:t>Strategically outsourced specialty services</a:t>
            </a:r>
          </a:p>
        </p:txBody>
      </p:sp>
      <p:sp>
        <p:nvSpPr>
          <p:cNvPr id="4" name="Content Placeholder 3">
            <a:extLst>
              <a:ext uri="{FF2B5EF4-FFF2-40B4-BE49-F238E27FC236}">
                <a16:creationId xmlns:a16="http://schemas.microsoft.com/office/drawing/2014/main" id="{F6BD9A01-067C-68F5-80DA-A51DB87F3F11}"/>
              </a:ext>
            </a:extLst>
          </p:cNvPr>
          <p:cNvSpPr>
            <a:spLocks/>
          </p:cNvSpPr>
          <p:nvPr/>
        </p:nvSpPr>
        <p:spPr>
          <a:xfrm>
            <a:off x="6163218" y="723569"/>
            <a:ext cx="5259959" cy="585707"/>
          </a:xfrm>
          <a:prstGeom prst="rect">
            <a:avLst/>
          </a:prstGeom>
        </p:spPr>
        <p:txBody>
          <a:bodyPr>
            <a:normAutofit/>
          </a:bodyPr>
          <a:lstStyle/>
          <a:p>
            <a:pPr algn="ctr" defTabSz="722376">
              <a:spcAft>
                <a:spcPts val="600"/>
              </a:spcAft>
            </a:pPr>
            <a:r>
              <a:rPr lang="en-US" sz="2400" b="1" kern="1200" dirty="0">
                <a:solidFill>
                  <a:schemeClr val="tx1"/>
                </a:solidFill>
                <a:latin typeface="+mn-lt"/>
                <a:ea typeface="+mn-ea"/>
                <a:cs typeface="+mn-cs"/>
              </a:rPr>
              <a:t>Org Chart</a:t>
            </a:r>
          </a:p>
          <a:p>
            <a:pPr defTabSz="722376">
              <a:spcAft>
                <a:spcPts val="600"/>
              </a:spcAft>
            </a:pPr>
            <a:endParaRPr lang="en-US" sz="1422" kern="1200" dirty="0">
              <a:solidFill>
                <a:schemeClr val="tx1"/>
              </a:solidFill>
              <a:latin typeface="+mn-lt"/>
              <a:ea typeface="+mn-ea"/>
              <a:cs typeface="+mn-cs"/>
            </a:endParaRPr>
          </a:p>
          <a:p>
            <a:pPr>
              <a:spcAft>
                <a:spcPts val="600"/>
              </a:spcAft>
            </a:pPr>
            <a:endParaRPr lang="en-US" dirty="0"/>
          </a:p>
        </p:txBody>
      </p:sp>
      <p:sp>
        <p:nvSpPr>
          <p:cNvPr id="8" name="TextBox 7">
            <a:extLst>
              <a:ext uri="{FF2B5EF4-FFF2-40B4-BE49-F238E27FC236}">
                <a16:creationId xmlns:a16="http://schemas.microsoft.com/office/drawing/2014/main" id="{3264CA8D-6CB0-3F97-FED7-FBB7202F5646}"/>
              </a:ext>
            </a:extLst>
          </p:cNvPr>
          <p:cNvSpPr txBox="1"/>
          <p:nvPr/>
        </p:nvSpPr>
        <p:spPr>
          <a:xfrm>
            <a:off x="690254" y="3412564"/>
            <a:ext cx="1977464" cy="738023"/>
          </a:xfrm>
          <a:prstGeom prst="rect">
            <a:avLst/>
          </a:prstGeom>
          <a:noFill/>
        </p:spPr>
        <p:txBody>
          <a:bodyPr wrap="none" rtlCol="0">
            <a:spAutoFit/>
          </a:bodyPr>
          <a:lstStyle/>
          <a:p>
            <a:pPr defTabSz="722376">
              <a:spcAft>
                <a:spcPts val="600"/>
              </a:spcAft>
            </a:pPr>
            <a:r>
              <a:rPr lang="en-US" sz="1896" b="1" kern="1200" dirty="0">
                <a:solidFill>
                  <a:schemeClr val="tx1"/>
                </a:solidFill>
                <a:latin typeface="+mn-lt"/>
                <a:ea typeface="+mn-ea"/>
                <a:cs typeface="+mn-cs"/>
              </a:rPr>
              <a:t>Staffing Summary</a:t>
            </a:r>
          </a:p>
          <a:p>
            <a:pPr>
              <a:spcAft>
                <a:spcPts val="600"/>
              </a:spcAft>
            </a:pPr>
            <a:endParaRPr lang="en-US" dirty="0"/>
          </a:p>
        </p:txBody>
      </p:sp>
      <p:graphicFrame>
        <p:nvGraphicFramePr>
          <p:cNvPr id="13" name="Table 12">
            <a:extLst>
              <a:ext uri="{FF2B5EF4-FFF2-40B4-BE49-F238E27FC236}">
                <a16:creationId xmlns:a16="http://schemas.microsoft.com/office/drawing/2014/main" id="{A3C404BA-F9B6-367C-EB99-F7B95BBC5AEC}"/>
              </a:ext>
            </a:extLst>
          </p:cNvPr>
          <p:cNvGraphicFramePr>
            <a:graphicFrameLocks noGrp="1"/>
          </p:cNvGraphicFramePr>
          <p:nvPr>
            <p:extLst>
              <p:ext uri="{D42A27DB-BD31-4B8C-83A1-F6EECF244321}">
                <p14:modId xmlns:p14="http://schemas.microsoft.com/office/powerpoint/2010/main" val="777838541"/>
              </p:ext>
            </p:extLst>
          </p:nvPr>
        </p:nvGraphicFramePr>
        <p:xfrm>
          <a:off x="690254" y="3906346"/>
          <a:ext cx="4752567" cy="731520"/>
        </p:xfrm>
        <a:graphic>
          <a:graphicData uri="http://schemas.openxmlformats.org/drawingml/2006/table">
            <a:tbl>
              <a:tblPr firstRow="1" bandRow="1">
                <a:tableStyleId>{5C22544A-7EE6-4342-B048-85BDC9FD1C3A}</a:tableStyleId>
              </a:tblPr>
              <a:tblGrid>
                <a:gridCol w="1584189">
                  <a:extLst>
                    <a:ext uri="{9D8B030D-6E8A-4147-A177-3AD203B41FA5}">
                      <a16:colId xmlns:a16="http://schemas.microsoft.com/office/drawing/2014/main" val="1534005040"/>
                    </a:ext>
                  </a:extLst>
                </a:gridCol>
                <a:gridCol w="1584189">
                  <a:extLst>
                    <a:ext uri="{9D8B030D-6E8A-4147-A177-3AD203B41FA5}">
                      <a16:colId xmlns:a16="http://schemas.microsoft.com/office/drawing/2014/main" val="299994258"/>
                    </a:ext>
                  </a:extLst>
                </a:gridCol>
                <a:gridCol w="1584189">
                  <a:extLst>
                    <a:ext uri="{9D8B030D-6E8A-4147-A177-3AD203B41FA5}">
                      <a16:colId xmlns:a16="http://schemas.microsoft.com/office/drawing/2014/main" val="2459546426"/>
                    </a:ext>
                  </a:extLst>
                </a:gridCol>
              </a:tblGrid>
              <a:tr h="261080">
                <a:tc>
                  <a:txBody>
                    <a:bodyPr/>
                    <a:lstStyle/>
                    <a:p>
                      <a:pPr algn="ctr"/>
                      <a:r>
                        <a:rPr lang="en-US" dirty="0"/>
                        <a:t>Authorized</a:t>
                      </a:r>
                    </a:p>
                  </a:txBody>
                  <a:tcPr/>
                </a:tc>
                <a:tc>
                  <a:txBody>
                    <a:bodyPr/>
                    <a:lstStyle/>
                    <a:p>
                      <a:pPr algn="ctr"/>
                      <a:r>
                        <a:rPr lang="en-US" dirty="0"/>
                        <a:t>Filled</a:t>
                      </a:r>
                    </a:p>
                  </a:txBody>
                  <a:tcPr/>
                </a:tc>
                <a:tc>
                  <a:txBody>
                    <a:bodyPr/>
                    <a:lstStyle/>
                    <a:p>
                      <a:pPr algn="ctr"/>
                      <a:r>
                        <a:rPr lang="en-US" dirty="0"/>
                        <a:t>Vacancies</a:t>
                      </a:r>
                    </a:p>
                  </a:txBody>
                  <a:tcPr/>
                </a:tc>
                <a:extLst>
                  <a:ext uri="{0D108BD9-81ED-4DB2-BD59-A6C34878D82A}">
                    <a16:rowId xmlns:a16="http://schemas.microsoft.com/office/drawing/2014/main" val="2232592289"/>
                  </a:ext>
                </a:extLst>
              </a:tr>
              <a:tr h="261080">
                <a:tc>
                  <a:txBody>
                    <a:bodyPr/>
                    <a:lstStyle/>
                    <a:p>
                      <a:pPr algn="r"/>
                      <a:r>
                        <a:rPr lang="en-US" dirty="0"/>
                        <a:t>5.5</a:t>
                      </a:r>
                    </a:p>
                  </a:txBody>
                  <a:tcPr/>
                </a:tc>
                <a:tc>
                  <a:txBody>
                    <a:bodyPr/>
                    <a:lstStyle/>
                    <a:p>
                      <a:pPr algn="r"/>
                      <a:r>
                        <a:rPr lang="en-US" dirty="0"/>
                        <a:t>4</a:t>
                      </a:r>
                    </a:p>
                  </a:txBody>
                  <a:tcPr/>
                </a:tc>
                <a:tc>
                  <a:txBody>
                    <a:bodyPr/>
                    <a:lstStyle/>
                    <a:p>
                      <a:pPr algn="r"/>
                      <a:r>
                        <a:rPr lang="en-US" dirty="0"/>
                        <a:t>1.5</a:t>
                      </a:r>
                    </a:p>
                  </a:txBody>
                  <a:tcPr/>
                </a:tc>
                <a:extLst>
                  <a:ext uri="{0D108BD9-81ED-4DB2-BD59-A6C34878D82A}">
                    <a16:rowId xmlns:a16="http://schemas.microsoft.com/office/drawing/2014/main" val="2588886264"/>
                  </a:ext>
                </a:extLst>
              </a:tr>
            </a:tbl>
          </a:graphicData>
        </a:graphic>
      </p:graphicFrame>
      <p:pic>
        <p:nvPicPr>
          <p:cNvPr id="14" name="Picture 13">
            <a:extLst>
              <a:ext uri="{FF2B5EF4-FFF2-40B4-BE49-F238E27FC236}">
                <a16:creationId xmlns:a16="http://schemas.microsoft.com/office/drawing/2014/main" id="{0F5356B7-B721-C984-D05E-2730D374035D}"/>
              </a:ext>
            </a:extLst>
          </p:cNvPr>
          <p:cNvPicPr>
            <a:picLocks noChangeAspect="1"/>
          </p:cNvPicPr>
          <p:nvPr/>
        </p:nvPicPr>
        <p:blipFill>
          <a:blip r:embed="rId3"/>
          <a:stretch>
            <a:fillRect/>
          </a:stretch>
        </p:blipFill>
        <p:spPr>
          <a:xfrm>
            <a:off x="10682513" y="5426866"/>
            <a:ext cx="1431133" cy="1431133"/>
          </a:xfrm>
          <a:prstGeom prst="rect">
            <a:avLst/>
          </a:prstGeom>
        </p:spPr>
      </p:pic>
      <p:graphicFrame>
        <p:nvGraphicFramePr>
          <p:cNvPr id="9" name="Diagram 8">
            <a:extLst>
              <a:ext uri="{FF2B5EF4-FFF2-40B4-BE49-F238E27FC236}">
                <a16:creationId xmlns:a16="http://schemas.microsoft.com/office/drawing/2014/main" id="{F05E3197-F059-1DD2-4D21-71F2B343172C}"/>
              </a:ext>
            </a:extLst>
          </p:cNvPr>
          <p:cNvGraphicFramePr/>
          <p:nvPr>
            <p:extLst>
              <p:ext uri="{D42A27DB-BD31-4B8C-83A1-F6EECF244321}">
                <p14:modId xmlns:p14="http://schemas.microsoft.com/office/powerpoint/2010/main" val="3724595674"/>
              </p:ext>
            </p:extLst>
          </p:nvPr>
        </p:nvGraphicFramePr>
        <p:xfrm>
          <a:off x="5779040" y="914137"/>
          <a:ext cx="6096854" cy="410548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8901617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1371599" y="5510253"/>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Facilities Maintenance &amp; Capital Projects Activities</a:t>
            </a:r>
            <a:br>
              <a:rPr lang="en-US" sz="3400" kern="1200" dirty="0">
                <a:solidFill>
                  <a:srgbClr val="FFFFFF"/>
                </a:solidFill>
                <a:latin typeface="+mj-lt"/>
                <a:ea typeface="+mj-ea"/>
                <a:cs typeface="+mj-cs"/>
              </a:rPr>
            </a:br>
            <a:r>
              <a:rPr lang="en-US" sz="2700" dirty="0">
                <a:solidFill>
                  <a:srgbClr val="FFFFFF"/>
                </a:solidFill>
              </a:rPr>
              <a:t>Q2</a:t>
            </a:r>
            <a:r>
              <a:rPr lang="en-US" sz="2700" kern="1200" dirty="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82514" y="5348514"/>
            <a:ext cx="1509487" cy="1509487"/>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166832588"/>
              </p:ext>
            </p:extLst>
          </p:nvPr>
        </p:nvGraphicFramePr>
        <p:xfrm>
          <a:off x="1088570" y="617701"/>
          <a:ext cx="10078194" cy="4411008"/>
        </p:xfrm>
        <a:graphic>
          <a:graphicData uri="http://schemas.openxmlformats.org/drawingml/2006/table">
            <a:tbl>
              <a:tblPr firstRow="1" bandRow="1">
                <a:noFill/>
                <a:tableStyleId>{5C22544A-7EE6-4342-B048-85BDC9FD1C3A}</a:tableStyleId>
              </a:tblPr>
              <a:tblGrid>
                <a:gridCol w="3827566">
                  <a:extLst>
                    <a:ext uri="{9D8B030D-6E8A-4147-A177-3AD203B41FA5}">
                      <a16:colId xmlns:a16="http://schemas.microsoft.com/office/drawing/2014/main" val="1923382009"/>
                    </a:ext>
                  </a:extLst>
                </a:gridCol>
                <a:gridCol w="3241198">
                  <a:extLst>
                    <a:ext uri="{9D8B030D-6E8A-4147-A177-3AD203B41FA5}">
                      <a16:colId xmlns:a16="http://schemas.microsoft.com/office/drawing/2014/main" val="105490491"/>
                    </a:ext>
                  </a:extLst>
                </a:gridCol>
                <a:gridCol w="3009430">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Staffing acquisition(s) due to previous turnover occurrences</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Seeking another team member</a:t>
                      </a:r>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tc>
                  <a:txBody>
                    <a:bodyPr/>
                    <a:lstStyle/>
                    <a:p>
                      <a:r>
                        <a:rPr lang="en-US" sz="1800" cap="none" spc="0" dirty="0">
                          <a:solidFill>
                            <a:schemeClr val="tx1"/>
                          </a:solidFill>
                        </a:rPr>
                        <a:t>Filled in January 2024</a:t>
                      </a:r>
                      <a:endParaRPr lang="en-US" dirty="0"/>
                    </a:p>
                  </a:txBody>
                  <a:tcPr marL="92143" marR="65816" marT="65816" marB="131633">
                    <a:lnL w="12700" cmpd="sng">
                      <a:noFill/>
                      <a:prstDash val="solid"/>
                    </a:lnL>
                    <a:lnR w="12700" cmpd="sng">
                      <a:noFill/>
                      <a:prstDash val="solid"/>
                    </a:lnR>
                    <a:lnT w="38100" cmpd="sng">
                      <a:noFill/>
                    </a:lnT>
                    <a:lnB w="12700" cap="flat" cmpd="sng" algn="ctr">
                      <a:solidFill>
                        <a:schemeClr val="tx1"/>
                      </a:solidFill>
                      <a:prstDash val="solid"/>
                    </a:lnB>
                    <a:noFill/>
                  </a:tcPr>
                </a:tc>
                <a:extLst>
                  <a:ext uri="{0D108BD9-81ED-4DB2-BD59-A6C34878D82A}">
                    <a16:rowId xmlns:a16="http://schemas.microsoft.com/office/drawing/2014/main" val="1200253343"/>
                  </a:ext>
                </a:extLst>
              </a:tr>
              <a:tr h="545330">
                <a:tc>
                  <a:txBody>
                    <a:bodyPr/>
                    <a:lstStyle/>
                    <a:p>
                      <a:r>
                        <a:rPr lang="en-US" sz="1800" cap="none" spc="0" dirty="0">
                          <a:solidFill>
                            <a:schemeClr val="tx1"/>
                          </a:solidFill>
                        </a:rPr>
                        <a:t>Primary Objective of facilities and maintenance is to maintain daily operational capacity of all County buildings, site locations etc.</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Completed 244 work orders in Q1 FY 24 as requested by departments via E maintenance</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r>
                        <a:rPr lang="en-US" sz="1800" cap="none" spc="0" dirty="0">
                          <a:solidFill>
                            <a:schemeClr val="tx1"/>
                          </a:solidFill>
                        </a:rPr>
                        <a:t>Some PM’s however mostly special requests by County employees or facilities staff</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1987997961"/>
                  </a:ext>
                </a:extLst>
              </a:tr>
              <a:tr h="545330">
                <a:tc>
                  <a:txBody>
                    <a:bodyPr/>
                    <a:lstStyle/>
                    <a:p>
                      <a:r>
                        <a:rPr lang="en-US" sz="1800" cap="none" spc="0" dirty="0">
                          <a:solidFill>
                            <a:schemeClr val="tx1"/>
                          </a:solidFill>
                        </a:rPr>
                        <a:t>Correct deficiencies at Jail mechanical systems for mandatory compliance</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Implemented Siemens for controls and software upgrades, $32K</a:t>
                      </a:r>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tc>
                  <a:txBody>
                    <a:bodyPr/>
                    <a:lstStyle/>
                    <a:p>
                      <a:r>
                        <a:rPr lang="en-US" sz="1800" cap="none" spc="0" dirty="0">
                          <a:solidFill>
                            <a:schemeClr val="tx1"/>
                          </a:solidFill>
                        </a:rPr>
                        <a:t>County team learning systems </a:t>
                      </a:r>
                      <a:endParaRPr lang="en-US" dirty="0"/>
                    </a:p>
                  </a:txBody>
                  <a:tcPr marL="92143" marR="65816" marT="65816" marB="131633">
                    <a:lnL w="12700" cmpd="sng">
                      <a:noFill/>
                      <a:prstDash val="solid"/>
                    </a:lnL>
                    <a:lnR w="12700" cmpd="sng">
                      <a:noFill/>
                      <a:prstDash val="solid"/>
                    </a:lnR>
                    <a:lnT w="12700" cmpd="sng">
                      <a:noFill/>
                      <a:prstDash val="solid"/>
                    </a:lnT>
                    <a:lnB w="12700" cap="flat" cmpd="sng" algn="ctr">
                      <a:solidFill>
                        <a:schemeClr val="tx1"/>
                      </a:solidFill>
                      <a:prstDash val="solid"/>
                    </a:lnB>
                    <a:noFill/>
                  </a:tcPr>
                </a:tc>
                <a:extLst>
                  <a:ext uri="{0D108BD9-81ED-4DB2-BD59-A6C34878D82A}">
                    <a16:rowId xmlns:a16="http://schemas.microsoft.com/office/drawing/2014/main" val="3283559543"/>
                  </a:ext>
                </a:extLst>
              </a:tr>
              <a:tr h="545330">
                <a:tc>
                  <a:txBody>
                    <a:bodyPr/>
                    <a:lstStyle/>
                    <a:p>
                      <a:r>
                        <a:rPr lang="en-US" sz="1800" cap="none" spc="0" dirty="0">
                          <a:solidFill>
                            <a:schemeClr val="tx1"/>
                          </a:solidFill>
                        </a:rPr>
                        <a:t>Perform refresh at Emergency Operations Center (EOC&amp;SAR)</a:t>
                      </a: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tc>
                  <a:txBody>
                    <a:bodyPr/>
                    <a:lstStyle/>
                    <a:p>
                      <a:endParaRPr lang="en-US" sz="1800" cap="none" spc="0" dirty="0">
                        <a:solidFill>
                          <a:schemeClr val="tx1"/>
                        </a:solidFill>
                      </a:endParaRPr>
                    </a:p>
                  </a:txBody>
                  <a:tcPr marL="92143" marR="65816" marT="65816" marB="131633">
                    <a:lnL w="12700" cmpd="sng">
                      <a:noFill/>
                      <a:prstDash val="solid"/>
                    </a:lnL>
                    <a:lnR w="12700" cmpd="sng">
                      <a:noFill/>
                      <a:prstDash val="solid"/>
                    </a:lnR>
                    <a:lnT w="12700" cap="flat" cmpd="sng" algn="ctr">
                      <a:solidFill>
                        <a:schemeClr val="tx1"/>
                      </a:solidFill>
                      <a:prstDash val="solid"/>
                    </a:lnT>
                    <a:lnB w="12700" cmpd="sng">
                      <a:noFill/>
                      <a:prstDash val="solid"/>
                    </a:lnB>
                    <a:solidFill>
                      <a:schemeClr val="bg1">
                        <a:lumMod val="95000"/>
                      </a:schemeClr>
                    </a:solidFill>
                  </a:tcPr>
                </a:tc>
                <a:extLst>
                  <a:ext uri="{0D108BD9-81ED-4DB2-BD59-A6C34878D82A}">
                    <a16:rowId xmlns:a16="http://schemas.microsoft.com/office/drawing/2014/main" val="3239926758"/>
                  </a:ext>
                </a:extLst>
              </a:tr>
            </a:tbl>
          </a:graphicData>
        </a:graphic>
      </p:graphicFrame>
    </p:spTree>
    <p:extLst>
      <p:ext uri="{BB962C8B-B14F-4D97-AF65-F5344CB8AC3E}">
        <p14:creationId xmlns:p14="http://schemas.microsoft.com/office/powerpoint/2010/main" val="3340190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264161" y="5459453"/>
            <a:ext cx="10515710" cy="1033669"/>
          </a:xfrm>
        </p:spPr>
        <p:txBody>
          <a:bodyPr vert="horz" lIns="91440" tIns="45720" rIns="91440" bIns="45720" rtlCol="0" anchor="ctr">
            <a:normAutofit fontScale="90000"/>
          </a:bodyPr>
          <a:lstStyle/>
          <a:p>
            <a:r>
              <a:rPr lang="en-US" sz="3600" kern="1200" dirty="0">
                <a:solidFill>
                  <a:srgbClr val="FFFFFF"/>
                </a:solidFill>
                <a:latin typeface="+mj-lt"/>
                <a:ea typeface="+mj-ea"/>
                <a:cs typeface="+mj-cs"/>
              </a:rPr>
              <a:t>Facilities Maintenance &amp; Capital Projects Activities - continued</a:t>
            </a:r>
            <a:br>
              <a:rPr lang="en-US" sz="3400" kern="1200" dirty="0">
                <a:solidFill>
                  <a:srgbClr val="FFFFFF"/>
                </a:solidFill>
                <a:latin typeface="+mj-lt"/>
                <a:ea typeface="+mj-ea"/>
                <a:cs typeface="+mj-cs"/>
              </a:rPr>
            </a:br>
            <a:r>
              <a:rPr lang="en-US" sz="2400" dirty="0">
                <a:solidFill>
                  <a:srgbClr val="FFFFFF"/>
                </a:solidFill>
              </a:rPr>
              <a:t>Q2</a:t>
            </a:r>
            <a:r>
              <a:rPr lang="en-US" sz="2400" kern="1200" dirty="0">
                <a:solidFill>
                  <a:srgbClr val="FFFFFF"/>
                </a:solidFill>
                <a:latin typeface="+mj-lt"/>
                <a:ea typeface="+mj-ea"/>
                <a:cs typeface="+mj-cs"/>
              </a:rPr>
              <a:t> FY 2024</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3723196648"/>
              </p:ext>
            </p:extLst>
          </p:nvPr>
        </p:nvGraphicFramePr>
        <p:xfrm>
          <a:off x="937860" y="587714"/>
          <a:ext cx="10309608" cy="4667767"/>
        </p:xfrm>
        <a:graphic>
          <a:graphicData uri="http://schemas.openxmlformats.org/drawingml/2006/table">
            <a:tbl>
              <a:tblPr firstRow="1" bandRow="1">
                <a:noFill/>
                <a:tableStyleId>{5C22544A-7EE6-4342-B048-85BDC9FD1C3A}</a:tableStyleId>
              </a:tblPr>
              <a:tblGrid>
                <a:gridCol w="3459075">
                  <a:extLst>
                    <a:ext uri="{9D8B030D-6E8A-4147-A177-3AD203B41FA5}">
                      <a16:colId xmlns:a16="http://schemas.microsoft.com/office/drawing/2014/main" val="1923382009"/>
                    </a:ext>
                  </a:extLst>
                </a:gridCol>
                <a:gridCol w="4200041">
                  <a:extLst>
                    <a:ext uri="{9D8B030D-6E8A-4147-A177-3AD203B41FA5}">
                      <a16:colId xmlns:a16="http://schemas.microsoft.com/office/drawing/2014/main" val="105490491"/>
                    </a:ext>
                  </a:extLst>
                </a:gridCol>
                <a:gridCol w="2650492">
                  <a:extLst>
                    <a:ext uri="{9D8B030D-6E8A-4147-A177-3AD203B41FA5}">
                      <a16:colId xmlns:a16="http://schemas.microsoft.com/office/drawing/2014/main" val="121705841"/>
                    </a:ext>
                  </a:extLst>
                </a:gridCol>
              </a:tblGrid>
              <a:tr h="552292">
                <a:tc>
                  <a:txBody>
                    <a:bodyPr/>
                    <a:lstStyle/>
                    <a:p>
                      <a:pPr algn="ctr"/>
                      <a:r>
                        <a:rPr lang="en-US" sz="2000" b="1" cap="none" spc="0" dirty="0">
                          <a:solidFill>
                            <a:schemeClr val="bg1"/>
                          </a:solidFill>
                        </a:rPr>
                        <a:t>Goal/work plan description</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Activity during quarter</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992074">
                <a:tc>
                  <a:txBody>
                    <a:bodyPr/>
                    <a:lstStyle/>
                    <a:p>
                      <a:r>
                        <a:rPr lang="en-US" sz="1800" cap="none" spc="0" dirty="0">
                          <a:solidFill>
                            <a:schemeClr val="tx1"/>
                          </a:solidFill>
                        </a:rPr>
                        <a:t>Improve Aesthetics at Library with emphasis on patio, Broughton Rm and general grounds upkeep</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Patio renovation project completed</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Ice storm issues to address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2058883">
                <a:tc>
                  <a:txBody>
                    <a:bodyPr/>
                    <a:lstStyle/>
                    <a:p>
                      <a:r>
                        <a:rPr lang="en-US" sz="1800" cap="none" spc="0" dirty="0">
                          <a:solidFill>
                            <a:schemeClr val="tx1"/>
                          </a:solidFill>
                        </a:rPr>
                        <a:t>Progressed with electrical upgrade project at Courthouse per RFP</a:t>
                      </a:r>
                    </a:p>
                    <a:p>
                      <a:endParaRPr lang="en-US" sz="1800" cap="none" spc="0" dirty="0">
                        <a:solidFill>
                          <a:schemeClr val="tx1"/>
                        </a:solidFill>
                      </a:endParaRPr>
                    </a:p>
                    <a:p>
                      <a:r>
                        <a:rPr lang="en-US" sz="1800" cap="none" spc="0" dirty="0">
                          <a:solidFill>
                            <a:schemeClr val="tx1"/>
                          </a:solidFill>
                        </a:rPr>
                        <a:t>Support Justice Center project to completion and operations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lvl="0">
                        <a:buNone/>
                      </a:pPr>
                      <a:r>
                        <a:rPr lang="en-US" sz="1800" b="0" i="0" u="none" strike="noStrike" cap="none" spc="0" noProof="0" dirty="0">
                          <a:solidFill>
                            <a:schemeClr val="tx1"/>
                          </a:solidFill>
                          <a:latin typeface="Calibri"/>
                        </a:rPr>
                        <a:t>Physical work completed</a:t>
                      </a:r>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pPr lvl="0">
                        <a:buNone/>
                      </a:pPr>
                      <a:r>
                        <a:rPr lang="en-US" sz="1800" cap="none" spc="0" dirty="0">
                          <a:solidFill>
                            <a:schemeClr val="tx1"/>
                          </a:solidFill>
                        </a:rPr>
                        <a:t>Ensured HVAC systems and other components remained on schedule</a:t>
                      </a:r>
                      <a:endParaRPr lang="en-US"/>
                    </a:p>
                    <a:p>
                      <a:pPr lvl="0">
                        <a:buNone/>
                      </a:pPr>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endParaRPr lang="en-US" sz="1800" cap="none" spc="0" dirty="0">
                        <a:solidFill>
                          <a:schemeClr val="tx1"/>
                        </a:solidFill>
                      </a:endParaRPr>
                    </a:p>
                    <a:p>
                      <a:endParaRPr lang="en-US" sz="1800" cap="none" spc="0" dirty="0">
                        <a:solidFill>
                          <a:schemeClr val="tx1"/>
                        </a:solidFill>
                      </a:endParaRPr>
                    </a:p>
                    <a:p>
                      <a:endParaRPr lang="en-US" sz="1800" cap="none" spc="0" dirty="0">
                        <a:solidFill>
                          <a:schemeClr val="tx1"/>
                        </a:solidFill>
                      </a:endParaRPr>
                    </a:p>
                    <a:p>
                      <a:pPr lvl="0">
                        <a:buNone/>
                      </a:pPr>
                      <a:r>
                        <a:rPr lang="en-US" sz="1800" cap="none" spc="0" dirty="0">
                          <a:solidFill>
                            <a:schemeClr val="tx1"/>
                          </a:solidFill>
                        </a:rPr>
                        <a:t>Project is on track for Summer 2024 completion</a:t>
                      </a:r>
                      <a:endParaRPr lang="en-US"/>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992074">
                <a:tc>
                  <a:txBody>
                    <a:bodyPr/>
                    <a:lstStyle/>
                    <a:p>
                      <a:r>
                        <a:rPr lang="en-US" sz="1800" cap="none" spc="0" dirty="0">
                          <a:solidFill>
                            <a:schemeClr val="tx1"/>
                          </a:solidFill>
                        </a:rPr>
                        <a:t>Develop and solidify master campus planning</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Identified feasible logistical plan based on needs study and team collaboration</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Courthouse improvements ongoing pending 2024 RFP for design services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31507489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400539" y="5524127"/>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Facilities Maintenance &amp; CP Performance Measures</a:t>
            </a:r>
            <a:br>
              <a:rPr lang="en-US" sz="3400" kern="1200" dirty="0">
                <a:solidFill>
                  <a:srgbClr val="FFFFFF"/>
                </a:solidFill>
                <a:latin typeface="+mj-lt"/>
                <a:ea typeface="+mj-ea"/>
                <a:cs typeface="+mj-cs"/>
              </a:rPr>
            </a:br>
            <a:r>
              <a:rPr lang="en-US" sz="2400" dirty="0">
                <a:solidFill>
                  <a:srgbClr val="FFFFFF"/>
                </a:solidFill>
              </a:rPr>
              <a:t>Q2</a:t>
            </a:r>
            <a:r>
              <a:rPr lang="en-US" sz="2400" kern="1200" dirty="0">
                <a:solidFill>
                  <a:srgbClr val="FFFFFF"/>
                </a:solidFill>
                <a:latin typeface="+mj-lt"/>
                <a:ea typeface="+mj-ea"/>
                <a:cs typeface="+mj-cs"/>
              </a:rPr>
              <a:t> FY 2024</a:t>
            </a:r>
          </a:p>
        </p:txBody>
      </p:sp>
      <p:sp>
        <p:nvSpPr>
          <p:cNvPr id="3" name="TextBox 2">
            <a:extLst>
              <a:ext uri="{FF2B5EF4-FFF2-40B4-BE49-F238E27FC236}">
                <a16:creationId xmlns:a16="http://schemas.microsoft.com/office/drawing/2014/main" id="{EBE33B02-5D32-4F98-2EB4-79C2A5503124}"/>
              </a:ext>
            </a:extLst>
          </p:cNvPr>
          <p:cNvSpPr txBox="1"/>
          <p:nvPr/>
        </p:nvSpPr>
        <p:spPr>
          <a:xfrm>
            <a:off x="1059484" y="3710241"/>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graphicFrame>
        <p:nvGraphicFramePr>
          <p:cNvPr id="4" name="Content Placeholder 3">
            <a:extLst>
              <a:ext uri="{FF2B5EF4-FFF2-40B4-BE49-F238E27FC236}">
                <a16:creationId xmlns:a16="http://schemas.microsoft.com/office/drawing/2014/main" id="{AFCCCF83-4B5F-87F5-0750-697FA28FEDEB}"/>
              </a:ext>
            </a:extLst>
          </p:cNvPr>
          <p:cNvGraphicFramePr>
            <a:graphicFrameLocks noGrp="1"/>
          </p:cNvGraphicFramePr>
          <p:nvPr>
            <p:ph idx="1"/>
            <p:extLst>
              <p:ext uri="{D42A27DB-BD31-4B8C-83A1-F6EECF244321}">
                <p14:modId xmlns:p14="http://schemas.microsoft.com/office/powerpoint/2010/main" val="3010134327"/>
              </p:ext>
            </p:extLst>
          </p:nvPr>
        </p:nvGraphicFramePr>
        <p:xfrm>
          <a:off x="802640" y="666451"/>
          <a:ext cx="10464909" cy="2915520"/>
        </p:xfrm>
        <a:graphic>
          <a:graphicData uri="http://schemas.openxmlformats.org/drawingml/2006/table">
            <a:tbl>
              <a:tblPr firstRow="1" bandRow="1">
                <a:noFill/>
                <a:tableStyleId>{5C22544A-7EE6-4342-B048-85BDC9FD1C3A}</a:tableStyleId>
              </a:tblPr>
              <a:tblGrid>
                <a:gridCol w="3547687">
                  <a:extLst>
                    <a:ext uri="{9D8B030D-6E8A-4147-A177-3AD203B41FA5}">
                      <a16:colId xmlns:a16="http://schemas.microsoft.com/office/drawing/2014/main" val="1923382009"/>
                    </a:ext>
                  </a:extLst>
                </a:gridCol>
                <a:gridCol w="1918393">
                  <a:extLst>
                    <a:ext uri="{9D8B030D-6E8A-4147-A177-3AD203B41FA5}">
                      <a16:colId xmlns:a16="http://schemas.microsoft.com/office/drawing/2014/main" val="2883087216"/>
                    </a:ext>
                  </a:extLst>
                </a:gridCol>
                <a:gridCol w="1642225">
                  <a:extLst>
                    <a:ext uri="{9D8B030D-6E8A-4147-A177-3AD203B41FA5}">
                      <a16:colId xmlns:a16="http://schemas.microsoft.com/office/drawing/2014/main" val="105490491"/>
                    </a:ext>
                  </a:extLst>
                </a:gridCol>
                <a:gridCol w="3356604">
                  <a:extLst>
                    <a:ext uri="{9D8B030D-6E8A-4147-A177-3AD203B41FA5}">
                      <a16:colId xmlns:a16="http://schemas.microsoft.com/office/drawing/2014/main" val="121705841"/>
                    </a:ext>
                  </a:extLst>
                </a:gridCol>
              </a:tblGrid>
              <a:tr h="603692">
                <a:tc>
                  <a:txBody>
                    <a:bodyPr/>
                    <a:lstStyle/>
                    <a:p>
                      <a:pPr algn="ctr"/>
                      <a:r>
                        <a:rPr lang="en-US" sz="2000" b="1" cap="none" spc="0" dirty="0">
                          <a:solidFill>
                            <a:schemeClr val="bg1"/>
                          </a:solidFill>
                        </a:rPr>
                        <a:t>Performance measure</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Goal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Actual</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tc>
                  <a:txBody>
                    <a:bodyPr/>
                    <a:lstStyle/>
                    <a:p>
                      <a:pPr algn="ctr"/>
                      <a:r>
                        <a:rPr lang="en-US" sz="2000" b="1" cap="none" spc="0" dirty="0">
                          <a:solidFill>
                            <a:schemeClr val="bg1"/>
                          </a:solidFill>
                        </a:rPr>
                        <a:t>Comments</a:t>
                      </a:r>
                    </a:p>
                  </a:txBody>
                  <a:tcPr marL="92143" marR="65816" marT="131633" marB="131633" anchor="ctr">
                    <a:lnL w="12700" cmpd="sng">
                      <a:noFill/>
                    </a:lnL>
                    <a:lnR w="12700" cmpd="sng">
                      <a:noFill/>
                    </a:lnR>
                    <a:lnT w="19050" cap="flat" cmpd="sng" algn="ctr">
                      <a:noFill/>
                      <a:prstDash val="solid"/>
                    </a:lnT>
                    <a:lnB w="38100" cmpd="sng">
                      <a:noFill/>
                    </a:lnB>
                    <a:solidFill>
                      <a:schemeClr val="tx1"/>
                    </a:solidFill>
                  </a:tcPr>
                </a:tc>
                <a:extLst>
                  <a:ext uri="{0D108BD9-81ED-4DB2-BD59-A6C34878D82A}">
                    <a16:rowId xmlns:a16="http://schemas.microsoft.com/office/drawing/2014/main" val="2408833729"/>
                  </a:ext>
                </a:extLst>
              </a:tr>
              <a:tr h="545330">
                <a:tc>
                  <a:txBody>
                    <a:bodyPr/>
                    <a:lstStyle/>
                    <a:p>
                      <a:r>
                        <a:rPr lang="en-US" sz="1800" cap="none" spc="0" dirty="0">
                          <a:solidFill>
                            <a:schemeClr val="tx1"/>
                          </a:solidFill>
                        </a:rPr>
                        <a:t>Quality of experience in facilities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Maintain/Improve</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Achieved</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Ongoing - Subjective</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3312533327"/>
                  </a:ext>
                </a:extLst>
              </a:tr>
              <a:tr h="545330">
                <a:tc>
                  <a:txBody>
                    <a:bodyPr/>
                    <a:lstStyle/>
                    <a:p>
                      <a:r>
                        <a:rPr lang="en-US" sz="1800" cap="none" spc="0" dirty="0">
                          <a:solidFill>
                            <a:schemeClr val="tx1"/>
                          </a:solidFill>
                        </a:rPr>
                        <a:t>Cost/Time/Quality of Justice Center</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Complete and maximize savings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Work in progress</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Ongoing - Subjective</a:t>
                      </a:r>
                    </a:p>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1200253343"/>
                  </a:ext>
                </a:extLst>
              </a:tr>
              <a:tr h="545330">
                <a:tc>
                  <a:txBody>
                    <a:bodyPr/>
                    <a:lstStyle/>
                    <a:p>
                      <a:r>
                        <a:rPr lang="en-US" sz="1800" cap="none" spc="0" dirty="0">
                          <a:solidFill>
                            <a:schemeClr val="tx1"/>
                          </a:solidFill>
                        </a:rPr>
                        <a:t>Master campus plan starting with Courthouse renovations effort</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Develop, Solidify and Implement</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cap="none" spc="0" dirty="0">
                          <a:solidFill>
                            <a:schemeClr val="tx1"/>
                          </a:solidFill>
                        </a:rPr>
                        <a:t>Work in progress</a:t>
                      </a:r>
                    </a:p>
                    <a:p>
                      <a:endParaRPr lang="en-US" sz="1800" cap="none" spc="0" dirty="0">
                        <a:solidFill>
                          <a:schemeClr val="tx1"/>
                        </a:solidFill>
                      </a:endParaRP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tc>
                  <a:txBody>
                    <a:bodyPr/>
                    <a:lstStyle/>
                    <a:p>
                      <a:r>
                        <a:rPr lang="en-US" sz="1800" cap="none" spc="0" dirty="0">
                          <a:solidFill>
                            <a:schemeClr val="tx1"/>
                          </a:solidFill>
                        </a:rPr>
                        <a:t>Not a short-term goal</a:t>
                      </a:r>
                    </a:p>
                  </a:txBody>
                  <a:tcPr marL="92143" marR="65816" marT="65816" marB="131633">
                    <a:lnL w="12700" cmpd="sng">
                      <a:noFill/>
                      <a:prstDash val="solid"/>
                    </a:lnL>
                    <a:lnR w="12700" cmpd="sng">
                      <a:noFill/>
                      <a:prstDash val="solid"/>
                    </a:lnR>
                    <a:lnT w="38100" cmpd="sng">
                      <a:noFill/>
                    </a:lnT>
                    <a:lnB w="12700" cap="flat" cmpd="sng" algn="ctr">
                      <a:noFill/>
                      <a:prstDash val="solid"/>
                    </a:lnB>
                    <a:noFill/>
                  </a:tcPr>
                </a:tc>
                <a:extLst>
                  <a:ext uri="{0D108BD9-81ED-4DB2-BD59-A6C34878D82A}">
                    <a16:rowId xmlns:a16="http://schemas.microsoft.com/office/drawing/2014/main" val="2193684433"/>
                  </a:ext>
                </a:extLst>
              </a:tr>
            </a:tbl>
          </a:graphicData>
        </a:graphic>
      </p:graphicFrame>
    </p:spTree>
    <p:extLst>
      <p:ext uri="{BB962C8B-B14F-4D97-AF65-F5344CB8AC3E}">
        <p14:creationId xmlns:p14="http://schemas.microsoft.com/office/powerpoint/2010/main" val="1254468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66402"/>
            <a:ext cx="12191998" cy="1590742"/>
          </a:xfrm>
          <a:prstGeom prst="rect">
            <a:avLst/>
          </a:prstGeom>
          <a:gradFill>
            <a:gsLst>
              <a:gs pos="0">
                <a:srgbClr val="000000"/>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5270175"/>
            <a:ext cx="12185331" cy="1590742"/>
          </a:xfrm>
          <a:prstGeom prst="rect">
            <a:avLst/>
          </a:prstGeom>
          <a:gradFill>
            <a:gsLst>
              <a:gs pos="0">
                <a:schemeClr val="accent1">
                  <a:alpha val="0"/>
                </a:schemeClr>
              </a:gs>
              <a:gs pos="100000">
                <a:schemeClr val="accent1">
                  <a:lumMod val="50000"/>
                </a:schemeClr>
              </a:gs>
            </a:gsLst>
            <a:lin ang="10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5265546"/>
            <a:ext cx="4076698" cy="1590742"/>
          </a:xfrm>
          <a:prstGeom prst="rect">
            <a:avLst/>
          </a:prstGeom>
          <a:gradFill>
            <a:gsLst>
              <a:gs pos="0">
                <a:schemeClr val="accent1">
                  <a:lumMod val="50000"/>
                </a:schemeClr>
              </a:gs>
              <a:gs pos="100000">
                <a:schemeClr val="accent1">
                  <a:alpha val="0"/>
                </a:scheme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3335" y="5263483"/>
            <a:ext cx="12192000" cy="1597433"/>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870CFA-96CC-ED23-FB9D-317BE8ED6A7E}"/>
              </a:ext>
            </a:extLst>
          </p:cNvPr>
          <p:cNvSpPr>
            <a:spLocks noGrp="1"/>
          </p:cNvSpPr>
          <p:nvPr>
            <p:ph type="title"/>
          </p:nvPr>
        </p:nvSpPr>
        <p:spPr>
          <a:xfrm>
            <a:off x="400539" y="5524127"/>
            <a:ext cx="9895951" cy="1033669"/>
          </a:xfrm>
        </p:spPr>
        <p:txBody>
          <a:bodyPr vert="horz" lIns="91440" tIns="45720" rIns="91440" bIns="45720" rtlCol="0" anchor="ctr">
            <a:normAutofit/>
          </a:bodyPr>
          <a:lstStyle/>
          <a:p>
            <a:r>
              <a:rPr lang="en-US" sz="3600" kern="1200" dirty="0">
                <a:solidFill>
                  <a:srgbClr val="FFFFFF"/>
                </a:solidFill>
                <a:latin typeface="+mj-lt"/>
                <a:ea typeface="+mj-ea"/>
                <a:cs typeface="+mj-cs"/>
              </a:rPr>
              <a:t>Facilities </a:t>
            </a:r>
            <a:r>
              <a:rPr lang="en-US" sz="3600" dirty="0">
                <a:solidFill>
                  <a:srgbClr val="FFFFFF"/>
                </a:solidFill>
              </a:rPr>
              <a:t>FY 2024 Closeout and FY 2025 Initiatives</a:t>
            </a:r>
            <a:endParaRPr lang="en-US" sz="24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EBE33B02-5D32-4F98-2EB4-79C2A5503124}"/>
              </a:ext>
            </a:extLst>
          </p:cNvPr>
          <p:cNvSpPr txBox="1"/>
          <p:nvPr/>
        </p:nvSpPr>
        <p:spPr>
          <a:xfrm>
            <a:off x="1059484" y="3710241"/>
            <a:ext cx="8332826" cy="1119982"/>
          </a:xfrm>
          <a:prstGeom prst="rect">
            <a:avLst/>
          </a:prstGeom>
        </p:spPr>
        <p:txBody>
          <a:bodyPr vert="horz" lIns="91440" tIns="45720" rIns="91440" bIns="45720" rtlCol="0" anchor="ctr">
            <a:normAutofit/>
          </a:bodyPr>
          <a:lstStyle/>
          <a:p>
            <a:pPr>
              <a:lnSpc>
                <a:spcPct val="90000"/>
              </a:lnSpc>
              <a:spcAft>
                <a:spcPts val="600"/>
              </a:spcAft>
            </a:pPr>
            <a:r>
              <a:rPr lang="en-US" sz="3200" dirty="0"/>
              <a:t>Questions</a:t>
            </a:r>
          </a:p>
        </p:txBody>
      </p:sp>
      <p:pic>
        <p:nvPicPr>
          <p:cNvPr id="5" name="Picture 4">
            <a:extLst>
              <a:ext uri="{FF2B5EF4-FFF2-40B4-BE49-F238E27FC236}">
                <a16:creationId xmlns:a16="http://schemas.microsoft.com/office/drawing/2014/main" id="{A49999B9-17D5-7473-9D35-3130E6056ABD}"/>
              </a:ext>
            </a:extLst>
          </p:cNvPr>
          <p:cNvPicPr>
            <a:picLocks noChangeAspect="1"/>
          </p:cNvPicPr>
          <p:nvPr/>
        </p:nvPicPr>
        <p:blipFill>
          <a:blip r:embed="rId3"/>
          <a:stretch>
            <a:fillRect/>
          </a:stretch>
        </p:blipFill>
        <p:spPr>
          <a:xfrm>
            <a:off x="10697029" y="5363029"/>
            <a:ext cx="1494972" cy="1494972"/>
          </a:xfrm>
          <a:prstGeom prst="rect">
            <a:avLst/>
          </a:prstGeom>
        </p:spPr>
      </p:pic>
      <p:sp>
        <p:nvSpPr>
          <p:cNvPr id="7" name="Content Placeholder 6">
            <a:extLst>
              <a:ext uri="{FF2B5EF4-FFF2-40B4-BE49-F238E27FC236}">
                <a16:creationId xmlns:a16="http://schemas.microsoft.com/office/drawing/2014/main" id="{2446C09A-B301-ACD3-B3A2-64AF72F2062A}"/>
              </a:ext>
            </a:extLst>
          </p:cNvPr>
          <p:cNvSpPr>
            <a:spLocks noGrp="1"/>
          </p:cNvSpPr>
          <p:nvPr>
            <p:ph idx="1"/>
          </p:nvPr>
        </p:nvSpPr>
        <p:spPr>
          <a:xfrm>
            <a:off x="821635" y="1090481"/>
            <a:ext cx="10515600" cy="1949382"/>
          </a:xfrm>
        </p:spPr>
        <p:txBody>
          <a:bodyPr vert="horz" lIns="91440" tIns="45720" rIns="91440" bIns="45720" rtlCol="0" anchor="t">
            <a:normAutofit/>
          </a:bodyPr>
          <a:lstStyle/>
          <a:p>
            <a:r>
              <a:rPr lang="en-US" dirty="0">
                <a:cs typeface="Calibri"/>
              </a:rPr>
              <a:t>Hire Admin Assistant - complete</a:t>
            </a:r>
          </a:p>
          <a:p>
            <a:r>
              <a:rPr lang="en-US" dirty="0">
                <a:cs typeface="Calibri"/>
              </a:rPr>
              <a:t>Recruit a Facilities Director – in process</a:t>
            </a:r>
            <a:endParaRPr lang="en-US" dirty="0"/>
          </a:p>
          <a:p>
            <a:r>
              <a:rPr lang="en-US" dirty="0">
                <a:cs typeface="Calibri"/>
              </a:rPr>
              <a:t>Ensure smooth opening/operation of Justice Center</a:t>
            </a:r>
          </a:p>
          <a:p>
            <a:pPr marL="0" indent="0">
              <a:buNone/>
            </a:pPr>
            <a:endParaRPr lang="en-US" dirty="0">
              <a:cs typeface="Calibri"/>
            </a:endParaRPr>
          </a:p>
          <a:p>
            <a:endParaRPr lang="en-US" dirty="0">
              <a:cs typeface="Calibri"/>
            </a:endParaRPr>
          </a:p>
          <a:p>
            <a:endParaRPr lang="en-US" dirty="0">
              <a:cs typeface="Calibri"/>
            </a:endParaRPr>
          </a:p>
        </p:txBody>
      </p:sp>
    </p:spTree>
    <p:extLst>
      <p:ext uri="{BB962C8B-B14F-4D97-AF65-F5344CB8AC3E}">
        <p14:creationId xmlns:p14="http://schemas.microsoft.com/office/powerpoint/2010/main" val="3841383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374F4C504EEDB459C605A6B35FA36A2" ma:contentTypeVersion="6" ma:contentTypeDescription="Create a new document." ma:contentTypeScope="" ma:versionID="ba1b6f9f553e717c270d4079b621d28c">
  <xsd:schema xmlns:xsd="http://www.w3.org/2001/XMLSchema" xmlns:xs="http://www.w3.org/2001/XMLSchema" xmlns:p="http://schemas.microsoft.com/office/2006/metadata/properties" xmlns:ns2="b557908c-db8f-492c-85b3-8ac25d9f5500" xmlns:ns3="e14e99d7-bcb5-4c14-be58-b6d060e5a5a5" targetNamespace="http://schemas.microsoft.com/office/2006/metadata/properties" ma:root="true" ma:fieldsID="8e5a3ed03218abb7caf8cf38c83c9263" ns2:_="" ns3:_="">
    <xsd:import namespace="b557908c-db8f-492c-85b3-8ac25d9f5500"/>
    <xsd:import namespace="e14e99d7-bcb5-4c14-be58-b6d060e5a5a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57908c-db8f-492c-85b3-8ac25d9f550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14e99d7-bcb5-4c14-be58-b6d060e5a5a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2DC3C54-1DC6-4916-B6B7-1A3A1451929E}">
  <ds:schemaRefs>
    <ds:schemaRef ds:uri="http://schemas.microsoft.com/sharepoint/v3/contenttype/forms"/>
  </ds:schemaRefs>
</ds:datastoreItem>
</file>

<file path=customXml/itemProps2.xml><?xml version="1.0" encoding="utf-8"?>
<ds:datastoreItem xmlns:ds="http://schemas.openxmlformats.org/officeDocument/2006/customXml" ds:itemID="{82FCA58F-3BB6-45AC-A041-B44F051577BC}">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FCD6F18C-7AA6-4F68-84FB-D167525363A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57908c-db8f-492c-85b3-8ac25d9f5500"/>
    <ds:schemaRef ds:uri="e14e99d7-bcb5-4c14-be58-b6d060e5a5a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762</TotalTime>
  <Words>1032</Words>
  <Application>Microsoft Office PowerPoint</Application>
  <PresentationFormat>Widescreen</PresentationFormat>
  <Paragraphs>170</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Facilities, Maintenance and Capital Projects</vt:lpstr>
      <vt:lpstr>Facilities and Maintenance Financial Summary amounts in thousands</vt:lpstr>
      <vt:lpstr>Capital Projects Financial Summary amounts in thousands</vt:lpstr>
      <vt:lpstr>Facilities, Maintenance and Capital Projects Staffing Summary</vt:lpstr>
      <vt:lpstr>Facilities Maintenance &amp; Capital Projects Activities Q2 FY 2024</vt:lpstr>
      <vt:lpstr>Facilities Maintenance &amp; Capital Projects Activities - continued Q2 FY 2024</vt:lpstr>
      <vt:lpstr>Facilities Maintenance &amp; CP Performance Measures Q2 FY 2024</vt:lpstr>
      <vt:lpstr>Facilities FY 2024 Closeout and FY 2025 Initiatives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(enter department)</dc:title>
  <dc:creator>Andy Parks</dc:creator>
  <cp:lastModifiedBy>Andy Parks</cp:lastModifiedBy>
  <cp:revision>119</cp:revision>
  <dcterms:created xsi:type="dcterms:W3CDTF">2023-11-18T14:14:15Z</dcterms:created>
  <dcterms:modified xsi:type="dcterms:W3CDTF">2024-02-29T05:34:25Z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0x0101002374F4C504EEDB459C605A6B35FA36A2</vt:lpwstr>
  </property>
</Properties>
</file>