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57" r:id="rId5"/>
    <p:sldId id="263" r:id="rId6"/>
    <p:sldId id="260" r:id="rId7"/>
    <p:sldId id="259"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C9DAA9-5830-5584-58AC-836614C5A785}" v="100" dt="2024-02-23T21:46:34.8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4084"/>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Haron" userId="S::christina.haron@co.crook.or.us::ca0bbf6a-46f8-4d49-9c1b-940295d29b19" providerId="AD" clId="Web-{17C9DAA9-5830-5584-58AC-836614C5A785}"/>
    <pc:docChg chg="modSld">
      <pc:chgData name="Christina Haron" userId="S::christina.haron@co.crook.or.us::ca0bbf6a-46f8-4d49-9c1b-940295d29b19" providerId="AD" clId="Web-{17C9DAA9-5830-5584-58AC-836614C5A785}" dt="2024-02-23T21:46:33.068" v="70"/>
      <pc:docMkLst>
        <pc:docMk/>
      </pc:docMkLst>
      <pc:sldChg chg="addSp delSp modSp">
        <pc:chgData name="Christina Haron" userId="S::christina.haron@co.crook.or.us::ca0bbf6a-46f8-4d49-9c1b-940295d29b19" providerId="AD" clId="Web-{17C9DAA9-5830-5584-58AC-836614C5A785}" dt="2024-02-23T21:46:33.068" v="70"/>
        <pc:sldMkLst>
          <pc:docMk/>
          <pc:sldMk cId="4228968629" sldId="263"/>
        </pc:sldMkLst>
        <pc:spChg chg="add del mod">
          <ac:chgData name="Christina Haron" userId="S::christina.haron@co.crook.or.us::ca0bbf6a-46f8-4d49-9c1b-940295d29b19" providerId="AD" clId="Web-{17C9DAA9-5830-5584-58AC-836614C5A785}" dt="2024-02-23T21:27:49.472" v="4"/>
          <ac:spMkLst>
            <pc:docMk/>
            <pc:sldMk cId="4228968629" sldId="263"/>
            <ac:spMk id="4" creationId="{FADA583A-3AB5-5345-486E-A3C221C2F645}"/>
          </ac:spMkLst>
        </pc:spChg>
        <pc:graphicFrameChg chg="add mod modGraphic">
          <ac:chgData name="Christina Haron" userId="S::christina.haron@co.crook.or.us::ca0bbf6a-46f8-4d49-9c1b-940295d29b19" providerId="AD" clId="Web-{17C9DAA9-5830-5584-58AC-836614C5A785}" dt="2024-02-23T21:46:33.068" v="70"/>
          <ac:graphicFrameMkLst>
            <pc:docMk/>
            <pc:sldMk cId="4228968629" sldId="263"/>
            <ac:graphicFrameMk id="6" creationId="{5BD839A8-0517-8C06-A3AB-498D98DFCF1A}"/>
          </ac:graphicFrameMkLst>
        </pc:graphicFrameChg>
        <pc:picChg chg="mod">
          <ac:chgData name="Christina Haron" userId="S::christina.haron@co.crook.or.us::ca0bbf6a-46f8-4d49-9c1b-940295d29b19" providerId="AD" clId="Web-{17C9DAA9-5830-5584-58AC-836614C5A785}" dt="2024-02-23T21:27:50.582" v="5" actId="1076"/>
          <ac:picMkLst>
            <pc:docMk/>
            <pc:sldMk cId="4228968629" sldId="263"/>
            <ac:picMk id="7" creationId="{76257E25-4523-E055-D4E6-3B974468621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5785E5-7B55-8E48-9456-C9537BD11D8C}" type="datetimeFigureOut">
              <a:rPr lang="en-US" smtClean="0"/>
              <a:t>2/23/2024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DAAD26-3BCD-2C4F-BC17-239B68808D92}" type="slidenum">
              <a:rPr lang="en-US" smtClean="0"/>
              <a:t>‹#›</a:t>
            </a:fld>
            <a:endParaRPr lang="en-US"/>
          </a:p>
        </p:txBody>
      </p:sp>
    </p:spTree>
    <p:extLst>
      <p:ext uri="{BB962C8B-B14F-4D97-AF65-F5344CB8AC3E}">
        <p14:creationId xmlns:p14="http://schemas.microsoft.com/office/powerpoint/2010/main" val="231923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your department in Header area</a:t>
            </a:r>
          </a:p>
          <a:p>
            <a:pPr marL="228600" indent="-228600">
              <a:buAutoNum type="arabicPeriod"/>
            </a:pPr>
            <a:r>
              <a:rPr lang="en-US" dirty="0"/>
              <a:t>Enter the department’s mission statement</a:t>
            </a:r>
          </a:p>
          <a:p>
            <a:pPr marL="228600" indent="-228600">
              <a:buAutoNum type="arabicPeriod"/>
            </a:pPr>
            <a:r>
              <a:rPr lang="en-US" dirty="0"/>
              <a:t>Enter the department’s major goals/work plan elements</a:t>
            </a:r>
          </a:p>
          <a:p>
            <a:pPr marL="228600" indent="-228600">
              <a:buAutoNum type="arabicPeriod"/>
            </a:pPr>
            <a:r>
              <a:rPr lang="en-US" dirty="0"/>
              <a:t>Add the department logo to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1</a:t>
            </a:fld>
            <a:endParaRPr lang="en-US"/>
          </a:p>
        </p:txBody>
      </p:sp>
    </p:spTree>
    <p:extLst>
      <p:ext uri="{BB962C8B-B14F-4D97-AF65-F5344CB8AC3E}">
        <p14:creationId xmlns:p14="http://schemas.microsoft.com/office/powerpoint/2010/main" val="2092220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header</a:t>
            </a:r>
          </a:p>
          <a:p>
            <a:pPr marL="228600" indent="-228600">
              <a:buAutoNum type="arabicPeriod"/>
            </a:pPr>
            <a:r>
              <a:rPr lang="en-US" dirty="0"/>
              <a:t>Enter the department’s </a:t>
            </a:r>
            <a:r>
              <a:rPr lang="en-US" b="1" dirty="0"/>
              <a:t>quarterly</a:t>
            </a:r>
            <a:r>
              <a:rPr lang="en-US" dirty="0"/>
              <a:t> budget, actual and variance amounts </a:t>
            </a:r>
            <a:r>
              <a:rPr lang="en-US" b="1" dirty="0"/>
              <a:t>---- in thousands</a:t>
            </a:r>
          </a:p>
          <a:p>
            <a:pPr marL="228600" indent="-228600">
              <a:buAutoNum type="arabicPeriod"/>
            </a:pPr>
            <a:r>
              <a:rPr lang="en-US" dirty="0"/>
              <a:t>Enter comments to explain any significant variances</a:t>
            </a:r>
          </a:p>
          <a:p>
            <a:pPr marL="228600" indent="-228600">
              <a:buAutoNum type="arabicPeriod"/>
            </a:pPr>
            <a:r>
              <a:rPr lang="en-US" dirty="0"/>
              <a:t>Add the department’s logo to the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2</a:t>
            </a:fld>
            <a:endParaRPr lang="en-US"/>
          </a:p>
        </p:txBody>
      </p:sp>
    </p:spTree>
    <p:extLst>
      <p:ext uri="{BB962C8B-B14F-4D97-AF65-F5344CB8AC3E}">
        <p14:creationId xmlns:p14="http://schemas.microsoft.com/office/powerpoint/2010/main" val="544601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the bottom header</a:t>
            </a:r>
          </a:p>
          <a:p>
            <a:pPr marL="228600" indent="-228600">
              <a:buAutoNum type="arabicPeriod"/>
            </a:pPr>
            <a:r>
              <a:rPr lang="en-US" dirty="0"/>
              <a:t>Enter the department’s organization chart</a:t>
            </a:r>
          </a:p>
          <a:p>
            <a:pPr marL="228600" indent="-228600">
              <a:buAutoNum type="arabicPeriod"/>
            </a:pPr>
            <a:r>
              <a:rPr lang="en-US" dirty="0"/>
              <a:t>Provide some bullets describing personnel during the quarter, e.g., number of new employees, separations, </a:t>
            </a:r>
            <a:r>
              <a:rPr lang="en-US" dirty="0" err="1"/>
              <a:t>etc.any</a:t>
            </a:r>
            <a:r>
              <a:rPr lang="en-US" dirty="0"/>
              <a:t> pending recruitments, significant new hires or </a:t>
            </a:r>
            <a:r>
              <a:rPr lang="en-US" dirty="0" err="1"/>
              <a:t>seprarations</a:t>
            </a:r>
            <a:endParaRPr lang="en-US" dirty="0"/>
          </a:p>
          <a:p>
            <a:pPr marL="228600" indent="-228600">
              <a:buAutoNum type="arabicPeriod"/>
            </a:pPr>
            <a:r>
              <a:rPr lang="en-US" dirty="0"/>
              <a:t>Enter the department’s authorized, filled and vacate positions – FTEs as of end of the quarter</a:t>
            </a:r>
          </a:p>
          <a:p>
            <a:pPr marL="228600" indent="-228600">
              <a:buAutoNum type="arabicPeriod"/>
            </a:pPr>
            <a:r>
              <a:rPr lang="en-US" dirty="0"/>
              <a:t>Add the department logo to the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3</a:t>
            </a:fld>
            <a:endParaRPr lang="en-US"/>
          </a:p>
        </p:txBody>
      </p:sp>
    </p:spTree>
    <p:extLst>
      <p:ext uri="{BB962C8B-B14F-4D97-AF65-F5344CB8AC3E}">
        <p14:creationId xmlns:p14="http://schemas.microsoft.com/office/powerpoint/2010/main" val="211005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List the major goals/work plan elements for the department</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4</a:t>
            </a:fld>
            <a:endParaRPr lang="en-US"/>
          </a:p>
        </p:txBody>
      </p:sp>
    </p:spTree>
    <p:extLst>
      <p:ext uri="{BB962C8B-B14F-4D97-AF65-F5344CB8AC3E}">
        <p14:creationId xmlns:p14="http://schemas.microsoft.com/office/powerpoint/2010/main" val="3346768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Continue your list of the major goals/work plan elements</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5</a:t>
            </a:fld>
            <a:endParaRPr lang="en-US"/>
          </a:p>
        </p:txBody>
      </p:sp>
    </p:spTree>
    <p:extLst>
      <p:ext uri="{BB962C8B-B14F-4D97-AF65-F5344CB8AC3E}">
        <p14:creationId xmlns:p14="http://schemas.microsoft.com/office/powerpoint/2010/main" val="2678248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EEA97-27B5-6E02-AA2D-1D06B92E7F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911DE3-101B-3AA6-EE97-A481C1FF53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88F3EC-EE62-5184-BB41-9E025ED44334}"/>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8259C4BB-D09D-180C-CF20-CBE3CD2E2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3203C-C09A-7DD5-34DB-C2D4E8AD4B0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78239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8411-E2F1-028C-5DDE-330CAC1AB4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9F73FA-59E1-76AF-E75A-98EB24CC9F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784B2-E7F6-F883-01A2-72907561378F}"/>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0FF99524-0272-836F-69C1-1121B0527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B9CFC-339E-4FDF-54BC-2F3A707867D1}"/>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6082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159E85-48F0-F95C-5C3A-60A1FB700B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CE5641-E3E2-BF0A-21D9-2CB25B293A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8F276D-D1ED-D12E-470D-565A49948968}"/>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D3F23D2C-1F1F-BF6F-A344-1C61779824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DEC383-8BAC-E409-1CD9-B606E668DEDD}"/>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7359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826AE-A1ED-D3F5-B350-4E2197E4B2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E7E45C-DF0D-44F1-A7A6-A840F784A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673CE-7FE0-3B46-9DF0-F59E27DB0BEC}"/>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4F05DA46-E4F5-664A-4367-CF7CC57448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75C96F-30B2-2708-09AA-2EB25AA7C7D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20870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E7BD7-538A-39A6-78DB-6EE476B1F5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5E6342-D461-AC3D-5032-ADFF5F48D8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AC30D5-B564-4508-7E54-B30BD39C897F}"/>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1550BBD2-4468-6B7A-F0FA-528106431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CDB71-BF7C-DBEB-6AA3-F5925A9862FA}"/>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380387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649E4-1369-CD28-61BD-5AD658B8C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7E2BBB-68E7-7C0A-7767-12185551CE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BB5A82-0C21-4F78-E30D-A2847DFC4F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7CB4B4-8A0D-436E-3585-C34F0561AE4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9943BC21-1E46-1A5F-AEC7-57542CCFF8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58C0A7-DEDD-C7C4-1C9F-97EC0354031F}"/>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57900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D1B77-4280-34BB-1087-085FCDA88C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449B20-B1EE-646C-B8E5-FC2BE7ED47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A37A34-F037-9670-D5E3-A367945D9E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902056-0122-BEC3-D61F-859CB5F077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2BAF30-28D1-47CF-C7DF-D6083C9BA0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B9D907-D4BA-0D37-27D0-CBEF0CD5706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8" name="Footer Placeholder 7">
            <a:extLst>
              <a:ext uri="{FF2B5EF4-FFF2-40B4-BE49-F238E27FC236}">
                <a16:creationId xmlns:a16="http://schemas.microsoft.com/office/drawing/2014/main" id="{8A24E492-2BD1-7AC5-316E-28C3701E83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0FE5E3-506A-86AF-6125-6849C73DF6E5}"/>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26145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510F6-A4C7-F4E5-E40B-B3E7A6FD15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9F0511-2C57-2698-A3B1-F04C23B6D9EE}"/>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4" name="Footer Placeholder 3">
            <a:extLst>
              <a:ext uri="{FF2B5EF4-FFF2-40B4-BE49-F238E27FC236}">
                <a16:creationId xmlns:a16="http://schemas.microsoft.com/office/drawing/2014/main" id="{93148707-B60B-B6FB-86FD-00E6A2B9BC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1D9A2-55AD-9908-C556-F6452CC78CC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73498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AA64F8-AE01-0706-530E-170F689CCEF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3" name="Footer Placeholder 2">
            <a:extLst>
              <a:ext uri="{FF2B5EF4-FFF2-40B4-BE49-F238E27FC236}">
                <a16:creationId xmlns:a16="http://schemas.microsoft.com/office/drawing/2014/main" id="{04BDFAF6-6E27-A233-0479-4C8A123239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C0BFA0-1820-5A83-BCEB-CF50AE680668}"/>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13473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4B297-F5D0-E8D6-01D9-44D3D36CE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BF6BF3-B8C8-761C-2078-2BFD3B4F1D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F390EC-080E-0C8D-45F9-17517F130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A2F36D-63CF-0179-1AA9-71415FA6CDAB}"/>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675D2AF9-2105-5BAD-5148-4060B0515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6E6EC-736D-8893-7F10-71C13F5E69C6}"/>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97743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1317-A171-D8C4-3006-F176069BBC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B963A4-B121-7562-0AB7-6AC4EC13E8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5E305E-9073-2161-B44A-722350704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5606EF-8A68-1CAC-CBF1-715AF734A7A5}"/>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AF34A2C0-842A-C727-1F23-5F0A6BEB1A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A8D9B8-6436-2C2C-04AE-E9D2990C6C1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5823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A95B6-9B8B-CDA1-66A0-79558D539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E64F23-3485-E8D1-A542-D9AD66028A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E59B19-D2F7-6F73-F76F-9ED2AC9A8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8EC244F7-985C-0490-4E12-49E027E11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110B31-2809-2573-064E-17C45FC1F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95C51-ACB1-6E40-9277-6D21A1B696E5}" type="slidenum">
              <a:rPr lang="en-US" smtClean="0"/>
              <a:t>‹#›</a:t>
            </a:fld>
            <a:endParaRPr lang="en-US"/>
          </a:p>
        </p:txBody>
      </p:sp>
    </p:spTree>
    <p:extLst>
      <p:ext uri="{BB962C8B-B14F-4D97-AF65-F5344CB8AC3E}">
        <p14:creationId xmlns:p14="http://schemas.microsoft.com/office/powerpoint/2010/main" val="306035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dirty="0">
                <a:solidFill>
                  <a:srgbClr val="FFFFFF"/>
                </a:solidFill>
              </a:rPr>
              <a:t>District Attorney</a:t>
            </a:r>
            <a:endParaRPr lang="en-US" sz="27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1371597" y="1924820"/>
            <a:ext cx="8603673" cy="4584315"/>
          </a:xfrm>
          <a:prstGeom prst="rect">
            <a:avLst/>
          </a:prstGeom>
        </p:spPr>
        <p:txBody>
          <a:bodyPr>
            <a:noAutofit/>
          </a:bodyPr>
          <a:lstStyle/>
          <a:p>
            <a:pPr defTabSz="722376">
              <a:spcAft>
                <a:spcPts val="600"/>
              </a:spcAft>
            </a:pPr>
            <a:r>
              <a:rPr lang="en-US" sz="2000" b="1" kern="1200" dirty="0">
                <a:solidFill>
                  <a:schemeClr val="tx1"/>
                </a:solidFill>
                <a:latin typeface="+mn-lt"/>
                <a:ea typeface="+mn-ea"/>
                <a:cs typeface="+mn-cs"/>
              </a:rPr>
              <a:t>Mission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It is the mission of the Crook County District Attorney’s Office to seek justice, promote community safety, and uphold the law. We will vigorously and impartially pursue this mission with fairness, integrity and honor and in a manner to promote public trust in the criminal justice system and serve our community.</a:t>
            </a:r>
            <a:endParaRPr lang="en-US" sz="2000" kern="1200" dirty="0">
              <a:solidFill>
                <a:schemeClr val="tx1"/>
              </a:solidFill>
              <a:latin typeface="+mn-lt"/>
              <a:ea typeface="+mn-ea"/>
              <a:cs typeface="+mn-cs"/>
            </a:endParaRPr>
          </a:p>
          <a:p>
            <a:pPr defTabSz="722376">
              <a:spcAft>
                <a:spcPts val="600"/>
              </a:spcAft>
            </a:pPr>
            <a:r>
              <a:rPr lang="en-US" sz="2000" b="1" kern="1200" dirty="0">
                <a:solidFill>
                  <a:schemeClr val="tx1"/>
                </a:solidFill>
                <a:latin typeface="+mn-lt"/>
                <a:ea typeface="+mn-ea"/>
                <a:cs typeface="+mn-cs"/>
              </a:rPr>
              <a:t>Major goals</a:t>
            </a:r>
          </a:p>
          <a:p>
            <a:pPr marL="342900" indent="-342900" defTabSz="722376">
              <a:spcAft>
                <a:spcPts val="600"/>
              </a:spcAft>
              <a:buFont typeface="Arial" panose="020B0604020202020204" pitchFamily="34" charset="0"/>
              <a:buChar char="•"/>
            </a:pPr>
            <a:r>
              <a:rPr lang="en-US" sz="2000" kern="1200" dirty="0">
                <a:solidFill>
                  <a:schemeClr val="tx1"/>
                </a:solidFill>
                <a:latin typeface="+mn-lt"/>
                <a:ea typeface="+mn-ea"/>
                <a:cs typeface="+mn-cs"/>
              </a:rPr>
              <a:t>Continue participation and support of Recovery Court, Wellness Court and Truancy Court to provide increased treatment opportunities for repeat offenders.  Our goal is to reduce or eliminate future unlawful activity. </a:t>
            </a:r>
          </a:p>
          <a:p>
            <a:pPr marL="342900" indent="-342900" defTabSz="722376">
              <a:spcAft>
                <a:spcPts val="600"/>
              </a:spcAft>
              <a:buFont typeface="Arial" panose="020B0604020202020204" pitchFamily="34" charset="0"/>
              <a:buChar char="•"/>
            </a:pPr>
            <a:r>
              <a:rPr lang="en-US" sz="2000" dirty="0"/>
              <a:t>Enforce child support orders and assist in job searches for parents needing assistance.</a:t>
            </a:r>
          </a:p>
          <a:p>
            <a:pPr marL="342900" indent="-342900" defTabSz="722376">
              <a:spcAft>
                <a:spcPts val="600"/>
              </a:spcAft>
              <a:buFont typeface="Arial" panose="020B0604020202020204" pitchFamily="34" charset="0"/>
              <a:buChar char="•"/>
            </a:pPr>
            <a:r>
              <a:rPr lang="en-US" sz="2000" kern="1200" dirty="0">
                <a:solidFill>
                  <a:schemeClr val="tx1"/>
                </a:solidFill>
                <a:latin typeface="+mn-lt"/>
                <a:ea typeface="+mn-ea"/>
                <a:cs typeface="+mn-cs"/>
              </a:rPr>
              <a:t>Implement procedures to address ongoing staffing shortages and growing caseloads</a:t>
            </a:r>
            <a:endParaRPr lang="en-US" sz="2000" dirty="0"/>
          </a:p>
        </p:txBody>
      </p:sp>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pic>
        <p:nvPicPr>
          <p:cNvPr id="8" name="Picture 7" descr="A blue and white circle with a white and black circle with text&#10;&#10;Description automatically generated">
            <a:extLst>
              <a:ext uri="{FF2B5EF4-FFF2-40B4-BE49-F238E27FC236}">
                <a16:creationId xmlns:a16="http://schemas.microsoft.com/office/drawing/2014/main" id="{5C6992AA-57BC-A2E3-AD16-0D3949FBD93D}"/>
              </a:ext>
            </a:extLst>
          </p:cNvPr>
          <p:cNvPicPr>
            <a:picLocks noChangeAspect="1"/>
          </p:cNvPicPr>
          <p:nvPr/>
        </p:nvPicPr>
        <p:blipFill>
          <a:blip r:embed="rId4"/>
          <a:stretch>
            <a:fillRect/>
          </a:stretch>
        </p:blipFill>
        <p:spPr>
          <a:xfrm>
            <a:off x="224438" y="5648104"/>
            <a:ext cx="922722" cy="922722"/>
          </a:xfrm>
          <a:prstGeom prst="rect">
            <a:avLst/>
          </a:prstGeom>
        </p:spPr>
      </p:pic>
    </p:spTree>
    <p:extLst>
      <p:ext uri="{BB962C8B-B14F-4D97-AF65-F5344CB8AC3E}">
        <p14:creationId xmlns:p14="http://schemas.microsoft.com/office/powerpoint/2010/main" val="303654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1036590"/>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District Attorney department</a:t>
            </a:r>
            <a:br>
              <a:rPr lang="en-US" sz="2800" kern="1200" dirty="0">
                <a:solidFill>
                  <a:srgbClr val="FFFFFF"/>
                </a:solidFill>
                <a:latin typeface="+mj-lt"/>
                <a:ea typeface="+mj-ea"/>
                <a:cs typeface="+mj-cs"/>
              </a:rPr>
            </a:br>
            <a:r>
              <a:rPr lang="en-US" sz="2700" dirty="0">
                <a:solidFill>
                  <a:srgbClr val="FFFFFF"/>
                </a:solidFill>
              </a:rPr>
              <a:t>Financial S</a:t>
            </a:r>
            <a:r>
              <a:rPr lang="en-US" sz="2700" kern="1200" dirty="0">
                <a:solidFill>
                  <a:srgbClr val="FFFFFF"/>
                </a:solidFill>
                <a:latin typeface="+mj-lt"/>
                <a:ea typeface="+mj-ea"/>
                <a:cs typeface="+mj-cs"/>
              </a:rPr>
              <a:t>ummary</a:t>
            </a:r>
            <a:br>
              <a:rPr lang="en-US" sz="2700" kern="1200" dirty="0">
                <a:solidFill>
                  <a:srgbClr val="FFFFFF"/>
                </a:solidFill>
                <a:latin typeface="+mj-lt"/>
                <a:ea typeface="+mj-ea"/>
                <a:cs typeface="+mj-cs"/>
              </a:rPr>
            </a:br>
            <a:r>
              <a:rPr lang="en-US" sz="2200" i="1" kern="1200" dirty="0">
                <a:solidFill>
                  <a:srgbClr val="FFFFFF"/>
                </a:solidFill>
                <a:latin typeface="+mj-lt"/>
                <a:ea typeface="+mj-ea"/>
                <a:cs typeface="+mj-cs"/>
              </a:rPr>
              <a:t>amounts in thousands</a:t>
            </a: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2623637" y="4384323"/>
            <a:ext cx="7844111" cy="3730441"/>
          </a:xfrm>
          <a:prstGeom prst="rect">
            <a:avLst/>
          </a:prstGeom>
        </p:spPr>
        <p:txBody>
          <a:bodyPr>
            <a:normAutofit/>
          </a:bodyPr>
          <a:lstStyle/>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pic>
        <p:nvPicPr>
          <p:cNvPr id="7" name="Picture 6">
            <a:extLst>
              <a:ext uri="{FF2B5EF4-FFF2-40B4-BE49-F238E27FC236}">
                <a16:creationId xmlns:a16="http://schemas.microsoft.com/office/drawing/2014/main" id="{76257E25-4523-E055-D4E6-3B9744686210}"/>
              </a:ext>
            </a:extLst>
          </p:cNvPr>
          <p:cNvPicPr>
            <a:picLocks noChangeAspect="1"/>
          </p:cNvPicPr>
          <p:nvPr/>
        </p:nvPicPr>
        <p:blipFill>
          <a:blip r:embed="rId3"/>
          <a:stretch>
            <a:fillRect/>
          </a:stretch>
        </p:blipFill>
        <p:spPr>
          <a:xfrm>
            <a:off x="221386" y="1734320"/>
            <a:ext cx="11346633" cy="4962018"/>
          </a:xfrm>
          <a:prstGeom prst="rect">
            <a:avLst/>
          </a:prstGeom>
        </p:spPr>
      </p:pic>
      <p:graphicFrame>
        <p:nvGraphicFramePr>
          <p:cNvPr id="6" name="Table 5">
            <a:extLst>
              <a:ext uri="{FF2B5EF4-FFF2-40B4-BE49-F238E27FC236}">
                <a16:creationId xmlns:a16="http://schemas.microsoft.com/office/drawing/2014/main" id="{5BD839A8-0517-8C06-A3AB-498D98DFCF1A}"/>
              </a:ext>
            </a:extLst>
          </p:cNvPr>
          <p:cNvGraphicFramePr>
            <a:graphicFrameLocks noGrp="1"/>
          </p:cNvGraphicFramePr>
          <p:nvPr>
            <p:extLst>
              <p:ext uri="{D42A27DB-BD31-4B8C-83A1-F6EECF244321}">
                <p14:modId xmlns:p14="http://schemas.microsoft.com/office/powerpoint/2010/main" val="666606468"/>
              </p:ext>
            </p:extLst>
          </p:nvPr>
        </p:nvGraphicFramePr>
        <p:xfrm>
          <a:off x="1202961" y="1909407"/>
          <a:ext cx="9382125" cy="1737360"/>
        </p:xfrm>
        <a:graphic>
          <a:graphicData uri="http://schemas.openxmlformats.org/drawingml/2006/table">
            <a:tbl>
              <a:tblPr bandRow="1">
                <a:tableStyleId>{5C22544A-7EE6-4342-B048-85BDC9FD1C3A}</a:tableStyleId>
              </a:tblPr>
              <a:tblGrid>
                <a:gridCol w="3286125">
                  <a:extLst>
                    <a:ext uri="{9D8B030D-6E8A-4147-A177-3AD203B41FA5}">
                      <a16:colId xmlns:a16="http://schemas.microsoft.com/office/drawing/2014/main" val="3112005945"/>
                    </a:ext>
                  </a:extLst>
                </a:gridCol>
                <a:gridCol w="2105025">
                  <a:extLst>
                    <a:ext uri="{9D8B030D-6E8A-4147-A177-3AD203B41FA5}">
                      <a16:colId xmlns:a16="http://schemas.microsoft.com/office/drawing/2014/main" val="1711264800"/>
                    </a:ext>
                  </a:extLst>
                </a:gridCol>
                <a:gridCol w="1762125">
                  <a:extLst>
                    <a:ext uri="{9D8B030D-6E8A-4147-A177-3AD203B41FA5}">
                      <a16:colId xmlns:a16="http://schemas.microsoft.com/office/drawing/2014/main" val="4083698189"/>
                    </a:ext>
                  </a:extLst>
                </a:gridCol>
                <a:gridCol w="2228850">
                  <a:extLst>
                    <a:ext uri="{9D8B030D-6E8A-4147-A177-3AD203B41FA5}">
                      <a16:colId xmlns:a16="http://schemas.microsoft.com/office/drawing/2014/main" val="2316930693"/>
                    </a:ext>
                  </a:extLst>
                </a:gridCol>
              </a:tblGrid>
              <a:tr h="285750">
                <a:tc>
                  <a:txBody>
                    <a:bodyPr/>
                    <a:lstStyle/>
                    <a:p>
                      <a:pPr algn="ctr" fontAlgn="auto"/>
                      <a:endParaRPr lang="en-US" sz="1800" b="1">
                        <a:solidFill>
                          <a:srgbClr val="000000"/>
                        </a:solidFill>
                        <a:effectLst/>
                        <a:latin typeface="Calibri" panose="020F0502020204030204" pitchFamily="34" charset="0"/>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4472C4"/>
                    </a:solidFill>
                  </a:tcPr>
                </a:tc>
                <a:tc>
                  <a:txBody>
                    <a:bodyPr/>
                    <a:lstStyle/>
                    <a:p>
                      <a:pPr algn="ctr" fontAlgn="base"/>
                      <a:r>
                        <a:rPr lang="en-US" sz="1800" b="1" dirty="0">
                          <a:solidFill>
                            <a:srgbClr val="FFFFFF"/>
                          </a:solidFill>
                          <a:effectLst/>
                          <a:latin typeface="Calibri"/>
                        </a:rPr>
                        <a:t>Budget</a:t>
                      </a:r>
                      <a:endParaRPr lang="en-US" b="1" dirty="0">
                        <a:solidFill>
                          <a:srgbClr val="FFFFFF"/>
                        </a:solidFill>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4472C4"/>
                    </a:solidFill>
                  </a:tcPr>
                </a:tc>
                <a:tc>
                  <a:txBody>
                    <a:bodyPr/>
                    <a:lstStyle/>
                    <a:p>
                      <a:pPr algn="ctr" fontAlgn="base"/>
                      <a:r>
                        <a:rPr lang="en-US" sz="1800" b="1" dirty="0">
                          <a:solidFill>
                            <a:srgbClr val="FFFFFF"/>
                          </a:solidFill>
                          <a:effectLst/>
                          <a:latin typeface="Calibri"/>
                        </a:rPr>
                        <a:t>Actual</a:t>
                      </a:r>
                      <a:endParaRPr lang="en-US" b="1" dirty="0">
                        <a:solidFill>
                          <a:srgbClr val="FFFFFF"/>
                        </a:solidFill>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4472C4"/>
                    </a:solidFill>
                  </a:tcPr>
                </a:tc>
                <a:tc>
                  <a:txBody>
                    <a:bodyPr/>
                    <a:lstStyle/>
                    <a:p>
                      <a:pPr algn="ctr" fontAlgn="base"/>
                      <a:r>
                        <a:rPr lang="en-US" sz="1800" b="1" dirty="0">
                          <a:solidFill>
                            <a:srgbClr val="FFFFFF"/>
                          </a:solidFill>
                          <a:effectLst/>
                          <a:latin typeface="Calibri"/>
                        </a:rPr>
                        <a:t>Variance</a:t>
                      </a:r>
                      <a:endParaRPr lang="en-US" b="1" dirty="0">
                        <a:solidFill>
                          <a:srgbClr val="FFFFFF"/>
                        </a:solidFill>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4005093566"/>
                  </a:ext>
                </a:extLst>
              </a:tr>
              <a:tr h="285750">
                <a:tc>
                  <a:txBody>
                    <a:bodyPr/>
                    <a:lstStyle/>
                    <a:p>
                      <a:pPr fontAlgn="base"/>
                      <a:r>
                        <a:rPr lang="en-US" sz="2400" dirty="0">
                          <a:effectLst/>
                          <a:latin typeface="Calibri"/>
                        </a:rPr>
                        <a:t>Revenue</a:t>
                      </a:r>
                      <a:endParaRPr lang="en-US" dirty="0">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9EBF5"/>
                    </a:solidFill>
                  </a:tcPr>
                </a:tc>
                <a:tc>
                  <a:txBody>
                    <a:bodyPr/>
                    <a:lstStyle/>
                    <a:p>
                      <a:pPr algn="r" fontAlgn="base"/>
                      <a:r>
                        <a:rPr lang="en-US" sz="2400" dirty="0">
                          <a:effectLst/>
                          <a:latin typeface="Calibri"/>
                        </a:rPr>
                        <a:t>$        76</a:t>
                      </a:r>
                      <a:endParaRPr lang="en-US" dirty="0">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9EBF5"/>
                    </a:solidFill>
                  </a:tcPr>
                </a:tc>
                <a:tc>
                  <a:txBody>
                    <a:bodyPr/>
                    <a:lstStyle/>
                    <a:p>
                      <a:pPr algn="r" fontAlgn="base"/>
                      <a:r>
                        <a:rPr lang="en-US" sz="2400" dirty="0">
                          <a:effectLst/>
                          <a:latin typeface="Calibri"/>
                        </a:rPr>
                        <a:t>$        56</a:t>
                      </a:r>
                      <a:endParaRPr lang="en-US" dirty="0">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9EBF5"/>
                    </a:solidFill>
                  </a:tcPr>
                </a:tc>
                <a:tc>
                  <a:txBody>
                    <a:bodyPr/>
                    <a:lstStyle/>
                    <a:p>
                      <a:pPr algn="r" fontAlgn="base"/>
                      <a:r>
                        <a:rPr lang="en-US" sz="2400" dirty="0">
                          <a:effectLst/>
                          <a:latin typeface="Calibri"/>
                        </a:rPr>
                        <a:t>$  (20)</a:t>
                      </a:r>
                      <a:endParaRPr lang="en-US" dirty="0">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503700690"/>
                  </a:ext>
                </a:extLst>
              </a:tr>
              <a:tr h="285750">
                <a:tc>
                  <a:txBody>
                    <a:bodyPr/>
                    <a:lstStyle/>
                    <a:p>
                      <a:pPr fontAlgn="base"/>
                      <a:r>
                        <a:rPr lang="en-US" sz="2400" dirty="0">
                          <a:effectLst/>
                          <a:latin typeface="Calibri"/>
                        </a:rPr>
                        <a:t>Expenses</a:t>
                      </a:r>
                      <a:endParaRPr lang="en-US" dirty="0">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CFD5EA"/>
                    </a:solidFill>
                  </a:tcPr>
                </a:tc>
                <a:tc>
                  <a:txBody>
                    <a:bodyPr/>
                    <a:lstStyle/>
                    <a:p>
                      <a:pPr algn="r" fontAlgn="base"/>
                      <a:r>
                        <a:rPr lang="en-US" sz="2400" dirty="0">
                          <a:effectLst/>
                          <a:latin typeface="Calibri"/>
                        </a:rPr>
                        <a:t>628</a:t>
                      </a:r>
                      <a:endParaRPr lang="en-US" dirty="0">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CFD5EA"/>
                    </a:solidFill>
                  </a:tcPr>
                </a:tc>
                <a:tc>
                  <a:txBody>
                    <a:bodyPr/>
                    <a:lstStyle/>
                    <a:p>
                      <a:pPr algn="r" fontAlgn="base"/>
                      <a:r>
                        <a:rPr lang="en-US" sz="2400" dirty="0">
                          <a:effectLst/>
                          <a:latin typeface="Calibri"/>
                        </a:rPr>
                        <a:t>548</a:t>
                      </a:r>
                      <a:endParaRPr lang="en-US" dirty="0">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CFD5EA"/>
                    </a:solidFill>
                  </a:tcPr>
                </a:tc>
                <a:tc>
                  <a:txBody>
                    <a:bodyPr/>
                    <a:lstStyle/>
                    <a:p>
                      <a:pPr algn="r" fontAlgn="base"/>
                      <a:r>
                        <a:rPr lang="en-US" sz="2400" dirty="0">
                          <a:effectLst/>
                          <a:latin typeface="Calibri"/>
                        </a:rPr>
                        <a:t>80</a:t>
                      </a: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3737346134"/>
                  </a:ext>
                </a:extLst>
              </a:tr>
              <a:tr h="285750">
                <a:tc>
                  <a:txBody>
                    <a:bodyPr/>
                    <a:lstStyle/>
                    <a:p>
                      <a:pPr fontAlgn="base"/>
                      <a:r>
                        <a:rPr lang="en-US" sz="2400" dirty="0">
                          <a:effectLst/>
                          <a:latin typeface="Calibri"/>
                        </a:rPr>
                        <a:t>General fund net impact</a:t>
                      </a:r>
                      <a:endParaRPr lang="en-US" dirty="0">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9EBF5"/>
                    </a:solidFill>
                  </a:tcPr>
                </a:tc>
                <a:tc>
                  <a:txBody>
                    <a:bodyPr/>
                    <a:lstStyle/>
                    <a:p>
                      <a:pPr algn="r" fontAlgn="base"/>
                      <a:r>
                        <a:rPr lang="en-US" sz="2400" dirty="0">
                          <a:effectLst/>
                          <a:latin typeface="Calibri"/>
                        </a:rPr>
                        <a:t>$     (552)</a:t>
                      </a:r>
                      <a:endParaRPr lang="en-US" dirty="0">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9EBF5"/>
                    </a:solidFill>
                  </a:tcPr>
                </a:tc>
                <a:tc>
                  <a:txBody>
                    <a:bodyPr/>
                    <a:lstStyle/>
                    <a:p>
                      <a:pPr algn="r" fontAlgn="base"/>
                      <a:r>
                        <a:rPr lang="en-US" sz="2400" dirty="0">
                          <a:effectLst/>
                          <a:latin typeface="Calibri"/>
                        </a:rPr>
                        <a:t>$   (492)</a:t>
                      </a:r>
                      <a:endParaRPr lang="en-US" dirty="0">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9EBF5"/>
                    </a:solidFill>
                  </a:tcPr>
                </a:tc>
                <a:tc>
                  <a:txBody>
                    <a:bodyPr/>
                    <a:lstStyle/>
                    <a:p>
                      <a:pPr algn="r" fontAlgn="base"/>
                      <a:r>
                        <a:rPr lang="en-US" sz="2400" dirty="0">
                          <a:effectLst/>
                          <a:latin typeface="Calibri"/>
                        </a:rPr>
                        <a:t>$  60</a:t>
                      </a:r>
                      <a:endParaRPr lang="en-US" dirty="0">
                        <a:effectLst/>
                        <a:latin typeface="Calibri"/>
                      </a:endParaRPr>
                    </a:p>
                  </a:txBody>
                  <a:tcPr>
                    <a:lnL w="13173" cap="flat" cmpd="sng" algn="ctr">
                      <a:solidFill>
                        <a:srgbClr val="FFFFFF"/>
                      </a:solidFill>
                      <a:prstDash val="solid"/>
                      <a:round/>
                      <a:headEnd type="none" w="med" len="med"/>
                      <a:tailEnd type="none" w="med" len="med"/>
                    </a:lnL>
                    <a:lnR w="13173" cap="flat" cmpd="sng" algn="ctr">
                      <a:solidFill>
                        <a:srgbClr val="FFFFFF"/>
                      </a:solidFill>
                      <a:prstDash val="solid"/>
                      <a:round/>
                      <a:headEnd type="none" w="med" len="med"/>
                      <a:tailEnd type="none" w="med" len="med"/>
                    </a:lnR>
                    <a:lnT w="13173" cap="flat" cmpd="sng" algn="ctr">
                      <a:solidFill>
                        <a:srgbClr val="FFFFFF"/>
                      </a:solidFill>
                      <a:prstDash val="solid"/>
                      <a:round/>
                      <a:headEnd type="none" w="med" len="med"/>
                      <a:tailEnd type="none" w="med" len="med"/>
                    </a:lnT>
                    <a:lnB w="13173"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88846258"/>
                  </a:ext>
                </a:extLst>
              </a:tr>
            </a:tbl>
          </a:graphicData>
        </a:graphic>
      </p:graphicFrame>
    </p:spTree>
    <p:extLst>
      <p:ext uri="{BB962C8B-B14F-4D97-AF65-F5344CB8AC3E}">
        <p14:creationId xmlns:p14="http://schemas.microsoft.com/office/powerpoint/2010/main" val="4228968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6C76E0E-A869-468C-8AB8-BE573739F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5281552"/>
            <a:ext cx="12192000" cy="1576450"/>
          </a:xfrm>
          <a:prstGeom prst="rect">
            <a:avLst/>
          </a:prstGeom>
          <a:gradFill>
            <a:gsLst>
              <a:gs pos="0">
                <a:schemeClr val="accent1"/>
              </a:gs>
              <a:gs pos="10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2980D51-170D-4D0F-B1DE-FA7299627D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8856" y="5281552"/>
            <a:ext cx="4063142" cy="1576447"/>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B103BBE-1445-4DEC-B4D9-5C57296E5B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1552"/>
            <a:ext cx="12192000" cy="1576447"/>
          </a:xfrm>
          <a:prstGeom prst="rect">
            <a:avLst/>
          </a:prstGeom>
          <a:gradFill>
            <a:gsLst>
              <a:gs pos="39000">
                <a:schemeClr val="accent1">
                  <a:lumMod val="50000"/>
                  <a:alpha val="0"/>
                </a:schemeClr>
              </a:gs>
              <a:gs pos="100000">
                <a:srgbClr val="000000">
                  <a:alpha val="71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835863" y="5652097"/>
            <a:ext cx="10587314" cy="877729"/>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District Attorney</a:t>
            </a:r>
            <a:br>
              <a:rPr lang="en-US" sz="2800" kern="1200" dirty="0">
                <a:solidFill>
                  <a:srgbClr val="FFFFFF"/>
                </a:solidFill>
                <a:latin typeface="+mj-lt"/>
                <a:ea typeface="+mj-ea"/>
                <a:cs typeface="+mj-cs"/>
              </a:rPr>
            </a:br>
            <a:r>
              <a:rPr lang="en-US" sz="2700" kern="1200" dirty="0">
                <a:solidFill>
                  <a:srgbClr val="FFFFFF"/>
                </a:solidFill>
                <a:latin typeface="+mj-lt"/>
                <a:ea typeface="+mj-ea"/>
                <a:cs typeface="+mj-cs"/>
              </a:rPr>
              <a:t>Staffing Summary</a:t>
            </a:r>
          </a:p>
        </p:txBody>
      </p:sp>
      <p:sp>
        <p:nvSpPr>
          <p:cNvPr id="12" name="Content Placeholder 11">
            <a:extLst>
              <a:ext uri="{FF2B5EF4-FFF2-40B4-BE49-F238E27FC236}">
                <a16:creationId xmlns:a16="http://schemas.microsoft.com/office/drawing/2014/main" id="{36EC7822-D15B-CD35-5947-1B43D02B19E6}"/>
              </a:ext>
            </a:extLst>
          </p:cNvPr>
          <p:cNvSpPr>
            <a:spLocks/>
          </p:cNvSpPr>
          <p:nvPr/>
        </p:nvSpPr>
        <p:spPr>
          <a:xfrm>
            <a:off x="510363" y="328174"/>
            <a:ext cx="5390707" cy="3526461"/>
          </a:xfrm>
          <a:prstGeom prst="rect">
            <a:avLst/>
          </a:prstGeom>
        </p:spPr>
        <p:txBody>
          <a:bodyPr/>
          <a:lstStyle/>
          <a:p>
            <a:pPr defTabSz="722376">
              <a:spcAft>
                <a:spcPts val="600"/>
              </a:spcAft>
            </a:pPr>
            <a:r>
              <a:rPr lang="en-US" sz="2400" b="1" kern="1200" dirty="0">
                <a:solidFill>
                  <a:schemeClr val="tx1"/>
                </a:solidFill>
                <a:latin typeface="+mn-lt"/>
                <a:ea typeface="+mn-ea"/>
                <a:cs typeface="+mn-cs"/>
              </a:rPr>
              <a:t>Comments:</a:t>
            </a:r>
          </a:p>
          <a:p>
            <a:pPr marL="285750" indent="-285750">
              <a:spcAft>
                <a:spcPts val="600"/>
              </a:spcAft>
              <a:buFont typeface="Arial" panose="020B0604020202020204" pitchFamily="34" charset="0"/>
              <a:buChar char="•"/>
            </a:pPr>
            <a:r>
              <a:rPr lang="en-US" dirty="0"/>
              <a:t>The District Attorney’s office hired an assistant chief deputy to help with major sex abuse cases and mentoring DDAs</a:t>
            </a:r>
          </a:p>
          <a:p>
            <a:pPr marL="285750" indent="-285750">
              <a:spcAft>
                <a:spcPts val="600"/>
              </a:spcAft>
              <a:buFont typeface="Arial" panose="020B0604020202020204" pitchFamily="34" charset="0"/>
              <a:buChar char="•"/>
            </a:pPr>
            <a:r>
              <a:rPr lang="en-US" dirty="0"/>
              <a:t>Created an operations manager position to oversee the overall workflow of the office</a:t>
            </a:r>
          </a:p>
          <a:p>
            <a:pPr marL="285750" indent="-285750">
              <a:spcAft>
                <a:spcPts val="600"/>
              </a:spcAft>
              <a:buFont typeface="Arial" panose="020B0604020202020204" pitchFamily="34" charset="0"/>
              <a:buChar char="•"/>
            </a:pPr>
            <a:r>
              <a:rPr lang="en-US" dirty="0"/>
              <a:t>Implemented fast track program to address growing caseload, staff shortage, and promote early accountability</a:t>
            </a:r>
          </a:p>
        </p:txBody>
      </p:sp>
      <p:sp>
        <p:nvSpPr>
          <p:cNvPr id="8" name="TextBox 7">
            <a:extLst>
              <a:ext uri="{FF2B5EF4-FFF2-40B4-BE49-F238E27FC236}">
                <a16:creationId xmlns:a16="http://schemas.microsoft.com/office/drawing/2014/main" id="{3264CA8D-6CB0-3F97-FED7-FBB7202F5646}"/>
              </a:ext>
            </a:extLst>
          </p:cNvPr>
          <p:cNvSpPr txBox="1"/>
          <p:nvPr/>
        </p:nvSpPr>
        <p:spPr>
          <a:xfrm>
            <a:off x="1089074" y="3402981"/>
            <a:ext cx="2099293" cy="738023"/>
          </a:xfrm>
          <a:prstGeom prst="rect">
            <a:avLst/>
          </a:prstGeom>
          <a:noFill/>
        </p:spPr>
        <p:txBody>
          <a:bodyPr wrap="none" rtlCol="0">
            <a:spAutoFit/>
          </a:bodyPr>
          <a:lstStyle/>
          <a:p>
            <a:pPr defTabSz="722376">
              <a:spcAft>
                <a:spcPts val="600"/>
              </a:spcAft>
            </a:pPr>
            <a:r>
              <a:rPr lang="en-US" sz="1896" b="1" kern="1200" dirty="0">
                <a:solidFill>
                  <a:schemeClr val="tx1"/>
                </a:solidFill>
                <a:latin typeface="+mn-lt"/>
                <a:ea typeface="+mn-ea"/>
                <a:cs typeface="+mn-cs"/>
              </a:rPr>
              <a:t>Staffing Summary*</a:t>
            </a:r>
          </a:p>
          <a:p>
            <a:pPr>
              <a:spcAft>
                <a:spcPts val="600"/>
              </a:spcAft>
            </a:pPr>
            <a:endParaRPr lang="en-US" dirty="0"/>
          </a:p>
        </p:txBody>
      </p:sp>
      <p:graphicFrame>
        <p:nvGraphicFramePr>
          <p:cNvPr id="13" name="Table 12">
            <a:extLst>
              <a:ext uri="{FF2B5EF4-FFF2-40B4-BE49-F238E27FC236}">
                <a16:creationId xmlns:a16="http://schemas.microsoft.com/office/drawing/2014/main" id="{A3C404BA-F9B6-367C-EB99-F7B95BBC5AEC}"/>
              </a:ext>
            </a:extLst>
          </p:cNvPr>
          <p:cNvGraphicFramePr>
            <a:graphicFrameLocks noGrp="1"/>
          </p:cNvGraphicFramePr>
          <p:nvPr>
            <p:extLst>
              <p:ext uri="{D42A27DB-BD31-4B8C-83A1-F6EECF244321}">
                <p14:modId xmlns:p14="http://schemas.microsoft.com/office/powerpoint/2010/main" val="1520619115"/>
              </p:ext>
            </p:extLst>
          </p:nvPr>
        </p:nvGraphicFramePr>
        <p:xfrm>
          <a:off x="1089433" y="3854639"/>
          <a:ext cx="5040087" cy="731520"/>
        </p:xfrm>
        <a:graphic>
          <a:graphicData uri="http://schemas.openxmlformats.org/drawingml/2006/table">
            <a:tbl>
              <a:tblPr firstRow="1" bandRow="1">
                <a:tableStyleId>{5C22544A-7EE6-4342-B048-85BDC9FD1C3A}</a:tableStyleId>
              </a:tblPr>
              <a:tblGrid>
                <a:gridCol w="1680029">
                  <a:extLst>
                    <a:ext uri="{9D8B030D-6E8A-4147-A177-3AD203B41FA5}">
                      <a16:colId xmlns:a16="http://schemas.microsoft.com/office/drawing/2014/main" val="1534005040"/>
                    </a:ext>
                  </a:extLst>
                </a:gridCol>
                <a:gridCol w="1680029">
                  <a:extLst>
                    <a:ext uri="{9D8B030D-6E8A-4147-A177-3AD203B41FA5}">
                      <a16:colId xmlns:a16="http://schemas.microsoft.com/office/drawing/2014/main" val="299994258"/>
                    </a:ext>
                  </a:extLst>
                </a:gridCol>
                <a:gridCol w="1680029">
                  <a:extLst>
                    <a:ext uri="{9D8B030D-6E8A-4147-A177-3AD203B41FA5}">
                      <a16:colId xmlns:a16="http://schemas.microsoft.com/office/drawing/2014/main" val="2459546426"/>
                    </a:ext>
                  </a:extLst>
                </a:gridCol>
              </a:tblGrid>
              <a:tr h="295245">
                <a:tc>
                  <a:txBody>
                    <a:bodyPr/>
                    <a:lstStyle/>
                    <a:p>
                      <a:pPr algn="ctr"/>
                      <a:r>
                        <a:rPr lang="en-US" dirty="0"/>
                        <a:t>Authorized</a:t>
                      </a:r>
                    </a:p>
                  </a:txBody>
                  <a:tcPr/>
                </a:tc>
                <a:tc>
                  <a:txBody>
                    <a:bodyPr/>
                    <a:lstStyle/>
                    <a:p>
                      <a:pPr algn="ctr"/>
                      <a:r>
                        <a:rPr lang="en-US" dirty="0"/>
                        <a:t>Filled</a:t>
                      </a:r>
                    </a:p>
                  </a:txBody>
                  <a:tcPr/>
                </a:tc>
                <a:tc>
                  <a:txBody>
                    <a:bodyPr/>
                    <a:lstStyle/>
                    <a:p>
                      <a:pPr algn="ctr"/>
                      <a:r>
                        <a:rPr lang="en-US" dirty="0"/>
                        <a:t>Vacancies</a:t>
                      </a:r>
                    </a:p>
                  </a:txBody>
                  <a:tcPr/>
                </a:tc>
                <a:extLst>
                  <a:ext uri="{0D108BD9-81ED-4DB2-BD59-A6C34878D82A}">
                    <a16:rowId xmlns:a16="http://schemas.microsoft.com/office/drawing/2014/main" val="2232592289"/>
                  </a:ext>
                </a:extLst>
              </a:tr>
              <a:tr h="295245">
                <a:tc>
                  <a:txBody>
                    <a:bodyPr/>
                    <a:lstStyle/>
                    <a:p>
                      <a:pPr algn="r"/>
                      <a:r>
                        <a:rPr lang="en-US" dirty="0"/>
                        <a:t>16.25</a:t>
                      </a:r>
                    </a:p>
                  </a:txBody>
                  <a:tcPr/>
                </a:tc>
                <a:tc>
                  <a:txBody>
                    <a:bodyPr/>
                    <a:lstStyle/>
                    <a:p>
                      <a:pPr algn="r"/>
                      <a:r>
                        <a:rPr lang="en-US" dirty="0"/>
                        <a:t>14.25</a:t>
                      </a:r>
                    </a:p>
                  </a:txBody>
                  <a:tcPr/>
                </a:tc>
                <a:tc>
                  <a:txBody>
                    <a:bodyPr/>
                    <a:lstStyle/>
                    <a:p>
                      <a:pPr algn="r"/>
                      <a:r>
                        <a:rPr lang="en-US" dirty="0"/>
                        <a:t>2</a:t>
                      </a:r>
                    </a:p>
                  </a:txBody>
                  <a:tcPr/>
                </a:tc>
                <a:extLst>
                  <a:ext uri="{0D108BD9-81ED-4DB2-BD59-A6C34878D82A}">
                    <a16:rowId xmlns:a16="http://schemas.microsoft.com/office/drawing/2014/main" val="2588886264"/>
                  </a:ext>
                </a:extLst>
              </a:tr>
            </a:tbl>
          </a:graphicData>
        </a:graphic>
      </p:graphicFrame>
      <p:pic>
        <p:nvPicPr>
          <p:cNvPr id="14" name="Picture 13">
            <a:extLst>
              <a:ext uri="{FF2B5EF4-FFF2-40B4-BE49-F238E27FC236}">
                <a16:creationId xmlns:a16="http://schemas.microsoft.com/office/drawing/2014/main" id="{0F5356B7-B721-C984-D05E-2730D374035D}"/>
              </a:ext>
            </a:extLst>
          </p:cNvPr>
          <p:cNvPicPr>
            <a:picLocks noChangeAspect="1"/>
          </p:cNvPicPr>
          <p:nvPr/>
        </p:nvPicPr>
        <p:blipFill>
          <a:blip r:embed="rId3"/>
          <a:stretch>
            <a:fillRect/>
          </a:stretch>
        </p:blipFill>
        <p:spPr>
          <a:xfrm>
            <a:off x="10707612" y="5426867"/>
            <a:ext cx="1431133" cy="1431133"/>
          </a:xfrm>
          <a:prstGeom prst="rect">
            <a:avLst/>
          </a:prstGeom>
        </p:spPr>
      </p:pic>
      <p:pic>
        <p:nvPicPr>
          <p:cNvPr id="5" name="Picture 4" descr="A blue and white circle with a white and black circle with text&#10;&#10;Description automatically generated">
            <a:extLst>
              <a:ext uri="{FF2B5EF4-FFF2-40B4-BE49-F238E27FC236}">
                <a16:creationId xmlns:a16="http://schemas.microsoft.com/office/drawing/2014/main" id="{A2A23B37-578D-7957-D66D-82C95BA12370}"/>
              </a:ext>
            </a:extLst>
          </p:cNvPr>
          <p:cNvPicPr>
            <a:picLocks noChangeAspect="1"/>
          </p:cNvPicPr>
          <p:nvPr/>
        </p:nvPicPr>
        <p:blipFill>
          <a:blip r:embed="rId4"/>
          <a:stretch>
            <a:fillRect/>
          </a:stretch>
        </p:blipFill>
        <p:spPr>
          <a:xfrm>
            <a:off x="9328935" y="5567059"/>
            <a:ext cx="1134744" cy="1134744"/>
          </a:xfrm>
          <a:prstGeom prst="rect">
            <a:avLst/>
          </a:prstGeom>
        </p:spPr>
      </p:pic>
      <p:sp>
        <p:nvSpPr>
          <p:cNvPr id="9" name="TextBox 8">
            <a:extLst>
              <a:ext uri="{FF2B5EF4-FFF2-40B4-BE49-F238E27FC236}">
                <a16:creationId xmlns:a16="http://schemas.microsoft.com/office/drawing/2014/main" id="{03C307B6-001F-1BBA-61E8-1EFE5C1C3334}"/>
              </a:ext>
            </a:extLst>
          </p:cNvPr>
          <p:cNvSpPr txBox="1"/>
          <p:nvPr/>
        </p:nvSpPr>
        <p:spPr>
          <a:xfrm>
            <a:off x="3955312" y="4602242"/>
            <a:ext cx="2312428" cy="276999"/>
          </a:xfrm>
          <a:prstGeom prst="rect">
            <a:avLst/>
          </a:prstGeom>
          <a:noFill/>
        </p:spPr>
        <p:txBody>
          <a:bodyPr wrap="none" rtlCol="0">
            <a:spAutoFit/>
          </a:bodyPr>
          <a:lstStyle/>
          <a:p>
            <a:r>
              <a:rPr lang="en-US" sz="1200" dirty="0"/>
              <a:t>*Does not include law clerk .6 FTE</a:t>
            </a:r>
          </a:p>
        </p:txBody>
      </p:sp>
      <p:pic>
        <p:nvPicPr>
          <p:cNvPr id="15" name="Picture 14">
            <a:extLst>
              <a:ext uri="{FF2B5EF4-FFF2-40B4-BE49-F238E27FC236}">
                <a16:creationId xmlns:a16="http://schemas.microsoft.com/office/drawing/2014/main" id="{20C3CC3E-8DC9-58EE-55F5-C34C45A8B4D1}"/>
              </a:ext>
            </a:extLst>
          </p:cNvPr>
          <p:cNvPicPr>
            <a:picLocks noChangeAspect="1"/>
          </p:cNvPicPr>
          <p:nvPr/>
        </p:nvPicPr>
        <p:blipFill>
          <a:blip r:embed="rId5"/>
          <a:stretch>
            <a:fillRect/>
          </a:stretch>
        </p:blipFill>
        <p:spPr>
          <a:xfrm>
            <a:off x="6169800" y="35043"/>
            <a:ext cx="6120140" cy="5168937"/>
          </a:xfrm>
          <a:prstGeom prst="rect">
            <a:avLst/>
          </a:prstGeom>
        </p:spPr>
      </p:pic>
    </p:spTree>
    <p:extLst>
      <p:ext uri="{BB962C8B-B14F-4D97-AF65-F5344CB8AC3E}">
        <p14:creationId xmlns:p14="http://schemas.microsoft.com/office/powerpoint/2010/main" val="890161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District Attorney Activities</a:t>
            </a:r>
            <a:br>
              <a:rPr lang="en-US" sz="3400" kern="1200" dirty="0">
                <a:solidFill>
                  <a:srgbClr val="FFFFFF"/>
                </a:solidFill>
                <a:latin typeface="+mj-lt"/>
                <a:ea typeface="+mj-ea"/>
                <a:cs typeface="+mj-cs"/>
              </a:rPr>
            </a:br>
            <a:r>
              <a:rPr lang="en-US" sz="2700" kern="1200" dirty="0">
                <a:solidFill>
                  <a:srgbClr val="FFFFFF"/>
                </a:solidFill>
                <a:latin typeface="+mj-lt"/>
                <a:ea typeface="+mj-ea"/>
                <a:cs typeface="+mj-cs"/>
              </a:rPr>
              <a:t>Q1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82514" y="5348514"/>
            <a:ext cx="1509487" cy="1509487"/>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4263403898"/>
              </p:ext>
            </p:extLst>
          </p:nvPr>
        </p:nvGraphicFramePr>
        <p:xfrm>
          <a:off x="646772" y="156117"/>
          <a:ext cx="10950496" cy="5102600"/>
        </p:xfrm>
        <a:graphic>
          <a:graphicData uri="http://schemas.openxmlformats.org/drawingml/2006/table">
            <a:tbl>
              <a:tblPr firstRow="1" bandRow="1">
                <a:noFill/>
                <a:tableStyleId>{5C22544A-7EE6-4342-B048-85BDC9FD1C3A}</a:tableStyleId>
              </a:tblPr>
              <a:tblGrid>
                <a:gridCol w="4158854">
                  <a:extLst>
                    <a:ext uri="{9D8B030D-6E8A-4147-A177-3AD203B41FA5}">
                      <a16:colId xmlns:a16="http://schemas.microsoft.com/office/drawing/2014/main" val="1923382009"/>
                    </a:ext>
                  </a:extLst>
                </a:gridCol>
                <a:gridCol w="3521734">
                  <a:extLst>
                    <a:ext uri="{9D8B030D-6E8A-4147-A177-3AD203B41FA5}">
                      <a16:colId xmlns:a16="http://schemas.microsoft.com/office/drawing/2014/main" val="105490491"/>
                    </a:ext>
                  </a:extLst>
                </a:gridCol>
                <a:gridCol w="3269908">
                  <a:extLst>
                    <a:ext uri="{9D8B030D-6E8A-4147-A177-3AD203B41FA5}">
                      <a16:colId xmlns:a16="http://schemas.microsoft.com/office/drawing/2014/main" val="121705841"/>
                    </a:ext>
                  </a:extLst>
                </a:gridCol>
              </a:tblGrid>
              <a:tr h="506462">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a:solidFill>
                            <a:schemeClr val="bg1"/>
                          </a:solidFill>
                        </a:rPr>
                        <a:t>Activity during quarter</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909750">
                <a:tc>
                  <a:txBody>
                    <a:bodyPr/>
                    <a:lstStyle/>
                    <a:p>
                      <a:r>
                        <a:rPr lang="en-US" sz="1800" cap="none" spc="0" dirty="0">
                          <a:solidFill>
                            <a:schemeClr val="tx1"/>
                          </a:solidFill>
                        </a:rPr>
                        <a:t>Increase consistency and implement procedures to address increased caseloads and ongoing staffing shortages</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r>
                        <a:rPr lang="en-US" sz="1800" cap="none" spc="0" dirty="0">
                          <a:solidFill>
                            <a:schemeClr val="tx1"/>
                          </a:solidFill>
                        </a:rPr>
                        <a:t>Draft revised charging and plea offer procedures and policies</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r>
                        <a:rPr lang="en-US" sz="1800" cap="none" spc="0" dirty="0">
                          <a:solidFill>
                            <a:schemeClr val="tx1"/>
                          </a:solidFill>
                        </a:rPr>
                        <a:t>This is ongoing and we continue to work with community partners and the Court</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val="1200253343"/>
                  </a:ext>
                </a:extLst>
              </a:tr>
              <a:tr h="1398893">
                <a:tc>
                  <a:txBody>
                    <a:bodyPr/>
                    <a:lstStyle/>
                    <a:p>
                      <a:r>
                        <a:rPr lang="en-US" sz="1800" cap="none" spc="0" dirty="0">
                          <a:solidFill>
                            <a:schemeClr val="tx1"/>
                          </a:solidFill>
                        </a:rPr>
                        <a:t>Drafting a new employee binders with policies and resources to help with training </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The binder will have step by step instructions for a new employee to find the answers they need when a manager is not available</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I am hoping to have this ready to go by Q2. With frequent turnover, we need to streamline training</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987997961"/>
                  </a:ext>
                </a:extLst>
              </a:tr>
              <a:tr h="1643463">
                <a:tc>
                  <a:txBody>
                    <a:bodyPr/>
                    <a:lstStyle/>
                    <a:p>
                      <a:r>
                        <a:rPr lang="en-US" sz="1800" cap="none" spc="0" dirty="0">
                          <a:solidFill>
                            <a:schemeClr val="tx1"/>
                          </a:solidFill>
                        </a:rPr>
                        <a:t>Implement Trial Checklist for use in preparing for trial</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r>
                        <a:rPr lang="en-US" sz="1800" cap="none" spc="0" dirty="0">
                          <a:solidFill>
                            <a:schemeClr val="tx1"/>
                          </a:solidFill>
                        </a:rPr>
                        <a:t>This has been implemented and is currently being used</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cap="none" spc="0" dirty="0">
                          <a:solidFill>
                            <a:schemeClr val="tx1"/>
                          </a:solidFill>
                        </a:rPr>
                        <a:t>This will help our legal assistants and our DDAs effectively prepare for trial and improve communication </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3283559543"/>
                  </a:ext>
                </a:extLst>
              </a:tr>
              <a:tr h="420608">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239926758"/>
                  </a:ext>
                </a:extLst>
              </a:tr>
            </a:tbl>
          </a:graphicData>
        </a:graphic>
      </p:graphicFrame>
      <p:pic>
        <p:nvPicPr>
          <p:cNvPr id="6" name="Picture 5" descr="A blue and white circle with a white and black circle with text&#10;&#10;Description automatically generated">
            <a:extLst>
              <a:ext uri="{FF2B5EF4-FFF2-40B4-BE49-F238E27FC236}">
                <a16:creationId xmlns:a16="http://schemas.microsoft.com/office/drawing/2014/main" id="{E4245E33-EE30-C115-E2DD-67829ED5D742}"/>
              </a:ext>
            </a:extLst>
          </p:cNvPr>
          <p:cNvPicPr>
            <a:picLocks noChangeAspect="1"/>
          </p:cNvPicPr>
          <p:nvPr/>
        </p:nvPicPr>
        <p:blipFill>
          <a:blip r:embed="rId4"/>
          <a:stretch>
            <a:fillRect/>
          </a:stretch>
        </p:blipFill>
        <p:spPr>
          <a:xfrm>
            <a:off x="9432144" y="5462516"/>
            <a:ext cx="1129141" cy="1129141"/>
          </a:xfrm>
          <a:prstGeom prst="rect">
            <a:avLst/>
          </a:prstGeom>
        </p:spPr>
      </p:pic>
    </p:spTree>
    <p:extLst>
      <p:ext uri="{BB962C8B-B14F-4D97-AF65-F5344CB8AC3E}">
        <p14:creationId xmlns:p14="http://schemas.microsoft.com/office/powerpoint/2010/main" val="3340190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Department Activities - continued</a:t>
            </a:r>
            <a:br>
              <a:rPr lang="en-US" sz="3400" kern="1200" dirty="0">
                <a:solidFill>
                  <a:srgbClr val="FFFFFF"/>
                </a:solidFill>
                <a:latin typeface="+mj-lt"/>
                <a:ea typeface="+mj-ea"/>
                <a:cs typeface="+mj-cs"/>
              </a:rPr>
            </a:br>
            <a:r>
              <a:rPr lang="en-US" sz="2400" kern="1200" dirty="0">
                <a:solidFill>
                  <a:srgbClr val="FFFFFF"/>
                </a:solidFill>
                <a:latin typeface="+mj-lt"/>
                <a:ea typeface="+mj-ea"/>
                <a:cs typeface="+mj-cs"/>
              </a:rPr>
              <a:t>Q1 FY 2024</a:t>
            </a:r>
          </a:p>
        </p:txBody>
      </p:sp>
      <p:sp>
        <p:nvSpPr>
          <p:cNvPr id="3" name="TextBox 2">
            <a:extLst>
              <a:ext uri="{FF2B5EF4-FFF2-40B4-BE49-F238E27FC236}">
                <a16:creationId xmlns:a16="http://schemas.microsoft.com/office/drawing/2014/main" id="{EBE33B02-5D32-4F98-2EB4-79C2A5503124}"/>
              </a:ext>
            </a:extLst>
          </p:cNvPr>
          <p:cNvSpPr txBox="1"/>
          <p:nvPr/>
        </p:nvSpPr>
        <p:spPr>
          <a:xfrm>
            <a:off x="1073338" y="4243047"/>
            <a:ext cx="8332826" cy="1119982"/>
          </a:xfrm>
          <a:prstGeom prst="rect">
            <a:avLst/>
          </a:prstGeom>
        </p:spPr>
        <p:txBody>
          <a:bodyPr vert="horz" lIns="91440" tIns="45720" rIns="91440" bIns="45720" rtlCol="0" anchor="ctr">
            <a:normAutofit/>
          </a:bodyPr>
          <a:lstStyle/>
          <a:p>
            <a:pPr>
              <a:lnSpc>
                <a:spcPct val="90000"/>
              </a:lnSpc>
              <a:spcAft>
                <a:spcPts val="600"/>
              </a:spcAft>
            </a:pPr>
            <a:r>
              <a:rPr lang="en-US" sz="3200" dirty="0"/>
              <a:t>Questions</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pic>
        <p:nvPicPr>
          <p:cNvPr id="7" name="Picture 6" descr="A blue and white circle with a white and black circle with text&#10;&#10;Description automatically generated">
            <a:extLst>
              <a:ext uri="{FF2B5EF4-FFF2-40B4-BE49-F238E27FC236}">
                <a16:creationId xmlns:a16="http://schemas.microsoft.com/office/drawing/2014/main" id="{0BF41225-6A06-DE1A-D05C-01BFDCA281D7}"/>
              </a:ext>
            </a:extLst>
          </p:cNvPr>
          <p:cNvPicPr>
            <a:picLocks noChangeAspect="1"/>
          </p:cNvPicPr>
          <p:nvPr/>
        </p:nvPicPr>
        <p:blipFill>
          <a:blip r:embed="rId4"/>
          <a:stretch>
            <a:fillRect/>
          </a:stretch>
        </p:blipFill>
        <p:spPr>
          <a:xfrm>
            <a:off x="9398670" y="5474823"/>
            <a:ext cx="1225120" cy="1225120"/>
          </a:xfrm>
          <a:prstGeom prst="rect">
            <a:avLst/>
          </a:prstGeom>
        </p:spPr>
      </p:pic>
      <p:graphicFrame>
        <p:nvGraphicFramePr>
          <p:cNvPr id="10" name="Content Placeholder 3">
            <a:extLst>
              <a:ext uri="{FF2B5EF4-FFF2-40B4-BE49-F238E27FC236}">
                <a16:creationId xmlns:a16="http://schemas.microsoft.com/office/drawing/2014/main" id="{145E0460-B39A-FF19-2E00-60F71A186254}"/>
              </a:ext>
            </a:extLst>
          </p:cNvPr>
          <p:cNvGraphicFramePr>
            <a:graphicFrameLocks/>
          </p:cNvGraphicFramePr>
          <p:nvPr>
            <p:extLst>
              <p:ext uri="{D42A27DB-BD31-4B8C-83A1-F6EECF244321}">
                <p14:modId xmlns:p14="http://schemas.microsoft.com/office/powerpoint/2010/main" val="3028848954"/>
              </p:ext>
            </p:extLst>
          </p:nvPr>
        </p:nvGraphicFramePr>
        <p:xfrm>
          <a:off x="957942" y="666450"/>
          <a:ext cx="10309607" cy="7060451"/>
        </p:xfrm>
        <a:graphic>
          <a:graphicData uri="http://schemas.openxmlformats.org/drawingml/2006/table">
            <a:tbl>
              <a:tblPr firstRow="1" bandRow="1">
                <a:noFill/>
                <a:tableStyleId>{5C22544A-7EE6-4342-B048-85BDC9FD1C3A}</a:tableStyleId>
              </a:tblPr>
              <a:tblGrid>
                <a:gridCol w="2983743">
                  <a:extLst>
                    <a:ext uri="{9D8B030D-6E8A-4147-A177-3AD203B41FA5}">
                      <a16:colId xmlns:a16="http://schemas.microsoft.com/office/drawing/2014/main" val="1923382009"/>
                    </a:ext>
                  </a:extLst>
                </a:gridCol>
                <a:gridCol w="2308195">
                  <a:extLst>
                    <a:ext uri="{9D8B030D-6E8A-4147-A177-3AD203B41FA5}">
                      <a16:colId xmlns:a16="http://schemas.microsoft.com/office/drawing/2014/main" val="2883087216"/>
                    </a:ext>
                  </a:extLst>
                </a:gridCol>
                <a:gridCol w="1661065">
                  <a:extLst>
                    <a:ext uri="{9D8B030D-6E8A-4147-A177-3AD203B41FA5}">
                      <a16:colId xmlns:a16="http://schemas.microsoft.com/office/drawing/2014/main" val="105490491"/>
                    </a:ext>
                  </a:extLst>
                </a:gridCol>
                <a:gridCol w="3356604">
                  <a:extLst>
                    <a:ext uri="{9D8B030D-6E8A-4147-A177-3AD203B41FA5}">
                      <a16:colId xmlns:a16="http://schemas.microsoft.com/office/drawing/2014/main" val="121705841"/>
                    </a:ext>
                  </a:extLst>
                </a:gridCol>
              </a:tblGrid>
              <a:tr h="962584">
                <a:tc>
                  <a:txBody>
                    <a:bodyPr/>
                    <a:lstStyle/>
                    <a:p>
                      <a:pPr algn="ctr"/>
                      <a:r>
                        <a:rPr lang="en-US" sz="2000" b="1" cap="none" spc="0" dirty="0">
                          <a:solidFill>
                            <a:schemeClr val="bg1"/>
                          </a:solidFill>
                        </a:rPr>
                        <a:t>Performance measure</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Goal</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Actual</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869526">
                <a:tc>
                  <a:txBody>
                    <a:bodyPr/>
                    <a:lstStyle/>
                    <a:p>
                      <a:r>
                        <a:rPr lang="en-US" sz="1800" cap="none" spc="0" dirty="0">
                          <a:solidFill>
                            <a:schemeClr val="tx1"/>
                          </a:solidFill>
                        </a:rPr>
                        <a:t>Attorney caseload assignments should be reduced to a manageable volume</a:t>
                      </a:r>
                    </a:p>
                    <a:p>
                      <a:endParaRPr lang="en-US" sz="1800" cap="none" spc="0" dirty="0">
                        <a:solidFill>
                          <a:schemeClr val="tx1"/>
                        </a:solidFill>
                      </a:endParaRPr>
                    </a:p>
                    <a:p>
                      <a:endParaRPr lang="en-US" sz="1800" cap="none" spc="0" dirty="0">
                        <a:solidFill>
                          <a:schemeClr val="tx1"/>
                        </a:solidFill>
                      </a:endParaRPr>
                    </a:p>
                    <a:p>
                      <a:endParaRPr lang="en-US" sz="1800" cap="none" spc="0" dirty="0">
                        <a:solidFill>
                          <a:schemeClr val="tx1"/>
                        </a:solidFill>
                      </a:endParaRPr>
                    </a:p>
                    <a:p>
                      <a:r>
                        <a:rPr lang="en-US" sz="1800" cap="none" spc="0" dirty="0">
                          <a:solidFill>
                            <a:schemeClr val="tx1"/>
                          </a:solidFill>
                        </a:rPr>
                        <a:t>Recruit &amp; Retain Employees</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Felony attorney: 40-60 </a:t>
                      </a:r>
                    </a:p>
                    <a:p>
                      <a:r>
                        <a:rPr lang="en-US" sz="1800" cap="none" spc="0" dirty="0">
                          <a:solidFill>
                            <a:schemeClr val="tx1"/>
                          </a:solidFill>
                        </a:rPr>
                        <a:t>Misdemeanor: &lt; 100 </a:t>
                      </a:r>
                    </a:p>
                    <a:p>
                      <a:endParaRPr lang="en-US" sz="1800" cap="none" spc="0" dirty="0">
                        <a:solidFill>
                          <a:schemeClr val="tx1"/>
                        </a:solidFill>
                      </a:endParaRPr>
                    </a:p>
                    <a:p>
                      <a:endParaRPr lang="en-US" sz="1800" cap="none" spc="0" dirty="0">
                        <a:solidFill>
                          <a:schemeClr val="tx1"/>
                        </a:solidFill>
                      </a:endParaRPr>
                    </a:p>
                    <a:p>
                      <a:endParaRPr lang="en-US" sz="1800" cap="none" spc="0" dirty="0">
                        <a:solidFill>
                          <a:schemeClr val="tx1"/>
                        </a:solidFill>
                      </a:endParaRPr>
                    </a:p>
                    <a:p>
                      <a:endParaRPr lang="en-US" sz="1800" cap="none" spc="0" dirty="0">
                        <a:solidFill>
                          <a:schemeClr val="tx1"/>
                        </a:solidFill>
                      </a:endParaRPr>
                    </a:p>
                    <a:p>
                      <a:endParaRPr lang="en-US" sz="1800" cap="none" spc="0" dirty="0">
                        <a:solidFill>
                          <a:schemeClr val="tx1"/>
                        </a:solidFill>
                      </a:endParaRPr>
                    </a:p>
                    <a:p>
                      <a:r>
                        <a:rPr lang="en-US" sz="1800" cap="none" spc="0" dirty="0">
                          <a:solidFill>
                            <a:schemeClr val="tx1"/>
                          </a:solidFill>
                        </a:rPr>
                        <a:t>Fill vacant openings and reduce turnover</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cap="none" spc="0" dirty="0">
                          <a:solidFill>
                            <a:schemeClr val="tx1"/>
                          </a:solidFill>
                        </a:rPr>
                        <a:t>DDAs =150-200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cap="none" spc="0" dirty="0">
                          <a:solidFill>
                            <a:schemeClr val="tx1"/>
                          </a:solidFill>
                        </a:rPr>
                        <a:t>DA = 100 </a:t>
                      </a:r>
                    </a:p>
                    <a:p>
                      <a:endParaRPr lang="en-US" sz="1800" cap="none" spc="0" dirty="0">
                        <a:solidFill>
                          <a:schemeClr val="tx1"/>
                        </a:solidFill>
                      </a:endParaRPr>
                    </a:p>
                    <a:p>
                      <a:endParaRPr lang="en-US" sz="1800" cap="none" spc="0" dirty="0">
                        <a:solidFill>
                          <a:schemeClr val="tx1"/>
                        </a:solidFill>
                      </a:endParaRPr>
                    </a:p>
                    <a:p>
                      <a:endParaRPr lang="en-US" sz="1800" cap="none" spc="0" dirty="0">
                        <a:solidFill>
                          <a:schemeClr val="tx1"/>
                        </a:solidFill>
                      </a:endParaRPr>
                    </a:p>
                    <a:p>
                      <a:endParaRPr lang="en-US" sz="1800" cap="none" spc="0" dirty="0">
                        <a:solidFill>
                          <a:schemeClr val="tx1"/>
                        </a:solidFill>
                      </a:endParaRPr>
                    </a:p>
                    <a:p>
                      <a:endParaRPr lang="en-US" sz="1800" cap="none" spc="0" dirty="0">
                        <a:solidFill>
                          <a:schemeClr val="tx1"/>
                        </a:solidFill>
                      </a:endParaRPr>
                    </a:p>
                    <a:p>
                      <a:r>
                        <a:rPr lang="en-US" sz="1800" cap="none" spc="0" dirty="0">
                          <a:solidFill>
                            <a:schemeClr val="tx1"/>
                          </a:solidFill>
                        </a:rPr>
                        <a:t>Vacancies:</a:t>
                      </a:r>
                    </a:p>
                    <a:p>
                      <a:r>
                        <a:rPr lang="en-US" sz="1800" cap="none" spc="0" dirty="0">
                          <a:solidFill>
                            <a:schemeClr val="tx1"/>
                          </a:solidFill>
                        </a:rPr>
                        <a:t>1 DDA</a:t>
                      </a:r>
                    </a:p>
                    <a:p>
                      <a:r>
                        <a:rPr lang="en-US" sz="1800" cap="none" spc="0" dirty="0">
                          <a:solidFill>
                            <a:schemeClr val="tx1"/>
                          </a:solidFill>
                        </a:rPr>
                        <a:t>1 Legal </a:t>
                      </a:r>
                      <a:r>
                        <a:rPr lang="en-US" sz="1800" cap="none" spc="0" dirty="0" err="1">
                          <a:solidFill>
                            <a:schemeClr val="tx1"/>
                          </a:solidFill>
                        </a:rPr>
                        <a:t>Ast</a:t>
                      </a:r>
                      <a:endParaRPr lang="en-US" sz="1800" cap="none" spc="0" dirty="0">
                        <a:solidFill>
                          <a:schemeClr val="tx1"/>
                        </a:solidFill>
                      </a:endParaRPr>
                    </a:p>
                    <a:p>
                      <a:r>
                        <a:rPr lang="en-US" sz="1800" cap="none" spc="0" dirty="0">
                          <a:solidFill>
                            <a:schemeClr val="tx1"/>
                          </a:solidFill>
                        </a:rPr>
                        <a:t>2 Law clerk</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I’ve revised the intake process workflow to alleviate the significant attorney caseload and implemented a fast track plea offer program to promote early accountability and resolution </a:t>
                      </a:r>
                    </a:p>
                    <a:p>
                      <a:endParaRPr lang="en-US" sz="1800" cap="none" spc="0" dirty="0">
                        <a:solidFill>
                          <a:schemeClr val="tx1"/>
                        </a:solidFill>
                      </a:endParaRPr>
                    </a:p>
                    <a:p>
                      <a:r>
                        <a:rPr lang="en-US" sz="1800" cap="none" spc="0" dirty="0">
                          <a:solidFill>
                            <a:schemeClr val="tx1"/>
                          </a:solidFill>
                        </a:rPr>
                        <a:t>Focus on recruiting law clerks</a:t>
                      </a:r>
                    </a:p>
                    <a:p>
                      <a:r>
                        <a:rPr lang="en-US" sz="1800" cap="none" spc="0" dirty="0">
                          <a:solidFill>
                            <a:schemeClr val="tx1"/>
                          </a:solidFill>
                        </a:rPr>
                        <a:t>Retention-we continue to implement retention practices, including internal </a:t>
                      </a:r>
                      <a:r>
                        <a:rPr lang="en-US" sz="1800" cap="none" spc="0">
                          <a:solidFill>
                            <a:schemeClr val="tx1"/>
                          </a:solidFill>
                        </a:rPr>
                        <a:t>career advancement</a:t>
                      </a:r>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3312533327"/>
                  </a:ext>
                </a:extLst>
              </a:tr>
              <a:tr h="869526">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1200253343"/>
                  </a:ext>
                </a:extLst>
              </a:tr>
              <a:tr h="869526">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193684433"/>
                  </a:ext>
                </a:extLst>
              </a:tr>
              <a:tr h="869526">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442515140"/>
                  </a:ext>
                </a:extLst>
              </a:tr>
            </a:tbl>
          </a:graphicData>
        </a:graphic>
      </p:graphicFrame>
    </p:spTree>
    <p:extLst>
      <p:ext uri="{BB962C8B-B14F-4D97-AF65-F5344CB8AC3E}">
        <p14:creationId xmlns:p14="http://schemas.microsoft.com/office/powerpoint/2010/main" val="3150748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74F4C504EEDB459C605A6B35FA36A2" ma:contentTypeVersion="6" ma:contentTypeDescription="Create a new document." ma:contentTypeScope="" ma:versionID="ba1b6f9f553e717c270d4079b621d28c">
  <xsd:schema xmlns:xsd="http://www.w3.org/2001/XMLSchema" xmlns:xs="http://www.w3.org/2001/XMLSchema" xmlns:p="http://schemas.microsoft.com/office/2006/metadata/properties" xmlns:ns2="b557908c-db8f-492c-85b3-8ac25d9f5500" xmlns:ns3="e14e99d7-bcb5-4c14-be58-b6d060e5a5a5" targetNamespace="http://schemas.microsoft.com/office/2006/metadata/properties" ma:root="true" ma:fieldsID="8e5a3ed03218abb7caf8cf38c83c9263" ns2:_="" ns3:_="">
    <xsd:import namespace="b557908c-db8f-492c-85b3-8ac25d9f5500"/>
    <xsd:import namespace="e14e99d7-bcb5-4c14-be58-b6d060e5a5a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57908c-db8f-492c-85b3-8ac25d9f55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4e99d7-bcb5-4c14-be58-b6d060e5a5a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395ABE-2E5D-439C-9B5D-CB1A7680F3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57908c-db8f-492c-85b3-8ac25d9f5500"/>
    <ds:schemaRef ds:uri="e14e99d7-bcb5-4c14-be58-b6d060e5a5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44065D-759E-488B-973C-B547588F375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1AE36E0-FFDA-4310-92B9-DF6E44CAAA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863</TotalTime>
  <Words>770</Words>
  <Application>Microsoft Office PowerPoint</Application>
  <PresentationFormat>Widescreen</PresentationFormat>
  <Paragraphs>100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District Attorney</vt:lpstr>
      <vt:lpstr>District Attorney department Financial Summary amounts in thousands</vt:lpstr>
      <vt:lpstr>District Attorney Staffing Summary</vt:lpstr>
      <vt:lpstr>District Attorney Activities Q1 FY 2024</vt:lpstr>
      <vt:lpstr>Department Activities - continued Q1 FY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(enter department)</dc:title>
  <dc:creator>Andy Parks</dc:creator>
  <cp:lastModifiedBy>Andy Parks</cp:lastModifiedBy>
  <cp:revision>57</cp:revision>
  <dcterms:created xsi:type="dcterms:W3CDTF">2023-11-18T14:14:15Z</dcterms:created>
  <dcterms:modified xsi:type="dcterms:W3CDTF">2024-02-23T21:46:37Z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0x0101002374F4C504EEDB459C605A6B35FA36A2</vt:lpwstr>
  </property>
</Properties>
</file>