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7" r:id="rId5"/>
    <p:sldId id="262" r:id="rId6"/>
    <p:sldId id="259" r:id="rId7"/>
    <p:sldId id="261" r:id="rId8"/>
    <p:sldId id="260"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12F0D9-353A-004B-900B-6BBFAB239C9C}" v="1" dt="2024-02-22T23:36:11.664"/>
    <p1510:client id="{629F2BB0-DB21-C8CC-38C7-EED53D82EBA4}" v="1002" dt="2024-02-23T23:34:11.461"/>
    <p1510:client id="{F8865512-05C8-11B1-AD48-8770AD23479E}" v="43" dt="2024-02-23T21:26:32.0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65" autoAdjust="0"/>
    <p:restoredTop sz="96327" autoAdjust="0"/>
  </p:normalViewPr>
  <p:slideViewPr>
    <p:cSldViewPr snapToGrid="0">
      <p:cViewPr varScale="1">
        <p:scale>
          <a:sx n="120" d="100"/>
          <a:sy n="120" d="100"/>
        </p:scale>
        <p:origin x="216" y="256"/>
      </p:cViewPr>
      <p:guideLst/>
    </p:cSldViewPr>
  </p:slideViewPr>
  <p:outlineViewPr>
    <p:cViewPr>
      <p:scale>
        <a:sx n="33" d="100"/>
        <a:sy n="33" d="100"/>
      </p:scale>
      <p:origin x="0" y="0"/>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 VanVactor" userId="S::will.vanvactor@co.crook.or.us::93736cf9-94ca-4ce1-ba06-d2d642885436" providerId="AD" clId="Web-{4C12F0D9-353A-004B-900B-6BBFAB239C9C}"/>
    <pc:docChg chg="sldOrd">
      <pc:chgData name="Will VanVactor" userId="S::will.vanvactor@co.crook.or.us::93736cf9-94ca-4ce1-ba06-d2d642885436" providerId="AD" clId="Web-{4C12F0D9-353A-004B-900B-6BBFAB239C9C}" dt="2024-02-22T23:36:11.664" v="0"/>
      <pc:docMkLst>
        <pc:docMk/>
      </pc:docMkLst>
      <pc:sldChg chg="ord">
        <pc:chgData name="Will VanVactor" userId="S::will.vanvactor@co.crook.or.us::93736cf9-94ca-4ce1-ba06-d2d642885436" providerId="AD" clId="Web-{4C12F0D9-353A-004B-900B-6BBFAB239C9C}" dt="2024-02-22T23:36:11.664" v="0"/>
        <pc:sldMkLst>
          <pc:docMk/>
          <pc:sldMk cId="890161737" sldId="260"/>
        </pc:sldMkLst>
      </pc:sldChg>
    </pc:docChg>
  </pc:docChgLst>
  <pc:docChgLst>
    <pc:chgData name="Will VanVactor" userId="S::will.vanvactor@co.crook.or.us::93736cf9-94ca-4ce1-ba06-d2d642885436" providerId="AD" clId="Web-{629F2BB0-DB21-C8CC-38C7-EED53D82EBA4}"/>
    <pc:docChg chg="modSld sldOrd">
      <pc:chgData name="Will VanVactor" userId="S::will.vanvactor@co.crook.or.us::93736cf9-94ca-4ce1-ba06-d2d642885436" providerId="AD" clId="Web-{629F2BB0-DB21-C8CC-38C7-EED53D82EBA4}" dt="2024-02-23T23:34:11.164" v="985" actId="20577"/>
      <pc:docMkLst>
        <pc:docMk/>
      </pc:docMkLst>
      <pc:sldChg chg="modSp">
        <pc:chgData name="Will VanVactor" userId="S::will.vanvactor@co.crook.or.us::93736cf9-94ca-4ce1-ba06-d2d642885436" providerId="AD" clId="Web-{629F2BB0-DB21-C8CC-38C7-EED53D82EBA4}" dt="2024-02-23T23:30:01.646" v="409"/>
        <pc:sldMkLst>
          <pc:docMk/>
          <pc:sldMk cId="3340190378" sldId="259"/>
        </pc:sldMkLst>
        <pc:graphicFrameChg chg="mod modGraphic">
          <ac:chgData name="Will VanVactor" userId="S::will.vanvactor@co.crook.or.us::93736cf9-94ca-4ce1-ba06-d2d642885436" providerId="AD" clId="Web-{629F2BB0-DB21-C8CC-38C7-EED53D82EBA4}" dt="2024-02-23T23:30:01.646" v="409"/>
          <ac:graphicFrameMkLst>
            <pc:docMk/>
            <pc:sldMk cId="3340190378" sldId="259"/>
            <ac:graphicFrameMk id="4" creationId="{AFCCCF83-4B5F-87F5-0750-697FA28FEDEB}"/>
          </ac:graphicFrameMkLst>
        </pc:graphicFrameChg>
      </pc:sldChg>
      <pc:sldChg chg="modSp">
        <pc:chgData name="Will VanVactor" userId="S::will.vanvactor@co.crook.or.us::93736cf9-94ca-4ce1-ba06-d2d642885436" providerId="AD" clId="Web-{629F2BB0-DB21-C8CC-38C7-EED53D82EBA4}" dt="2024-02-23T23:34:11.164" v="985" actId="20577"/>
        <pc:sldMkLst>
          <pc:docMk/>
          <pc:sldMk cId="890161737" sldId="260"/>
        </pc:sldMkLst>
        <pc:spChg chg="mod">
          <ac:chgData name="Will VanVactor" userId="S::will.vanvactor@co.crook.or.us::93736cf9-94ca-4ce1-ba06-d2d642885436" providerId="AD" clId="Web-{629F2BB0-DB21-C8CC-38C7-EED53D82EBA4}" dt="2024-02-23T23:34:11.164" v="985" actId="20577"/>
          <ac:spMkLst>
            <pc:docMk/>
            <pc:sldMk cId="890161737" sldId="260"/>
            <ac:spMk id="12" creationId="{36EC7822-D15B-CD35-5947-1B43D02B19E6}"/>
          </ac:spMkLst>
        </pc:spChg>
      </pc:sldChg>
      <pc:sldChg chg="modSp ord">
        <pc:chgData name="Will VanVactor" userId="S::will.vanvactor@co.crook.or.us::93736cf9-94ca-4ce1-ba06-d2d642885436" providerId="AD" clId="Web-{629F2BB0-DB21-C8CC-38C7-EED53D82EBA4}" dt="2024-02-23T23:32:32.194" v="896"/>
        <pc:sldMkLst>
          <pc:docMk/>
          <pc:sldMk cId="3150748941" sldId="261"/>
        </pc:sldMkLst>
        <pc:graphicFrameChg chg="mod modGraphic">
          <ac:chgData name="Will VanVactor" userId="S::will.vanvactor@co.crook.or.us::93736cf9-94ca-4ce1-ba06-d2d642885436" providerId="AD" clId="Web-{629F2BB0-DB21-C8CC-38C7-EED53D82EBA4}" dt="2024-02-23T23:32:32.194" v="896"/>
          <ac:graphicFrameMkLst>
            <pc:docMk/>
            <pc:sldMk cId="3150748941" sldId="261"/>
            <ac:graphicFrameMk id="9" creationId="{DB561768-FAB9-B09C-2CE1-0CC4C3576473}"/>
          </ac:graphicFrameMkLst>
        </pc:graphicFrameChg>
      </pc:sldChg>
    </pc:docChg>
  </pc:docChgLst>
  <pc:docChgLst>
    <pc:chgData name="Christina Haron" userId="S::christina.haron@co.crook.or.us::ca0bbf6a-46f8-4d49-9c1b-940295d29b19" providerId="AD" clId="Web-{F8865512-05C8-11B1-AD48-8770AD23479E}"/>
    <pc:docChg chg="modSld">
      <pc:chgData name="Christina Haron" userId="S::christina.haron@co.crook.or.us::ca0bbf6a-46f8-4d49-9c1b-940295d29b19" providerId="AD" clId="Web-{F8865512-05C8-11B1-AD48-8770AD23479E}" dt="2024-02-23T21:26:30.056" v="29"/>
      <pc:docMkLst>
        <pc:docMk/>
      </pc:docMkLst>
      <pc:sldChg chg="modSp">
        <pc:chgData name="Christina Haron" userId="S::christina.haron@co.crook.or.us::ca0bbf6a-46f8-4d49-9c1b-940295d29b19" providerId="AD" clId="Web-{F8865512-05C8-11B1-AD48-8770AD23479E}" dt="2024-02-23T21:26:30.056" v="29"/>
        <pc:sldMkLst>
          <pc:docMk/>
          <pc:sldMk cId="1235064747" sldId="262"/>
        </pc:sldMkLst>
        <pc:graphicFrameChg chg="mod modGraphic">
          <ac:chgData name="Christina Haron" userId="S::christina.haron@co.crook.or.us::ca0bbf6a-46f8-4d49-9c1b-940295d29b19" providerId="AD" clId="Web-{F8865512-05C8-11B1-AD48-8770AD23479E}" dt="2024-02-23T21:26:30.056" v="29"/>
          <ac:graphicFrameMkLst>
            <pc:docMk/>
            <pc:sldMk cId="1235064747" sldId="262"/>
            <ac:graphicFrameMk id="5" creationId="{A30FF624-3DE5-A610-1E97-C574345F829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271015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Continue your list of the major goals/work plan elements</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2678248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the bottom header</a:t>
            </a:r>
          </a:p>
          <a:p>
            <a:pPr marL="228600" indent="-228600">
              <a:buAutoNum type="arabicPeriod"/>
            </a:pPr>
            <a:r>
              <a:rPr lang="en-US" dirty="0"/>
              <a:t>Enter the department’s organization chart</a:t>
            </a:r>
          </a:p>
          <a:p>
            <a:pPr marL="228600" indent="-228600">
              <a:buAutoNum type="arabicPeriod"/>
            </a:pPr>
            <a:r>
              <a:rPr lang="en-US" dirty="0"/>
              <a:t>Provide some bullets describing personnel during the quarter, e.g., number of new employees, separations, </a:t>
            </a:r>
            <a:r>
              <a:rPr lang="en-US" dirty="0" err="1"/>
              <a:t>etc.any</a:t>
            </a:r>
            <a:r>
              <a:rPr lang="en-US" dirty="0"/>
              <a:t> pending recruitments, significant new hires or </a:t>
            </a:r>
            <a:r>
              <a:rPr lang="en-US" dirty="0" err="1"/>
              <a:t>seprarations</a:t>
            </a:r>
            <a:endParaRPr lang="en-US" dirty="0"/>
          </a:p>
          <a:p>
            <a:pPr marL="228600" indent="-228600">
              <a:buAutoNum type="arabicPeriod"/>
            </a:pPr>
            <a:r>
              <a:rPr lang="en-US" dirty="0"/>
              <a:t>Enter the department’s authorized, filled and vacate positions – FTEs as of end of the quarter</a:t>
            </a:r>
          </a:p>
          <a:p>
            <a:pPr marL="228600" indent="-228600">
              <a:buAutoNum type="arabicPeriod"/>
            </a:pPr>
            <a:r>
              <a:rPr lang="en-US" dirty="0"/>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Enter performance measures, goal and actual, with comments --- use performance measures included in the budget as a starting point, additional measures </a:t>
            </a:r>
            <a:r>
              <a:rPr lang="en-US"/>
              <a:t>are encouraged</a:t>
            </a:r>
            <a:endParaRPr lang="en-US" dirty="0"/>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6</a:t>
            </a:fld>
            <a:endParaRPr lang="en-US"/>
          </a:p>
        </p:txBody>
      </p:sp>
    </p:spTree>
    <p:extLst>
      <p:ext uri="{BB962C8B-B14F-4D97-AF65-F5344CB8AC3E}">
        <p14:creationId xmlns:p14="http://schemas.microsoft.com/office/powerpoint/2010/main" val="30668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Community Development</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957943" y="1924820"/>
            <a:ext cx="9700004" cy="4584315"/>
          </a:xfrm>
          <a:prstGeom prst="rect">
            <a:avLst/>
          </a:prstGeom>
        </p:spPr>
        <p:txBody>
          <a:bodyPr>
            <a:normAutofit fontScale="92500" lnSpcReduction="10000"/>
          </a:bodyPr>
          <a:lstStyle/>
          <a:p>
            <a:pPr defTabSz="722376">
              <a:spcAft>
                <a:spcPts val="600"/>
              </a:spcAft>
            </a:pPr>
            <a:r>
              <a:rPr lang="en-US" sz="2000" b="1" kern="1200" dirty="0">
                <a:solidFill>
                  <a:schemeClr val="tx1"/>
                </a:solidFill>
                <a:latin typeface="+mn-lt"/>
                <a:ea typeface="+mn-ea"/>
                <a:cs typeface="+mn-cs"/>
              </a:rPr>
              <a:t>Mission</a:t>
            </a:r>
          </a:p>
          <a:p>
            <a:pPr defTabSz="722376">
              <a:spcAft>
                <a:spcPts val="600"/>
              </a:spcAft>
            </a:pPr>
            <a:r>
              <a:rPr lang="en-US" sz="1900" kern="1200" dirty="0">
                <a:solidFill>
                  <a:schemeClr val="tx1"/>
                </a:solidFill>
                <a:latin typeface="+mn-lt"/>
                <a:ea typeface="+mn-ea"/>
                <a:cs typeface="+mn-cs"/>
              </a:rPr>
              <a:t>The Community Development Department's mission, through the collaborative efforts of its building safety, land use, onsite (septic), and code compliance programs, is to enhance the quality of life for all residents by applying the required development standards to safeguard life, health, property, and public welfare, while encouraging innovation, sustainable communities, and the preservation of the unique character of Crook County. </a:t>
            </a:r>
            <a:endParaRPr lang="en-US" sz="1200" kern="1200" dirty="0">
              <a:solidFill>
                <a:schemeClr val="tx1"/>
              </a:solidFill>
              <a:latin typeface="+mn-lt"/>
              <a:ea typeface="+mn-ea"/>
              <a:cs typeface="+mn-cs"/>
            </a:endParaRPr>
          </a:p>
          <a:p>
            <a:pPr defTabSz="722376">
              <a:spcAft>
                <a:spcPts val="600"/>
              </a:spcAft>
            </a:pPr>
            <a:r>
              <a:rPr lang="en-US" sz="2000" b="1" kern="1200" dirty="0">
                <a:solidFill>
                  <a:schemeClr val="tx1"/>
                </a:solidFill>
                <a:latin typeface="+mn-lt"/>
                <a:ea typeface="+mn-ea"/>
                <a:cs typeface="+mn-cs"/>
              </a:rPr>
              <a:t>Major goals</a:t>
            </a: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Update to the Transportation System Plan (TSP)</a:t>
            </a: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Finalize and implement strategic plan</a:t>
            </a: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Research technology enhancements</a:t>
            </a:r>
          </a:p>
          <a:p>
            <a:pPr marL="742950" marR="0" lvl="1" indent="-285750" algn="just">
              <a:lnSpc>
                <a:spcPct val="11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cs typeface="Calibri" panose="020F0502020204030204" pitchFamily="34" charset="0"/>
              </a:rPr>
              <a:t>Digital plan review (implement FY 2025)</a:t>
            </a:r>
          </a:p>
          <a:p>
            <a:pPr marL="742950" marR="0" lvl="1" indent="-285750" algn="just">
              <a:lnSpc>
                <a:spcPct val="115000"/>
              </a:lnSpc>
              <a:spcBef>
                <a:spcPts val="0"/>
              </a:spcBef>
              <a:spcAft>
                <a:spcPts val="0"/>
              </a:spcAft>
              <a:buFont typeface="Courier New" panose="02070309020205020404" pitchFamily="49" charset="0"/>
              <a:buChar char="o"/>
            </a:pPr>
            <a:r>
              <a:rPr lang="en-US" dirty="0">
                <a:effectLst/>
                <a:latin typeface="Calibri" panose="020F0502020204030204" pitchFamily="34" charset="0"/>
                <a:ea typeface="Times New Roman" panose="02020603050405020304" pitchFamily="18" charset="0"/>
                <a:cs typeface="Calibri" panose="020F0502020204030204" pitchFamily="34" charset="0"/>
              </a:rPr>
              <a:t>Alternative document management software for better public interface and use by staff in field</a:t>
            </a: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Review and update department fees</a:t>
            </a:r>
          </a:p>
          <a:p>
            <a:pPr marL="342900" marR="0" lvl="0" indent="-342900" algn="just">
              <a:lnSpc>
                <a:spcPct val="115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Create plan for state-of-the-art community development facility</a:t>
            </a:r>
          </a:p>
          <a:p>
            <a:pPr marL="342900" marR="0" lvl="0" indent="-342900" algn="just">
              <a:lnSpc>
                <a:spcPct val="115000"/>
              </a:lnSpc>
              <a:spcBef>
                <a:spcPts val="0"/>
              </a:spcBef>
              <a:spcAft>
                <a:spcPts val="10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Consider options for updating comprehensive plan in fiscal year 2025</a:t>
            </a:r>
            <a:endParaRPr lang="en-US" sz="4000" kern="1200" dirty="0">
              <a:solidFill>
                <a:schemeClr val="tx1"/>
              </a:solidFill>
              <a:latin typeface="+mn-lt"/>
              <a:ea typeface="+mn-ea"/>
              <a:cs typeface="+mn-cs"/>
            </a:endParaRP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Community Development</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3149615235"/>
              </p:ext>
            </p:extLst>
          </p:nvPr>
        </p:nvGraphicFramePr>
        <p:xfrm>
          <a:off x="1059544" y="2141422"/>
          <a:ext cx="9408204" cy="2194560"/>
        </p:xfrm>
        <a:graphic>
          <a:graphicData uri="http://schemas.openxmlformats.org/drawingml/2006/table">
            <a:tbl>
              <a:tblPr firstRow="1" bandRow="1">
                <a:tableStyleId>{5C22544A-7EE6-4342-B048-85BDC9FD1C3A}</a:tableStyleId>
              </a:tblPr>
              <a:tblGrid>
                <a:gridCol w="2670629">
                  <a:extLst>
                    <a:ext uri="{9D8B030D-6E8A-4147-A177-3AD203B41FA5}">
                      <a16:colId xmlns:a16="http://schemas.microsoft.com/office/drawing/2014/main" val="566011448"/>
                    </a:ext>
                  </a:extLst>
                </a:gridCol>
                <a:gridCol w="2307772">
                  <a:extLst>
                    <a:ext uri="{9D8B030D-6E8A-4147-A177-3AD203B41FA5}">
                      <a16:colId xmlns:a16="http://schemas.microsoft.com/office/drawing/2014/main" val="3888698236"/>
                    </a:ext>
                  </a:extLst>
                </a:gridCol>
                <a:gridCol w="2191657">
                  <a:extLst>
                    <a:ext uri="{9D8B030D-6E8A-4147-A177-3AD203B41FA5}">
                      <a16:colId xmlns:a16="http://schemas.microsoft.com/office/drawing/2014/main" val="4028088874"/>
                    </a:ext>
                  </a:extLst>
                </a:gridCol>
                <a:gridCol w="2238146">
                  <a:extLst>
                    <a:ext uri="{9D8B030D-6E8A-4147-A177-3AD203B41FA5}">
                      <a16:colId xmlns:a16="http://schemas.microsoft.com/office/drawing/2014/main" val="2571192195"/>
                    </a:ext>
                  </a:extLst>
                </a:gridCol>
              </a:tblGrid>
              <a:tr h="295245">
                <a:tc>
                  <a:txBody>
                    <a:bodyPr/>
                    <a:lstStyle/>
                    <a:p>
                      <a:pPr algn="ctr"/>
                      <a:endParaRPr lang="en-US" dirty="0"/>
                    </a:p>
                  </a:txBody>
                  <a:tcPr/>
                </a:tc>
                <a:tc>
                  <a:txBody>
                    <a:bodyPr/>
                    <a:lstStyle/>
                    <a:p>
                      <a:pPr algn="ctr"/>
                      <a:r>
                        <a:rPr lang="en-US" dirty="0"/>
                        <a:t>Budget</a:t>
                      </a:r>
                    </a:p>
                  </a:txBody>
                  <a:tcPr/>
                </a:tc>
                <a:tc>
                  <a:txBody>
                    <a:bodyPr/>
                    <a:lstStyle/>
                    <a:p>
                      <a:pPr algn="ctr"/>
                      <a:r>
                        <a:rPr lang="en-US" dirty="0"/>
                        <a:t>Actual</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320806">
                <a:tc>
                  <a:txBody>
                    <a:bodyPr/>
                    <a:lstStyle/>
                    <a:p>
                      <a:r>
                        <a:rPr lang="en-US" sz="2400" dirty="0"/>
                        <a:t>Beginning balance</a:t>
                      </a:r>
                    </a:p>
                  </a:txBody>
                  <a:tcPr/>
                </a:tc>
                <a:tc>
                  <a:txBody>
                    <a:bodyPr/>
                    <a:lstStyle/>
                    <a:p>
                      <a:pPr algn="r"/>
                      <a:r>
                        <a:rPr lang="en-US" sz="2400" dirty="0"/>
                        <a:t>$  10,652</a:t>
                      </a:r>
                    </a:p>
                  </a:txBody>
                  <a:tcPr/>
                </a:tc>
                <a:tc>
                  <a:txBody>
                    <a:bodyPr/>
                    <a:lstStyle/>
                    <a:p>
                      <a:pPr algn="r"/>
                      <a:r>
                        <a:rPr lang="en-US" sz="2400" dirty="0"/>
                        <a:t>$  10,487</a:t>
                      </a:r>
                    </a:p>
                  </a:txBody>
                  <a:tcPr/>
                </a:tc>
                <a:tc>
                  <a:txBody>
                    <a:bodyPr/>
                    <a:lstStyle/>
                    <a:p>
                      <a:pPr algn="r"/>
                      <a:r>
                        <a:rPr lang="en-US" sz="2400" dirty="0"/>
                        <a:t>$  (165)</a:t>
                      </a:r>
                    </a:p>
                  </a:txBody>
                  <a:tcPr/>
                </a:tc>
                <a:extLst>
                  <a:ext uri="{0D108BD9-81ED-4DB2-BD59-A6C34878D82A}">
                    <a16:rowId xmlns:a16="http://schemas.microsoft.com/office/drawing/2014/main" val="2837532789"/>
                  </a:ext>
                </a:extLst>
              </a:tr>
              <a:tr h="295245">
                <a:tc>
                  <a:txBody>
                    <a:bodyPr/>
                    <a:lstStyle/>
                    <a:p>
                      <a:r>
                        <a:rPr lang="en-US" sz="2400" dirty="0"/>
                        <a:t>Revenue</a:t>
                      </a:r>
                    </a:p>
                  </a:txBody>
                  <a:tcPr/>
                </a:tc>
                <a:tc>
                  <a:txBody>
                    <a:bodyPr/>
                    <a:lstStyle/>
                    <a:p>
                      <a:pPr algn="r"/>
                      <a:r>
                        <a:rPr lang="en-US" sz="2400" dirty="0"/>
                        <a:t>1,047</a:t>
                      </a:r>
                    </a:p>
                  </a:txBody>
                  <a:tcPr/>
                </a:tc>
                <a:tc>
                  <a:txBody>
                    <a:bodyPr/>
                    <a:lstStyle/>
                    <a:p>
                      <a:pPr algn="r"/>
                      <a:r>
                        <a:rPr lang="en-US" sz="2400" dirty="0"/>
                        <a:t>655</a:t>
                      </a:r>
                    </a:p>
                  </a:txBody>
                  <a:tcPr/>
                </a:tc>
                <a:tc>
                  <a:txBody>
                    <a:bodyPr/>
                    <a:lstStyle/>
                    <a:p>
                      <a:pPr algn="r"/>
                      <a:r>
                        <a:rPr lang="en-US" sz="2400" dirty="0"/>
                        <a:t>(392)</a:t>
                      </a:r>
                    </a:p>
                  </a:txBody>
                  <a:tcPr/>
                </a:tc>
                <a:extLst>
                  <a:ext uri="{0D108BD9-81ED-4DB2-BD59-A6C34878D82A}">
                    <a16:rowId xmlns:a16="http://schemas.microsoft.com/office/drawing/2014/main" val="97621894"/>
                  </a:ext>
                </a:extLst>
              </a:tr>
              <a:tr h="295245">
                <a:tc>
                  <a:txBody>
                    <a:bodyPr/>
                    <a:lstStyle/>
                    <a:p>
                      <a:r>
                        <a:rPr lang="en-US" sz="2400" dirty="0"/>
                        <a:t>Expenses</a:t>
                      </a:r>
                    </a:p>
                  </a:txBody>
                  <a:tcPr/>
                </a:tc>
                <a:tc>
                  <a:txBody>
                    <a:bodyPr/>
                    <a:lstStyle/>
                    <a:p>
                      <a:pPr algn="r"/>
                      <a:r>
                        <a:rPr lang="en-US" sz="2400" dirty="0"/>
                        <a:t>1,278</a:t>
                      </a:r>
                    </a:p>
                  </a:txBody>
                  <a:tcPr/>
                </a:tc>
                <a:tc>
                  <a:txBody>
                    <a:bodyPr/>
                    <a:lstStyle/>
                    <a:p>
                      <a:pPr algn="r"/>
                      <a:r>
                        <a:rPr lang="en-US" sz="2400" dirty="0"/>
                        <a:t>939</a:t>
                      </a:r>
                    </a:p>
                  </a:txBody>
                  <a:tcPr/>
                </a:tc>
                <a:tc>
                  <a:txBody>
                    <a:bodyPr/>
                    <a:lstStyle/>
                    <a:p>
                      <a:pPr algn="r"/>
                      <a:r>
                        <a:rPr lang="en-US" sz="2400" dirty="0"/>
                        <a:t>339</a:t>
                      </a:r>
                    </a:p>
                  </a:txBody>
                  <a:tcPr/>
                </a:tc>
                <a:extLst>
                  <a:ext uri="{0D108BD9-81ED-4DB2-BD59-A6C34878D82A}">
                    <a16:rowId xmlns:a16="http://schemas.microsoft.com/office/drawing/2014/main" val="948797677"/>
                  </a:ext>
                </a:extLst>
              </a:tr>
              <a:tr h="295245">
                <a:tc>
                  <a:txBody>
                    <a:bodyPr/>
                    <a:lstStyle/>
                    <a:p>
                      <a:r>
                        <a:rPr lang="en-US" sz="2400" dirty="0"/>
                        <a:t>Ending balance</a:t>
                      </a:r>
                    </a:p>
                  </a:txBody>
                  <a:tcPr/>
                </a:tc>
                <a:tc>
                  <a:txBody>
                    <a:bodyPr/>
                    <a:lstStyle/>
                    <a:p>
                      <a:pPr algn="r"/>
                      <a:r>
                        <a:rPr lang="en-US" sz="2400" dirty="0"/>
                        <a:t>$  10,421</a:t>
                      </a:r>
                    </a:p>
                  </a:txBody>
                  <a:tcPr/>
                </a:tc>
                <a:tc>
                  <a:txBody>
                    <a:bodyPr/>
                    <a:lstStyle/>
                    <a:p>
                      <a:pPr algn="r"/>
                      <a:r>
                        <a:rPr lang="en-US" sz="2400" dirty="0"/>
                        <a:t>$  10,203</a:t>
                      </a:r>
                    </a:p>
                  </a:txBody>
                  <a:tcPr/>
                </a:tc>
                <a:tc>
                  <a:txBody>
                    <a:bodyPr/>
                    <a:lstStyle/>
                    <a:p>
                      <a:pPr algn="r"/>
                      <a:r>
                        <a:rPr lang="en-US" sz="2400" dirty="0"/>
                        <a:t>$  (218)</a:t>
                      </a:r>
                    </a:p>
                  </a:txBody>
                  <a:tcPr/>
                </a:tc>
                <a:extLst>
                  <a:ext uri="{0D108BD9-81ED-4DB2-BD59-A6C34878D82A}">
                    <a16:rowId xmlns:a16="http://schemas.microsoft.com/office/drawing/2014/main" val="1712565899"/>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6" name="TextBox 5">
            <a:extLst>
              <a:ext uri="{FF2B5EF4-FFF2-40B4-BE49-F238E27FC236}">
                <a16:creationId xmlns:a16="http://schemas.microsoft.com/office/drawing/2014/main" id="{6C44B870-A9C0-3BC0-CCCF-93456BCF9B54}"/>
              </a:ext>
            </a:extLst>
          </p:cNvPr>
          <p:cNvSpPr txBox="1"/>
          <p:nvPr/>
        </p:nvSpPr>
        <p:spPr>
          <a:xfrm>
            <a:off x="1061671" y="4579643"/>
            <a:ext cx="9719969" cy="2185214"/>
          </a:xfrm>
          <a:prstGeom prst="rect">
            <a:avLst/>
          </a:prstGeom>
          <a:noFill/>
        </p:spPr>
        <p:txBody>
          <a:bodyPr wrap="none" rtlCol="0">
            <a:spAutoFit/>
          </a:bodyPr>
          <a:lstStyle/>
          <a:p>
            <a:r>
              <a:rPr lang="en-US" sz="2400" b="1" dirty="0"/>
              <a:t>Comments</a:t>
            </a:r>
          </a:p>
          <a:p>
            <a:pPr marL="342900" indent="-342900">
              <a:buFont typeface="Arial" panose="020B0604020202020204" pitchFamily="34" charset="0"/>
              <a:buChar char="•"/>
            </a:pPr>
            <a:r>
              <a:rPr lang="en-US" sz="2400" dirty="0"/>
              <a:t>Fee dependent department; permit activity has slowed, lowering revenue</a:t>
            </a:r>
          </a:p>
          <a:p>
            <a:pPr marL="342900" indent="-342900">
              <a:buFont typeface="Arial" panose="020B0604020202020204" pitchFamily="34" charset="0"/>
              <a:buChar char="•"/>
            </a:pPr>
            <a:r>
              <a:rPr lang="en-US" sz="2400" dirty="0"/>
              <a:t>Personnel expenses down due to not being fully staffed</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123506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Community Development Activities</a:t>
            </a:r>
            <a:br>
              <a:rPr lang="en-US" sz="3400" kern="1200" dirty="0">
                <a:solidFill>
                  <a:srgbClr val="FFFFFF"/>
                </a:solidFill>
                <a:latin typeface="+mj-lt"/>
                <a:ea typeface="+mj-ea"/>
                <a:cs typeface="+mj-cs"/>
              </a:rPr>
            </a:br>
            <a:r>
              <a:rPr lang="en-US" sz="2700" kern="1200" dirty="0">
                <a:solidFill>
                  <a:srgbClr val="FFFFFF"/>
                </a:solidFill>
                <a:latin typeface="+mj-lt"/>
                <a:ea typeface="+mj-ea"/>
                <a:cs typeface="+mj-cs"/>
              </a:rPr>
              <a:t>Q1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2090701667"/>
              </p:ext>
            </p:extLst>
          </p:nvPr>
        </p:nvGraphicFramePr>
        <p:xfrm>
          <a:off x="1088570" y="617701"/>
          <a:ext cx="10078194" cy="4213559"/>
        </p:xfrm>
        <a:graphic>
          <a:graphicData uri="http://schemas.openxmlformats.org/drawingml/2006/table">
            <a:tbl>
              <a:tblPr firstRow="1" bandRow="1">
                <a:noFill/>
                <a:tableStyleId>{5C22544A-7EE6-4342-B048-85BDC9FD1C3A}</a:tableStyleId>
              </a:tblPr>
              <a:tblGrid>
                <a:gridCol w="3300550">
                  <a:extLst>
                    <a:ext uri="{9D8B030D-6E8A-4147-A177-3AD203B41FA5}">
                      <a16:colId xmlns:a16="http://schemas.microsoft.com/office/drawing/2014/main" val="1923382009"/>
                    </a:ext>
                  </a:extLst>
                </a:gridCol>
                <a:gridCol w="3525520">
                  <a:extLst>
                    <a:ext uri="{9D8B030D-6E8A-4147-A177-3AD203B41FA5}">
                      <a16:colId xmlns:a16="http://schemas.microsoft.com/office/drawing/2014/main" val="105490491"/>
                    </a:ext>
                  </a:extLst>
                </a:gridCol>
                <a:gridCol w="3252124">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r>
                        <a:rPr lang="en-US" sz="1800" cap="none" spc="0" dirty="0">
                          <a:solidFill>
                            <a:schemeClr val="tx1"/>
                          </a:solidFill>
                        </a:rPr>
                        <a:t>Update TSP</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Project management team held meetings; first PAC meeting held in November 2023</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Public outreach efforts ongoing, including two open houses in mid-February</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545330">
                <a:tc>
                  <a:txBody>
                    <a:bodyPr/>
                    <a:lstStyle/>
                    <a:p>
                      <a:r>
                        <a:rPr lang="en-US" sz="1800" cap="none" spc="0" dirty="0">
                          <a:solidFill>
                            <a:schemeClr val="tx1"/>
                          </a:solidFill>
                        </a:rPr>
                        <a:t>Finalize Strategic Plan</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County Court approved the Strategic Plan on December 20, 2023</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CDD will move forward with implementing the plan</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545330">
                <a:tc>
                  <a:txBody>
                    <a:bodyPr/>
                    <a:lstStyle/>
                    <a:p>
                      <a:r>
                        <a:rPr lang="en-US" sz="1800" cap="none" spc="0" dirty="0">
                          <a:solidFill>
                            <a:schemeClr val="tx1"/>
                          </a:solidFill>
                        </a:rPr>
                        <a:t>Technology Enhancements</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None</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Building is ready for digital plan review requirements in 2025; will look to acquire new hardware and software at time CDD relocates</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bl>
          </a:graphicData>
        </a:graphic>
      </p:graphicFrame>
    </p:spTree>
    <p:extLst>
      <p:ext uri="{BB962C8B-B14F-4D97-AF65-F5344CB8AC3E}">
        <p14:creationId xmlns:p14="http://schemas.microsoft.com/office/powerpoint/2010/main" val="334019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Community Development Activities - continued</a:t>
            </a:r>
            <a:br>
              <a:rPr lang="en-US" sz="3400" kern="1200" dirty="0">
                <a:solidFill>
                  <a:srgbClr val="FFFFFF"/>
                </a:solidFill>
                <a:latin typeface="+mj-lt"/>
                <a:ea typeface="+mj-ea"/>
                <a:cs typeface="+mj-cs"/>
              </a:rPr>
            </a:br>
            <a:r>
              <a:rPr lang="en-US" sz="2400" kern="1200" dirty="0">
                <a:solidFill>
                  <a:srgbClr val="FFFFFF"/>
                </a:solidFill>
                <a:latin typeface="+mj-lt"/>
                <a:ea typeface="+mj-ea"/>
                <a:cs typeface="+mj-cs"/>
              </a:rPr>
              <a:t>Q1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9" name="Content Placeholder 3">
            <a:extLst>
              <a:ext uri="{FF2B5EF4-FFF2-40B4-BE49-F238E27FC236}">
                <a16:creationId xmlns:a16="http://schemas.microsoft.com/office/drawing/2014/main" id="{DB561768-FAB9-B09C-2CE1-0CC4C3576473}"/>
              </a:ext>
            </a:extLst>
          </p:cNvPr>
          <p:cNvGraphicFramePr>
            <a:graphicFrameLocks noGrp="1"/>
          </p:cNvGraphicFramePr>
          <p:nvPr>
            <p:ph idx="1"/>
            <p:extLst>
              <p:ext uri="{D42A27DB-BD31-4B8C-83A1-F6EECF244321}">
                <p14:modId xmlns:p14="http://schemas.microsoft.com/office/powerpoint/2010/main" val="2483456272"/>
              </p:ext>
            </p:extLst>
          </p:nvPr>
        </p:nvGraphicFramePr>
        <p:xfrm>
          <a:off x="1103086" y="125802"/>
          <a:ext cx="9913256" cy="5072505"/>
        </p:xfrm>
        <a:graphic>
          <a:graphicData uri="http://schemas.openxmlformats.org/drawingml/2006/table">
            <a:tbl>
              <a:tblPr firstRow="1" bandRow="1">
                <a:noFill/>
                <a:tableStyleId>{5C22544A-7EE6-4342-B048-85BDC9FD1C3A}</a:tableStyleId>
              </a:tblPr>
              <a:tblGrid>
                <a:gridCol w="3265714">
                  <a:extLst>
                    <a:ext uri="{9D8B030D-6E8A-4147-A177-3AD203B41FA5}">
                      <a16:colId xmlns:a16="http://schemas.microsoft.com/office/drawing/2014/main" val="1923382009"/>
                    </a:ext>
                  </a:extLst>
                </a:gridCol>
                <a:gridCol w="3210502">
                  <a:extLst>
                    <a:ext uri="{9D8B030D-6E8A-4147-A177-3AD203B41FA5}">
                      <a16:colId xmlns:a16="http://schemas.microsoft.com/office/drawing/2014/main" val="105490491"/>
                    </a:ext>
                  </a:extLst>
                </a:gridCol>
                <a:gridCol w="3437040">
                  <a:extLst>
                    <a:ext uri="{9D8B030D-6E8A-4147-A177-3AD203B41FA5}">
                      <a16:colId xmlns:a16="http://schemas.microsoft.com/office/drawing/2014/main" val="121705841"/>
                    </a:ext>
                  </a:extLst>
                </a:gridCol>
              </a:tblGrid>
              <a:tr h="662358">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1119571">
                <a:tc>
                  <a:txBody>
                    <a:bodyPr/>
                    <a:lstStyle/>
                    <a:p>
                      <a:r>
                        <a:rPr lang="en-US" sz="1800" cap="none" spc="0" dirty="0">
                          <a:solidFill>
                            <a:schemeClr val="tx1"/>
                          </a:solidFill>
                        </a:rPr>
                        <a:t>Review and update fees</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Regular consideration of where fees can be adjusted to cover actual cost </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Will continue to review and update fees annually; if funding available, will conduct detailed fee study</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1721527">
                <a:tc>
                  <a:txBody>
                    <a:bodyPr/>
                    <a:lstStyle/>
                    <a:p>
                      <a:r>
                        <a:rPr lang="en-US" sz="1800" cap="none" spc="0" dirty="0">
                          <a:solidFill>
                            <a:schemeClr val="tx1"/>
                          </a:solidFill>
                        </a:rPr>
                        <a:t>Plan for new CDD facility</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CDD Director attended regular meetings to consider new building options</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1420549">
                <a:tc>
                  <a:txBody>
                    <a:bodyPr/>
                    <a:lstStyle/>
                    <a:p>
                      <a:r>
                        <a:rPr lang="en-US" sz="1800" cap="none" spc="0" dirty="0">
                          <a:solidFill>
                            <a:schemeClr val="tx1"/>
                          </a:solidFill>
                        </a:rPr>
                        <a:t>Consider options for comprehensive plan update</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None</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Funding dependent, will retain consultant to audit existing comp plan and provide recommendations on best process for update</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bl>
          </a:graphicData>
        </a:graphic>
      </p:graphicFrame>
    </p:spTree>
    <p:extLst>
      <p:ext uri="{BB962C8B-B14F-4D97-AF65-F5344CB8AC3E}">
        <p14:creationId xmlns:p14="http://schemas.microsoft.com/office/powerpoint/2010/main" val="3150748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C76E0E-A869-468C-8AB8-BE573739F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281552"/>
            <a:ext cx="12192000" cy="1576450"/>
          </a:xfrm>
          <a:prstGeom prst="rect">
            <a:avLst/>
          </a:prstGeom>
          <a:gradFill>
            <a:gsLst>
              <a:gs pos="0">
                <a:schemeClr val="accent1"/>
              </a:gs>
              <a:gs pos="10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980D51-170D-4D0F-B1DE-FA7299627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8856" y="5281552"/>
            <a:ext cx="4063142" cy="1576447"/>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03BBE-1445-4DEC-B4D9-5C57296E5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1552"/>
            <a:ext cx="12192000" cy="1576447"/>
          </a:xfrm>
          <a:prstGeom prst="rect">
            <a:avLst/>
          </a:prstGeom>
          <a:gradFill>
            <a:gsLst>
              <a:gs pos="39000">
                <a:schemeClr val="accent1">
                  <a:lumMod val="50000"/>
                  <a:alpha val="0"/>
                </a:schemeClr>
              </a:gs>
              <a:gs pos="100000">
                <a:srgbClr val="000000">
                  <a:alpha val="71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835863" y="5652097"/>
            <a:ext cx="10587314" cy="87772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Community Development</a:t>
            </a:r>
            <a:br>
              <a:rPr lang="en-US" sz="2800" kern="1200" dirty="0">
                <a:solidFill>
                  <a:srgbClr val="FFFFFF"/>
                </a:solidFill>
                <a:latin typeface="+mj-lt"/>
                <a:ea typeface="+mj-ea"/>
                <a:cs typeface="+mj-cs"/>
              </a:rPr>
            </a:br>
            <a:r>
              <a:rPr lang="en-US" sz="2700" kern="1200" dirty="0">
                <a:solidFill>
                  <a:srgbClr val="FFFFFF"/>
                </a:solidFill>
                <a:latin typeface="+mj-lt"/>
                <a:ea typeface="+mj-ea"/>
                <a:cs typeface="+mj-cs"/>
              </a:rPr>
              <a:t>Staffing Summary</a:t>
            </a:r>
          </a:p>
        </p:txBody>
      </p:sp>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453342" y="646794"/>
            <a:ext cx="4941053" cy="2738602"/>
          </a:xfrm>
          <a:prstGeom prst="rect">
            <a:avLst/>
          </a:prstGeom>
        </p:spPr>
        <p:txBody>
          <a:bodyPr lIns="91440" tIns="45720" rIns="91440" bIns="45720" anchor="t"/>
          <a:lstStyle/>
          <a:p>
            <a:pPr defTabSz="722376">
              <a:spcAft>
                <a:spcPts val="600"/>
              </a:spcAft>
            </a:pPr>
            <a:r>
              <a:rPr lang="en-US" sz="2400" b="1" kern="1200" dirty="0">
                <a:solidFill>
                  <a:schemeClr val="tx1"/>
                </a:solidFill>
                <a:latin typeface="+mn-lt"/>
                <a:ea typeface="+mn-ea"/>
                <a:cs typeface="+mn-cs"/>
              </a:rPr>
              <a:t>Comments:</a:t>
            </a:r>
          </a:p>
          <a:p>
            <a:pPr marL="342900" indent="-342900" defTabSz="722376">
              <a:spcAft>
                <a:spcPts val="600"/>
              </a:spcAft>
              <a:buFont typeface="Arial" panose="020B0604020202020204" pitchFamily="34" charset="0"/>
              <a:buChar char="•"/>
            </a:pPr>
            <a:r>
              <a:rPr lang="en-US" sz="2000" dirty="0"/>
              <a:t>One building inspector relocated our of state during Q2</a:t>
            </a:r>
            <a:endParaRPr lang="en-US" sz="2000">
              <a:cs typeface="Calibri"/>
            </a:endParaRPr>
          </a:p>
          <a:p>
            <a:pPr marL="342900" indent="-342900" defTabSz="722376">
              <a:spcAft>
                <a:spcPts val="600"/>
              </a:spcAft>
              <a:buFont typeface="Arial" panose="020B0604020202020204" pitchFamily="34" charset="0"/>
              <a:buChar char="•"/>
            </a:pPr>
            <a:r>
              <a:rPr lang="en-US" sz="2000" dirty="0"/>
              <a:t>Given the state of the economy, CDD is acting conservative as to filling open positions</a:t>
            </a:r>
            <a:endParaRPr lang="en-US" sz="2000" dirty="0">
              <a:cs typeface="Calibri"/>
            </a:endParaRPr>
          </a:p>
          <a:p>
            <a:pPr marL="342900" indent="-342900" defTabSz="722376">
              <a:spcAft>
                <a:spcPts val="600"/>
              </a:spcAft>
              <a:buFont typeface="Arial" panose="020B0604020202020204" pitchFamily="34" charset="0"/>
              <a:buChar char="•"/>
            </a:pPr>
            <a:endParaRPr lang="en-US" sz="2400" kern="1200" dirty="0">
              <a:solidFill>
                <a:schemeClr val="tx1"/>
              </a:solidFill>
              <a:latin typeface="+mn-lt"/>
              <a:cs typeface="Calibri"/>
            </a:endParaRPr>
          </a:p>
          <a:p>
            <a:pPr marL="285750" indent="-285750">
              <a:spcAft>
                <a:spcPts val="600"/>
              </a:spcAft>
              <a:buFont typeface="Arial" panose="020B0604020202020204" pitchFamily="34" charset="0"/>
              <a:buChar char="•"/>
            </a:pPr>
            <a:endParaRPr lang="en-US" dirty="0">
              <a:cs typeface="Calibri" panose="020F0502020204030204"/>
            </a:endParaRPr>
          </a:p>
        </p:txBody>
      </p:sp>
      <p:sp>
        <p:nvSpPr>
          <p:cNvPr id="4" name="Content Placeholder 3">
            <a:extLst>
              <a:ext uri="{FF2B5EF4-FFF2-40B4-BE49-F238E27FC236}">
                <a16:creationId xmlns:a16="http://schemas.microsoft.com/office/drawing/2014/main" id="{F6BD9A01-067C-68F5-80DA-A51DB87F3F11}"/>
              </a:ext>
            </a:extLst>
          </p:cNvPr>
          <p:cNvSpPr>
            <a:spLocks/>
          </p:cNvSpPr>
          <p:nvPr/>
        </p:nvSpPr>
        <p:spPr>
          <a:xfrm>
            <a:off x="6163218" y="723569"/>
            <a:ext cx="5259959" cy="585707"/>
          </a:xfrm>
          <a:prstGeom prst="rect">
            <a:avLst/>
          </a:prstGeom>
        </p:spPr>
        <p:txBody>
          <a:bodyPr>
            <a:normAutofit/>
          </a:bodyPr>
          <a:lstStyle/>
          <a:p>
            <a:pPr algn="ctr" defTabSz="722376">
              <a:spcAft>
                <a:spcPts val="600"/>
              </a:spcAft>
            </a:pPr>
            <a:r>
              <a:rPr lang="en-US" sz="2400" b="1" kern="1200" dirty="0">
                <a:solidFill>
                  <a:schemeClr val="tx1"/>
                </a:solidFill>
                <a:latin typeface="+mn-lt"/>
                <a:ea typeface="+mn-ea"/>
                <a:cs typeface="+mn-cs"/>
              </a:rPr>
              <a:t>Org Chart</a:t>
            </a:r>
          </a:p>
          <a:p>
            <a:pPr algn="ctr" defTabSz="722376">
              <a:spcAft>
                <a:spcPts val="600"/>
              </a:spcAft>
            </a:pPr>
            <a:endParaRPr lang="en-US" sz="2400" b="1" kern="1200" dirty="0">
              <a:solidFill>
                <a:schemeClr val="tx1"/>
              </a:solidFill>
              <a:latin typeface="+mn-lt"/>
              <a:ea typeface="+mn-ea"/>
              <a:cs typeface="+mn-cs"/>
            </a:endParaRP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sp>
        <p:nvSpPr>
          <p:cNvPr id="8" name="TextBox 7">
            <a:extLst>
              <a:ext uri="{FF2B5EF4-FFF2-40B4-BE49-F238E27FC236}">
                <a16:creationId xmlns:a16="http://schemas.microsoft.com/office/drawing/2014/main" id="{3264CA8D-6CB0-3F97-FED7-FBB7202F5646}"/>
              </a:ext>
            </a:extLst>
          </p:cNvPr>
          <p:cNvSpPr txBox="1"/>
          <p:nvPr/>
        </p:nvSpPr>
        <p:spPr>
          <a:xfrm>
            <a:off x="453342" y="3585660"/>
            <a:ext cx="1977464" cy="738023"/>
          </a:xfrm>
          <a:prstGeom prst="rect">
            <a:avLst/>
          </a:prstGeom>
          <a:noFill/>
        </p:spPr>
        <p:txBody>
          <a:bodyPr wrap="none" rtlCol="0">
            <a:spAutoFit/>
          </a:bodyPr>
          <a:lstStyle/>
          <a:p>
            <a:pPr defTabSz="722376">
              <a:spcAft>
                <a:spcPts val="600"/>
              </a:spcAft>
            </a:pPr>
            <a:r>
              <a:rPr lang="en-US" sz="1896" b="1" kern="1200" dirty="0">
                <a:solidFill>
                  <a:schemeClr val="tx1"/>
                </a:solidFill>
                <a:latin typeface="+mn-lt"/>
                <a:ea typeface="+mn-ea"/>
                <a:cs typeface="+mn-cs"/>
              </a:rPr>
              <a:t>Staffing Summary</a:t>
            </a:r>
          </a:p>
          <a:p>
            <a:pPr>
              <a:spcAft>
                <a:spcPts val="600"/>
              </a:spcAft>
            </a:pPr>
            <a:endParaRPr lang="en-US" dirty="0"/>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1867635279"/>
              </p:ext>
            </p:extLst>
          </p:nvPr>
        </p:nvGraphicFramePr>
        <p:xfrm>
          <a:off x="403824" y="4126670"/>
          <a:ext cx="5040087" cy="731520"/>
        </p:xfrm>
        <a:graphic>
          <a:graphicData uri="http://schemas.openxmlformats.org/drawingml/2006/table">
            <a:tbl>
              <a:tblPr firstRow="1" bandRow="1">
                <a:tableStyleId>{5C22544A-7EE6-4342-B048-85BDC9FD1C3A}</a:tableStyleId>
              </a:tblPr>
              <a:tblGrid>
                <a:gridCol w="1680029">
                  <a:extLst>
                    <a:ext uri="{9D8B030D-6E8A-4147-A177-3AD203B41FA5}">
                      <a16:colId xmlns:a16="http://schemas.microsoft.com/office/drawing/2014/main" val="1534005040"/>
                    </a:ext>
                  </a:extLst>
                </a:gridCol>
                <a:gridCol w="1680029">
                  <a:extLst>
                    <a:ext uri="{9D8B030D-6E8A-4147-A177-3AD203B41FA5}">
                      <a16:colId xmlns:a16="http://schemas.microsoft.com/office/drawing/2014/main" val="299994258"/>
                    </a:ext>
                  </a:extLst>
                </a:gridCol>
                <a:gridCol w="1680029">
                  <a:extLst>
                    <a:ext uri="{9D8B030D-6E8A-4147-A177-3AD203B41FA5}">
                      <a16:colId xmlns:a16="http://schemas.microsoft.com/office/drawing/2014/main" val="2459546426"/>
                    </a:ext>
                  </a:extLst>
                </a:gridCol>
              </a:tblGrid>
              <a:tr h="295245">
                <a:tc>
                  <a:txBody>
                    <a:bodyPr/>
                    <a:lstStyle/>
                    <a:p>
                      <a:pPr algn="ctr"/>
                      <a:r>
                        <a:rPr lang="en-US" dirty="0"/>
                        <a:t>Authorized</a:t>
                      </a:r>
                    </a:p>
                  </a:txBody>
                  <a:tcPr/>
                </a:tc>
                <a:tc>
                  <a:txBody>
                    <a:bodyPr/>
                    <a:lstStyle/>
                    <a:p>
                      <a:pPr algn="ctr"/>
                      <a:r>
                        <a:rPr lang="en-US" dirty="0"/>
                        <a:t>Filled</a:t>
                      </a:r>
                    </a:p>
                  </a:txBody>
                  <a:tcPr/>
                </a:tc>
                <a:tc>
                  <a:txBody>
                    <a:bodyPr/>
                    <a:lstStyle/>
                    <a:p>
                      <a:pPr algn="ctr"/>
                      <a:r>
                        <a:rPr lang="en-US" dirty="0"/>
                        <a:t>Vacancies</a:t>
                      </a:r>
                    </a:p>
                  </a:txBody>
                  <a:tcPr/>
                </a:tc>
                <a:extLst>
                  <a:ext uri="{0D108BD9-81ED-4DB2-BD59-A6C34878D82A}">
                    <a16:rowId xmlns:a16="http://schemas.microsoft.com/office/drawing/2014/main" val="2232592289"/>
                  </a:ext>
                </a:extLst>
              </a:tr>
              <a:tr h="295245">
                <a:tc>
                  <a:txBody>
                    <a:bodyPr/>
                    <a:lstStyle/>
                    <a:p>
                      <a:pPr algn="r"/>
                      <a:r>
                        <a:rPr lang="en-US" dirty="0"/>
                        <a:t>32.8</a:t>
                      </a:r>
                    </a:p>
                  </a:txBody>
                  <a:tcPr/>
                </a:tc>
                <a:tc>
                  <a:txBody>
                    <a:bodyPr/>
                    <a:lstStyle/>
                    <a:p>
                      <a:pPr algn="r"/>
                      <a:r>
                        <a:rPr lang="en-US" dirty="0"/>
                        <a:t>24.8</a:t>
                      </a:r>
                    </a:p>
                  </a:txBody>
                  <a:tcPr/>
                </a:tc>
                <a:tc>
                  <a:txBody>
                    <a:bodyPr/>
                    <a:lstStyle/>
                    <a:p>
                      <a:pPr algn="r"/>
                      <a:r>
                        <a:rPr lang="en-US" dirty="0"/>
                        <a:t>8.0</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3"/>
          <a:stretch>
            <a:fillRect/>
          </a:stretch>
        </p:blipFill>
        <p:spPr>
          <a:xfrm>
            <a:off x="10682513" y="5426866"/>
            <a:ext cx="1431133" cy="1431133"/>
          </a:xfrm>
          <a:prstGeom prst="rect">
            <a:avLst/>
          </a:prstGeom>
        </p:spPr>
      </p:pic>
      <p:pic>
        <p:nvPicPr>
          <p:cNvPr id="3" name="Picture 2" descr="Crook County Organizational Chart">
            <a:extLst>
              <a:ext uri="{FF2B5EF4-FFF2-40B4-BE49-F238E27FC236}">
                <a16:creationId xmlns:a16="http://schemas.microsoft.com/office/drawing/2014/main" id="{BE6636E2-A0C7-63AB-74FC-451FA99C556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93429" y="1309276"/>
            <a:ext cx="6372225" cy="3548914"/>
          </a:xfrm>
          <a:prstGeom prst="rect">
            <a:avLst/>
          </a:prstGeom>
          <a:noFill/>
        </p:spPr>
      </p:pic>
    </p:spTree>
    <p:extLst>
      <p:ext uri="{BB962C8B-B14F-4D97-AF65-F5344CB8AC3E}">
        <p14:creationId xmlns:p14="http://schemas.microsoft.com/office/powerpoint/2010/main" val="89016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a:solidFill>
                  <a:srgbClr val="FFFFFF"/>
                </a:solidFill>
                <a:latin typeface="+mj-lt"/>
                <a:ea typeface="+mj-ea"/>
                <a:cs typeface="+mj-cs"/>
              </a:rPr>
              <a:t>Community Development </a:t>
            </a:r>
            <a:r>
              <a:rPr lang="en-US" sz="3600" kern="1200" dirty="0">
                <a:solidFill>
                  <a:srgbClr val="FFFFFF"/>
                </a:solidFill>
                <a:latin typeface="+mj-lt"/>
                <a:ea typeface="+mj-ea"/>
                <a:cs typeface="+mj-cs"/>
              </a:rPr>
              <a:t>Performance Measures</a:t>
            </a:r>
            <a:br>
              <a:rPr lang="en-US" sz="3400" kern="1200" dirty="0">
                <a:solidFill>
                  <a:srgbClr val="FFFFFF"/>
                </a:solidFill>
                <a:latin typeface="+mj-lt"/>
                <a:ea typeface="+mj-ea"/>
                <a:cs typeface="+mj-cs"/>
              </a:rPr>
            </a:br>
            <a:r>
              <a:rPr lang="en-US" sz="2400" kern="1200" dirty="0">
                <a:solidFill>
                  <a:srgbClr val="FFFFFF"/>
                </a:solidFill>
                <a:latin typeface="+mj-lt"/>
                <a:ea typeface="+mj-ea"/>
                <a:cs typeface="+mj-cs"/>
              </a:rPr>
              <a:t>Q1 FY 2024</a:t>
            </a:r>
          </a:p>
        </p:txBody>
      </p:sp>
      <p:sp>
        <p:nvSpPr>
          <p:cNvPr id="3" name="TextBox 2">
            <a:extLst>
              <a:ext uri="{FF2B5EF4-FFF2-40B4-BE49-F238E27FC236}">
                <a16:creationId xmlns:a16="http://schemas.microsoft.com/office/drawing/2014/main" id="{EBE33B02-5D32-4F98-2EB4-79C2A5503124}"/>
              </a:ext>
            </a:extLst>
          </p:cNvPr>
          <p:cNvSpPr txBox="1"/>
          <p:nvPr/>
        </p:nvSpPr>
        <p:spPr>
          <a:xfrm>
            <a:off x="957939" y="4316659"/>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899154788"/>
              </p:ext>
            </p:extLst>
          </p:nvPr>
        </p:nvGraphicFramePr>
        <p:xfrm>
          <a:off x="957942" y="205209"/>
          <a:ext cx="10309607" cy="5189860"/>
        </p:xfrm>
        <a:graphic>
          <a:graphicData uri="http://schemas.openxmlformats.org/drawingml/2006/table">
            <a:tbl>
              <a:tblPr firstRow="1" bandRow="1">
                <a:noFill/>
                <a:tableStyleId>{5C22544A-7EE6-4342-B048-85BDC9FD1C3A}</a:tableStyleId>
              </a:tblPr>
              <a:tblGrid>
                <a:gridCol w="3860801">
                  <a:extLst>
                    <a:ext uri="{9D8B030D-6E8A-4147-A177-3AD203B41FA5}">
                      <a16:colId xmlns:a16="http://schemas.microsoft.com/office/drawing/2014/main" val="1923382009"/>
                    </a:ext>
                  </a:extLst>
                </a:gridCol>
                <a:gridCol w="1319317">
                  <a:extLst>
                    <a:ext uri="{9D8B030D-6E8A-4147-A177-3AD203B41FA5}">
                      <a16:colId xmlns:a16="http://schemas.microsoft.com/office/drawing/2014/main" val="2883087216"/>
                    </a:ext>
                  </a:extLst>
                </a:gridCol>
                <a:gridCol w="1772885">
                  <a:extLst>
                    <a:ext uri="{9D8B030D-6E8A-4147-A177-3AD203B41FA5}">
                      <a16:colId xmlns:a16="http://schemas.microsoft.com/office/drawing/2014/main" val="105490491"/>
                    </a:ext>
                  </a:extLst>
                </a:gridCol>
                <a:gridCol w="3356604">
                  <a:extLst>
                    <a:ext uri="{9D8B030D-6E8A-4147-A177-3AD203B41FA5}">
                      <a16:colId xmlns:a16="http://schemas.microsoft.com/office/drawing/2014/main" val="121705841"/>
                    </a:ext>
                  </a:extLst>
                </a:gridCol>
              </a:tblGrid>
              <a:tr h="680162">
                <a:tc>
                  <a:txBody>
                    <a:bodyPr/>
                    <a:lstStyle/>
                    <a:p>
                      <a:pPr algn="ctr"/>
                      <a:r>
                        <a:rPr lang="en-US" sz="2000" b="1" cap="none" spc="0" dirty="0">
                          <a:solidFill>
                            <a:schemeClr val="bg1"/>
                          </a:solidFill>
                        </a:rPr>
                        <a:t>Performance measure</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Goal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Actual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20677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[BLD] Perform requested inspections within one (1) business day.</a:t>
                      </a:r>
                    </a:p>
                    <a:p>
                      <a:r>
                        <a:rPr lang="en-US" sz="1800" kern="1200" dirty="0">
                          <a:solidFill>
                            <a:schemeClr val="dk1"/>
                          </a:solidFill>
                          <a:effectLst/>
                          <a:latin typeface="+mn-lt"/>
                          <a:ea typeface="+mn-ea"/>
                          <a:cs typeface="+mn-cs"/>
                        </a:rPr>
                        <a:t>[CE] Close cases within 90 days of receipt of complaint.</a:t>
                      </a:r>
                    </a:p>
                    <a:p>
                      <a:r>
                        <a:rPr lang="en-US" sz="1800" kern="1200" dirty="0">
                          <a:solidFill>
                            <a:schemeClr val="dk1"/>
                          </a:solidFill>
                          <a:effectLst/>
                          <a:latin typeface="+mn-lt"/>
                          <a:ea typeface="+mn-ea"/>
                          <a:cs typeface="+mn-cs"/>
                        </a:rPr>
                        <a:t>[ONS] Perform requested inspections with one (1) business day.</a:t>
                      </a:r>
                    </a:p>
                    <a:p>
                      <a:r>
                        <a:rPr lang="en-US" sz="1800" kern="1200" dirty="0">
                          <a:solidFill>
                            <a:schemeClr val="dk1"/>
                          </a:solidFill>
                          <a:effectLst/>
                          <a:latin typeface="+mn-lt"/>
                          <a:ea typeface="+mn-ea"/>
                          <a:cs typeface="+mn-cs"/>
                        </a:rPr>
                        <a:t>Respond to email inquiries and voicemails within one to 3 (1-3) business days.</a:t>
                      </a:r>
                    </a:p>
                    <a:p>
                      <a:r>
                        <a:rPr lang="en-US" sz="1800" kern="1200" dirty="0">
                          <a:solidFill>
                            <a:schemeClr val="dk1"/>
                          </a:solidFill>
                          <a:effectLst/>
                          <a:latin typeface="+mn-lt"/>
                          <a:ea typeface="+mn-ea"/>
                          <a:cs typeface="+mn-cs"/>
                        </a:rPr>
                        <a:t>[PLN] Issue all administrative decisions requiring notice (with no hearing) within 30 days of completed applications.</a:t>
                      </a:r>
                    </a:p>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algn="ctr"/>
                      <a:r>
                        <a:rPr lang="en-US" sz="1800" cap="none" spc="0" dirty="0">
                          <a:solidFill>
                            <a:schemeClr val="tx1"/>
                          </a:solidFill>
                        </a:rPr>
                        <a:t>95%</a:t>
                      </a:r>
                    </a:p>
                    <a:p>
                      <a:pPr algn="ctr"/>
                      <a:endParaRPr lang="en-US" sz="1800" cap="none" spc="0" dirty="0">
                        <a:solidFill>
                          <a:schemeClr val="tx1"/>
                        </a:solidFill>
                      </a:endParaRPr>
                    </a:p>
                    <a:p>
                      <a:pPr algn="ctr"/>
                      <a:r>
                        <a:rPr lang="en-US" sz="1800" cap="none" spc="0" dirty="0">
                          <a:solidFill>
                            <a:schemeClr val="tx1"/>
                          </a:solidFill>
                        </a:rPr>
                        <a:t>60%</a:t>
                      </a:r>
                    </a:p>
                    <a:p>
                      <a:pPr algn="ctr"/>
                      <a:endParaRPr lang="en-US" sz="1800" cap="none" spc="0" dirty="0">
                        <a:solidFill>
                          <a:schemeClr val="tx1"/>
                        </a:solidFill>
                      </a:endParaRPr>
                    </a:p>
                    <a:p>
                      <a:pPr algn="ctr"/>
                      <a:r>
                        <a:rPr lang="en-US" sz="1800" cap="none" spc="0" dirty="0">
                          <a:solidFill>
                            <a:schemeClr val="tx1"/>
                          </a:solidFill>
                        </a:rPr>
                        <a:t>75%</a:t>
                      </a:r>
                    </a:p>
                    <a:p>
                      <a:pPr algn="ctr"/>
                      <a:endParaRPr lang="en-US" sz="1800" cap="none" spc="0" dirty="0">
                        <a:solidFill>
                          <a:schemeClr val="tx1"/>
                        </a:solidFill>
                      </a:endParaRPr>
                    </a:p>
                    <a:p>
                      <a:pPr algn="ctr"/>
                      <a:r>
                        <a:rPr lang="en-US" sz="1800" cap="none" spc="0" dirty="0">
                          <a:solidFill>
                            <a:schemeClr val="tx1"/>
                          </a:solidFill>
                        </a:rPr>
                        <a:t>100%</a:t>
                      </a:r>
                    </a:p>
                    <a:p>
                      <a:pPr algn="ctr"/>
                      <a:endParaRPr lang="en-US" sz="1800" cap="none" spc="0" dirty="0">
                        <a:solidFill>
                          <a:schemeClr val="tx1"/>
                        </a:solidFill>
                      </a:endParaRPr>
                    </a:p>
                    <a:p>
                      <a:pPr algn="ctr"/>
                      <a:endParaRPr lang="en-US" sz="1800" cap="none" spc="0" dirty="0">
                        <a:solidFill>
                          <a:schemeClr val="tx1"/>
                        </a:solidFill>
                      </a:endParaRPr>
                    </a:p>
                    <a:p>
                      <a:pPr algn="ctr"/>
                      <a:r>
                        <a:rPr lang="en-US" sz="1800" cap="none" spc="0" dirty="0">
                          <a:solidFill>
                            <a:schemeClr val="tx1"/>
                          </a:solidFill>
                        </a:rPr>
                        <a:t>100%</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Will begin tracking after adoption of strategic plan</a:t>
                      </a:r>
                    </a:p>
                    <a:p>
                      <a:endParaRPr lang="en-US" sz="1800" cap="none" spc="0" dirty="0">
                        <a:solidFill>
                          <a:schemeClr val="tx1"/>
                        </a:solidFill>
                      </a:endParaRPr>
                    </a:p>
                    <a:p>
                      <a:r>
                        <a:rPr lang="en-US" sz="1800" cap="none" spc="0" dirty="0">
                          <a:solidFill>
                            <a:schemeClr val="tx1"/>
                          </a:solidFill>
                        </a:rPr>
                        <a:t>Going forward, as part of monthly update to County Court, CDD will include data regarding performance measures.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303430">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bl>
          </a:graphicData>
        </a:graphic>
      </p:graphicFrame>
    </p:spTree>
    <p:extLst>
      <p:ext uri="{BB962C8B-B14F-4D97-AF65-F5344CB8AC3E}">
        <p14:creationId xmlns:p14="http://schemas.microsoft.com/office/powerpoint/2010/main" val="1254468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07B3D3-9378-44FA-89FA-72AC1F45725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CA17FA0-F37A-4CCE-BE7F-74960622091C}">
  <ds:schemaRefs>
    <ds:schemaRef ds:uri="http://schemas.microsoft.com/sharepoint/v3/contenttype/forms"/>
  </ds:schemaRefs>
</ds:datastoreItem>
</file>

<file path=customXml/itemProps3.xml><?xml version="1.0" encoding="utf-8"?>
<ds:datastoreItem xmlns:ds="http://schemas.openxmlformats.org/officeDocument/2006/customXml" ds:itemID="{F5C59F89-D1D9-4076-89F1-16E09731DA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7908c-db8f-492c-85b3-8ac25d9f5500"/>
    <ds:schemaRef ds:uri="e14e99d7-bcb5-4c14-be58-b6d060e5a5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722</TotalTime>
  <Words>977</Words>
  <Application>Microsoft Office PowerPoint</Application>
  <PresentationFormat>Widescreen</PresentationFormat>
  <Paragraphs>134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Community Development</vt:lpstr>
      <vt:lpstr>Community Development Financial Summary amounts in thousands</vt:lpstr>
      <vt:lpstr>Community Development Activities Q1 FY 2024</vt:lpstr>
      <vt:lpstr>Community Development Activities - continued Q1 FY 2024</vt:lpstr>
      <vt:lpstr>Community Development Staffing Summary</vt:lpstr>
      <vt:lpstr>Community Development Performance Measures Q1 FY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lastModifiedBy>Andy Parks</cp:lastModifiedBy>
  <cp:revision>73</cp:revision>
  <cp:lastPrinted>2023-11-29T17:54:10Z</cp:lastPrinted>
  <dcterms:created xsi:type="dcterms:W3CDTF">2023-11-18T14:14:15Z</dcterms:created>
  <dcterms:modified xsi:type="dcterms:W3CDTF">2024-02-23T23:34:14Z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