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7" r:id="rId5"/>
    <p:sldId id="263" r:id="rId6"/>
    <p:sldId id="262" r:id="rId7"/>
    <p:sldId id="260" r:id="rId8"/>
    <p:sldId id="259" r:id="rId9"/>
    <p:sldId id="264" r:id="rId10"/>
    <p:sldId id="261"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CDB7AB-418D-C8B5-C1E1-07B209BB2894}" v="1332" dt="2024-02-29T05:24:22.7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4054"/>
  </p:normalViewPr>
  <p:slideViewPr>
    <p:cSldViewPr snapToGrid="0">
      <p:cViewPr varScale="1">
        <p:scale>
          <a:sx n="82" d="100"/>
          <a:sy n="82" d="100"/>
        </p:scale>
        <p:origin x="168"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Haron" userId="S::christina.haron@co.crook.or.us::ca0bbf6a-46f8-4d49-9c1b-940295d29b19" providerId="AD" clId="Web-{61D15831-9BCB-967B-509E-8998BFAFA0EA}"/>
    <pc:docChg chg="modSld">
      <pc:chgData name="Christina Haron" userId="S::christina.haron@co.crook.or.us::ca0bbf6a-46f8-4d49-9c1b-940295d29b19" providerId="AD" clId="Web-{61D15831-9BCB-967B-509E-8998BFAFA0EA}" dt="2024-02-23T21:13:25.391" v="13"/>
      <pc:docMkLst>
        <pc:docMk/>
      </pc:docMkLst>
      <pc:sldChg chg="modSp">
        <pc:chgData name="Christina Haron" userId="S::christina.haron@co.crook.or.us::ca0bbf6a-46f8-4d49-9c1b-940295d29b19" providerId="AD" clId="Web-{61D15831-9BCB-967B-509E-8998BFAFA0EA}" dt="2024-02-23T21:13:25.391" v="13"/>
        <pc:sldMkLst>
          <pc:docMk/>
          <pc:sldMk cId="1235064747" sldId="262"/>
        </pc:sldMkLst>
        <pc:graphicFrameChg chg="mod modGraphic">
          <ac:chgData name="Christina Haron" userId="S::christina.haron@co.crook.or.us::ca0bbf6a-46f8-4d49-9c1b-940295d29b19" providerId="AD" clId="Web-{61D15831-9BCB-967B-509E-8998BFAFA0EA}" dt="2024-02-23T21:13:25.391" v="13"/>
          <ac:graphicFrameMkLst>
            <pc:docMk/>
            <pc:sldMk cId="1235064747" sldId="262"/>
            <ac:graphicFrameMk id="5" creationId="{A30FF624-3DE5-A610-1E97-C574345F8296}"/>
          </ac:graphicFrameMkLst>
        </pc:graphicFrameChg>
      </pc:sldChg>
    </pc:docChg>
  </pc:docChgLst>
  <pc:docChgLst>
    <pc:chgData name="Andy Parks" userId="S::aparks_geloregon.com#ext#@crookcounty.onmicrosoft.com::d84e269a-9e54-4259-8a04-f0149cd721b0" providerId="AD" clId="Web-{FCCDB7AB-418D-C8B5-C1E1-07B209BB2894}"/>
    <pc:docChg chg="addSld modSld">
      <pc:chgData name="Andy Parks" userId="S::aparks_geloregon.com#ext#@crookcounty.onmicrosoft.com::d84e269a-9e54-4259-8a04-f0149cd721b0" providerId="AD" clId="Web-{FCCDB7AB-418D-C8B5-C1E1-07B209BB2894}" dt="2024-02-29T05:24:22.746" v="1274" actId="20577"/>
      <pc:docMkLst>
        <pc:docMk/>
      </pc:docMkLst>
      <pc:sldChg chg="modSp">
        <pc:chgData name="Andy Parks" userId="S::aparks_geloregon.com#ext#@crookcounty.onmicrosoft.com::d84e269a-9e54-4259-8a04-f0149cd721b0" providerId="AD" clId="Web-{FCCDB7AB-418D-C8B5-C1E1-07B209BB2894}" dt="2024-02-29T05:01:28.062" v="252" actId="20577"/>
        <pc:sldMkLst>
          <pc:docMk/>
          <pc:sldMk cId="3340190378" sldId="259"/>
        </pc:sldMkLst>
        <pc:spChg chg="mod">
          <ac:chgData name="Andy Parks" userId="S::aparks_geloregon.com#ext#@crookcounty.onmicrosoft.com::d84e269a-9e54-4259-8a04-f0149cd721b0" providerId="AD" clId="Web-{FCCDB7AB-418D-C8B5-C1E1-07B209BB2894}" dt="2024-02-29T05:01:28.062" v="252" actId="20577"/>
          <ac:spMkLst>
            <pc:docMk/>
            <pc:sldMk cId="3340190378" sldId="259"/>
            <ac:spMk id="2" creationId="{9F870CFA-96CC-ED23-FB9D-317BE8ED6A7E}"/>
          </ac:spMkLst>
        </pc:spChg>
        <pc:graphicFrameChg chg="mod modGraphic">
          <ac:chgData name="Andy Parks" userId="S::aparks_geloregon.com#ext#@crookcounty.onmicrosoft.com::d84e269a-9e54-4259-8a04-f0149cd721b0" providerId="AD" clId="Web-{FCCDB7AB-418D-C8B5-C1E1-07B209BB2894}" dt="2024-02-29T05:01:11.437" v="250"/>
          <ac:graphicFrameMkLst>
            <pc:docMk/>
            <pc:sldMk cId="3340190378" sldId="259"/>
            <ac:graphicFrameMk id="4" creationId="{AFCCCF83-4B5F-87F5-0750-697FA28FEDEB}"/>
          </ac:graphicFrameMkLst>
        </pc:graphicFrameChg>
      </pc:sldChg>
      <pc:sldChg chg="modSp">
        <pc:chgData name="Andy Parks" userId="S::aparks_geloregon.com#ext#@crookcounty.onmicrosoft.com::d84e269a-9e54-4259-8a04-f0149cd721b0" providerId="AD" clId="Web-{FCCDB7AB-418D-C8B5-C1E1-07B209BB2894}" dt="2024-02-29T04:58:10.545" v="105" actId="20577"/>
        <pc:sldMkLst>
          <pc:docMk/>
          <pc:sldMk cId="890161737" sldId="260"/>
        </pc:sldMkLst>
        <pc:spChg chg="mod">
          <ac:chgData name="Andy Parks" userId="S::aparks_geloregon.com#ext#@crookcounty.onmicrosoft.com::d84e269a-9e54-4259-8a04-f0149cd721b0" providerId="AD" clId="Web-{FCCDB7AB-418D-C8B5-C1E1-07B209BB2894}" dt="2024-02-29T04:58:10.545" v="105" actId="20577"/>
          <ac:spMkLst>
            <pc:docMk/>
            <pc:sldMk cId="890161737" sldId="260"/>
            <ac:spMk id="12" creationId="{36EC7822-D15B-CD35-5947-1B43D02B19E6}"/>
          </ac:spMkLst>
        </pc:spChg>
      </pc:sldChg>
      <pc:sldChg chg="modSp">
        <pc:chgData name="Andy Parks" userId="S::aparks_geloregon.com#ext#@crookcounty.onmicrosoft.com::d84e269a-9e54-4259-8a04-f0149cd721b0" providerId="AD" clId="Web-{FCCDB7AB-418D-C8B5-C1E1-07B209BB2894}" dt="2024-02-29T05:20:18.354" v="1103" actId="20577"/>
        <pc:sldMkLst>
          <pc:docMk/>
          <pc:sldMk cId="3150748941" sldId="261"/>
        </pc:sldMkLst>
        <pc:spChg chg="mod">
          <ac:chgData name="Andy Parks" userId="S::aparks_geloregon.com#ext#@crookcounty.onmicrosoft.com::d84e269a-9e54-4259-8a04-f0149cd721b0" providerId="AD" clId="Web-{FCCDB7AB-418D-C8B5-C1E1-07B209BB2894}" dt="2024-02-29T05:20:18.354" v="1103" actId="20577"/>
          <ac:spMkLst>
            <pc:docMk/>
            <pc:sldMk cId="3150748941" sldId="261"/>
            <ac:spMk id="2" creationId="{9F870CFA-96CC-ED23-FB9D-317BE8ED6A7E}"/>
          </ac:spMkLst>
        </pc:spChg>
        <pc:graphicFrameChg chg="mod modGraphic">
          <ac:chgData name="Andy Parks" userId="S::aparks_geloregon.com#ext#@crookcounty.onmicrosoft.com::d84e269a-9e54-4259-8a04-f0149cd721b0" providerId="AD" clId="Web-{FCCDB7AB-418D-C8B5-C1E1-07B209BB2894}" dt="2024-02-29T05:20:13.307" v="1101"/>
          <ac:graphicFrameMkLst>
            <pc:docMk/>
            <pc:sldMk cId="3150748941" sldId="261"/>
            <ac:graphicFrameMk id="4" creationId="{AFCCCF83-4B5F-87F5-0750-697FA28FEDEB}"/>
          </ac:graphicFrameMkLst>
        </pc:graphicFrameChg>
      </pc:sldChg>
      <pc:sldChg chg="modSp">
        <pc:chgData name="Andy Parks" userId="S::aparks_geloregon.com#ext#@crookcounty.onmicrosoft.com::d84e269a-9e54-4259-8a04-f0149cd721b0" providerId="AD" clId="Web-{FCCDB7AB-418D-C8B5-C1E1-07B209BB2894}" dt="2024-02-29T04:56:41.653" v="80" actId="20577"/>
        <pc:sldMkLst>
          <pc:docMk/>
          <pc:sldMk cId="1235064747" sldId="262"/>
        </pc:sldMkLst>
        <pc:spChg chg="mod">
          <ac:chgData name="Andy Parks" userId="S::aparks_geloregon.com#ext#@crookcounty.onmicrosoft.com::d84e269a-9e54-4259-8a04-f0149cd721b0" providerId="AD" clId="Web-{FCCDB7AB-418D-C8B5-C1E1-07B209BB2894}" dt="2024-02-29T04:56:41.653" v="80" actId="20577"/>
          <ac:spMkLst>
            <pc:docMk/>
            <pc:sldMk cId="1235064747" sldId="262"/>
            <ac:spMk id="6" creationId="{6C44B870-A9C0-3BC0-CCCF-93456BCF9B54}"/>
          </ac:spMkLst>
        </pc:spChg>
        <pc:graphicFrameChg chg="mod modGraphic">
          <ac:chgData name="Andy Parks" userId="S::aparks_geloregon.com#ext#@crookcounty.onmicrosoft.com::d84e269a-9e54-4259-8a04-f0149cd721b0" providerId="AD" clId="Web-{FCCDB7AB-418D-C8B5-C1E1-07B209BB2894}" dt="2024-02-29T04:54:53.793" v="17"/>
          <ac:graphicFrameMkLst>
            <pc:docMk/>
            <pc:sldMk cId="1235064747" sldId="262"/>
            <ac:graphicFrameMk id="5" creationId="{A30FF624-3DE5-A610-1E97-C574345F8296}"/>
          </ac:graphicFrameMkLst>
        </pc:graphicFrameChg>
      </pc:sldChg>
      <pc:sldChg chg="modSp">
        <pc:chgData name="Andy Parks" userId="S::aparks_geloregon.com#ext#@crookcounty.onmicrosoft.com::d84e269a-9e54-4259-8a04-f0149cd721b0" providerId="AD" clId="Web-{FCCDB7AB-418D-C8B5-C1E1-07B209BB2894}" dt="2024-02-29T05:06:22.518" v="849"/>
        <pc:sldMkLst>
          <pc:docMk/>
          <pc:sldMk cId="670581044" sldId="264"/>
        </pc:sldMkLst>
        <pc:graphicFrameChg chg="mod modGraphic">
          <ac:chgData name="Andy Parks" userId="S::aparks_geloregon.com#ext#@crookcounty.onmicrosoft.com::d84e269a-9e54-4259-8a04-f0149cd721b0" providerId="AD" clId="Web-{FCCDB7AB-418D-C8B5-C1E1-07B209BB2894}" dt="2024-02-29T05:06:22.518" v="849"/>
          <ac:graphicFrameMkLst>
            <pc:docMk/>
            <pc:sldMk cId="670581044" sldId="264"/>
            <ac:graphicFrameMk id="4" creationId="{AFCCCF83-4B5F-87F5-0750-697FA28FEDEB}"/>
          </ac:graphicFrameMkLst>
        </pc:graphicFrameChg>
      </pc:sldChg>
      <pc:sldChg chg="addSp delSp modSp add replId">
        <pc:chgData name="Andy Parks" userId="S::aparks_geloregon.com#ext#@crookcounty.onmicrosoft.com::d84e269a-9e54-4259-8a04-f0149cd721b0" providerId="AD" clId="Web-{FCCDB7AB-418D-C8B5-C1E1-07B209BB2894}" dt="2024-02-29T05:24:22.746" v="1274" actId="20577"/>
        <pc:sldMkLst>
          <pc:docMk/>
          <pc:sldMk cId="4238705259" sldId="265"/>
        </pc:sldMkLst>
        <pc:spChg chg="mod">
          <ac:chgData name="Andy Parks" userId="S::aparks_geloregon.com#ext#@crookcounty.onmicrosoft.com::d84e269a-9e54-4259-8a04-f0149cd721b0" providerId="AD" clId="Web-{FCCDB7AB-418D-C8B5-C1E1-07B209BB2894}" dt="2024-02-29T05:21:01.948" v="1121" actId="20577"/>
          <ac:spMkLst>
            <pc:docMk/>
            <pc:sldMk cId="4238705259" sldId="265"/>
            <ac:spMk id="2" creationId="{9F870CFA-96CC-ED23-FB9D-317BE8ED6A7E}"/>
          </ac:spMkLst>
        </pc:spChg>
        <pc:spChg chg="add mod">
          <ac:chgData name="Andy Parks" userId="S::aparks_geloregon.com#ext#@crookcounty.onmicrosoft.com::d84e269a-9e54-4259-8a04-f0149cd721b0" providerId="AD" clId="Web-{FCCDB7AB-418D-C8B5-C1E1-07B209BB2894}" dt="2024-02-29T05:24:22.746" v="1274" actId="20577"/>
          <ac:spMkLst>
            <pc:docMk/>
            <pc:sldMk cId="4238705259" sldId="265"/>
            <ac:spMk id="7" creationId="{9DABC390-D0DB-3356-AC5F-B4879ECC810D}"/>
          </ac:spMkLst>
        </pc:spChg>
        <pc:graphicFrameChg chg="del">
          <ac:chgData name="Andy Parks" userId="S::aparks_geloregon.com#ext#@crookcounty.onmicrosoft.com::d84e269a-9e54-4259-8a04-f0149cd721b0" providerId="AD" clId="Web-{FCCDB7AB-418D-C8B5-C1E1-07B209BB2894}" dt="2024-02-29T05:21:04.057" v="1122"/>
          <ac:graphicFrameMkLst>
            <pc:docMk/>
            <pc:sldMk cId="4238705259" sldId="265"/>
            <ac:graphicFrameMk id="4" creationId="{AFCCCF83-4B5F-87F5-0750-697FA28FEDE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C73F01-0841-204B-AAA3-FBB9F3B58621}"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C7EFD7E6-F5ED-584C-BACE-A39675DB40BA}">
      <dgm:prSet phldrT="[Text]"/>
      <dgm:spPr/>
      <dgm:t>
        <a:bodyPr/>
        <a:lstStyle/>
        <a:p>
          <a:r>
            <a:rPr lang="en-US" dirty="0"/>
            <a:t>County Court</a:t>
          </a:r>
        </a:p>
      </dgm:t>
    </dgm:pt>
    <dgm:pt modelId="{969FC127-0235-5C4C-861E-354757FD11E9}" type="parTrans" cxnId="{ABB1D232-3576-4A47-9F94-BEB3080A03CA}">
      <dgm:prSet/>
      <dgm:spPr/>
      <dgm:t>
        <a:bodyPr/>
        <a:lstStyle/>
        <a:p>
          <a:endParaRPr lang="en-US"/>
        </a:p>
      </dgm:t>
    </dgm:pt>
    <dgm:pt modelId="{1D55CD7D-E73C-B947-9337-981D8A85D03A}" type="sibTrans" cxnId="{ABB1D232-3576-4A47-9F94-BEB3080A03CA}">
      <dgm:prSet/>
      <dgm:spPr/>
      <dgm:t>
        <a:bodyPr/>
        <a:lstStyle/>
        <a:p>
          <a:endParaRPr lang="en-US"/>
        </a:p>
      </dgm:t>
    </dgm:pt>
    <dgm:pt modelId="{FFD8402C-1093-1F40-BABE-E502708D89D4}" type="asst">
      <dgm:prSet phldrT="[Text]"/>
      <dgm:spPr/>
      <dgm:t>
        <a:bodyPr/>
        <a:lstStyle/>
        <a:p>
          <a:r>
            <a:rPr lang="en-US" dirty="0"/>
            <a:t>County Administrator</a:t>
          </a:r>
        </a:p>
      </dgm:t>
    </dgm:pt>
    <dgm:pt modelId="{155053A5-4B68-8945-BA38-9AA1CE90FA7C}" type="parTrans" cxnId="{5C2530E8-5063-8D48-93C2-33DF5E255882}">
      <dgm:prSet/>
      <dgm:spPr/>
      <dgm:t>
        <a:bodyPr/>
        <a:lstStyle/>
        <a:p>
          <a:endParaRPr lang="en-US"/>
        </a:p>
      </dgm:t>
    </dgm:pt>
    <dgm:pt modelId="{15B43991-2704-1144-AECA-B12D494FFC1E}" type="sibTrans" cxnId="{5C2530E8-5063-8D48-93C2-33DF5E255882}">
      <dgm:prSet/>
      <dgm:spPr/>
      <dgm:t>
        <a:bodyPr/>
        <a:lstStyle/>
        <a:p>
          <a:endParaRPr lang="en-US"/>
        </a:p>
      </dgm:t>
    </dgm:pt>
    <dgm:pt modelId="{3D6F58D4-95D8-304C-8D2C-C90F264583A2}">
      <dgm:prSet phldrT="[Text]"/>
      <dgm:spPr/>
      <dgm:t>
        <a:bodyPr/>
        <a:lstStyle/>
        <a:p>
          <a:r>
            <a:rPr lang="en-US" dirty="0"/>
            <a:t>Executive Assistant/Communications Officer</a:t>
          </a:r>
        </a:p>
      </dgm:t>
    </dgm:pt>
    <dgm:pt modelId="{D3394B92-A421-164E-BC08-5C60D4419C6F}" type="parTrans" cxnId="{3407A1E7-5425-6044-83E1-1D884B0CFFDB}">
      <dgm:prSet/>
      <dgm:spPr/>
      <dgm:t>
        <a:bodyPr/>
        <a:lstStyle/>
        <a:p>
          <a:endParaRPr lang="en-US"/>
        </a:p>
      </dgm:t>
    </dgm:pt>
    <dgm:pt modelId="{633DB273-FA0F-E347-A15C-589933F27DF5}" type="sibTrans" cxnId="{3407A1E7-5425-6044-83E1-1D884B0CFFDB}">
      <dgm:prSet/>
      <dgm:spPr/>
      <dgm:t>
        <a:bodyPr/>
        <a:lstStyle/>
        <a:p>
          <a:endParaRPr lang="en-US"/>
        </a:p>
      </dgm:t>
    </dgm:pt>
    <dgm:pt modelId="{B1D2D80D-02BC-0443-8034-2CDDE8DE47EA}">
      <dgm:prSet phldrT="[Text]"/>
      <dgm:spPr/>
      <dgm:t>
        <a:bodyPr/>
        <a:lstStyle/>
        <a:p>
          <a:r>
            <a:rPr lang="en-US" dirty="0"/>
            <a:t>Admin Assistant</a:t>
          </a:r>
        </a:p>
      </dgm:t>
    </dgm:pt>
    <dgm:pt modelId="{44FC2EC3-BA99-0E48-BF34-ADEEF48DC8C9}" type="parTrans" cxnId="{5DBB73FD-A48B-504A-8143-BD485C0E7A48}">
      <dgm:prSet/>
      <dgm:spPr/>
      <dgm:t>
        <a:bodyPr/>
        <a:lstStyle/>
        <a:p>
          <a:endParaRPr lang="en-US"/>
        </a:p>
      </dgm:t>
    </dgm:pt>
    <dgm:pt modelId="{FAB35672-B350-2D43-929A-DE47267D1FFF}" type="sibTrans" cxnId="{5DBB73FD-A48B-504A-8143-BD485C0E7A48}">
      <dgm:prSet/>
      <dgm:spPr/>
      <dgm:t>
        <a:bodyPr/>
        <a:lstStyle/>
        <a:p>
          <a:endParaRPr lang="en-US"/>
        </a:p>
      </dgm:t>
    </dgm:pt>
    <dgm:pt modelId="{71201BCF-D656-B941-905F-2099B3B92574}" type="pres">
      <dgm:prSet presAssocID="{2EC73F01-0841-204B-AAA3-FBB9F3B58621}" presName="hierChild1" presStyleCnt="0">
        <dgm:presLayoutVars>
          <dgm:orgChart val="1"/>
          <dgm:chPref val="1"/>
          <dgm:dir/>
          <dgm:animOne val="branch"/>
          <dgm:animLvl val="lvl"/>
          <dgm:resizeHandles/>
        </dgm:presLayoutVars>
      </dgm:prSet>
      <dgm:spPr/>
    </dgm:pt>
    <dgm:pt modelId="{ADAB6D07-E788-6F4D-B202-13BD441D7D6E}" type="pres">
      <dgm:prSet presAssocID="{C7EFD7E6-F5ED-584C-BACE-A39675DB40BA}" presName="hierRoot1" presStyleCnt="0">
        <dgm:presLayoutVars>
          <dgm:hierBranch val="init"/>
        </dgm:presLayoutVars>
      </dgm:prSet>
      <dgm:spPr/>
    </dgm:pt>
    <dgm:pt modelId="{1956A54F-864F-FC43-A5AB-F08CB4171CF6}" type="pres">
      <dgm:prSet presAssocID="{C7EFD7E6-F5ED-584C-BACE-A39675DB40BA}" presName="rootComposite1" presStyleCnt="0"/>
      <dgm:spPr/>
    </dgm:pt>
    <dgm:pt modelId="{6B844BA4-3A3E-7D4C-97A3-BC5F2C52CD7D}" type="pres">
      <dgm:prSet presAssocID="{C7EFD7E6-F5ED-584C-BACE-A39675DB40BA}" presName="rootText1" presStyleLbl="node0" presStyleIdx="0" presStyleCnt="1">
        <dgm:presLayoutVars>
          <dgm:chPref val="3"/>
        </dgm:presLayoutVars>
      </dgm:prSet>
      <dgm:spPr/>
    </dgm:pt>
    <dgm:pt modelId="{B21972EC-93A8-9E41-A37C-9B3B652DF8DC}" type="pres">
      <dgm:prSet presAssocID="{C7EFD7E6-F5ED-584C-BACE-A39675DB40BA}" presName="rootConnector1" presStyleLbl="node1" presStyleIdx="0" presStyleCnt="0"/>
      <dgm:spPr/>
    </dgm:pt>
    <dgm:pt modelId="{0D7809C1-EC69-0D4A-BB07-57C99081ED99}" type="pres">
      <dgm:prSet presAssocID="{C7EFD7E6-F5ED-584C-BACE-A39675DB40BA}" presName="hierChild2" presStyleCnt="0"/>
      <dgm:spPr/>
    </dgm:pt>
    <dgm:pt modelId="{320BC020-31A7-8F4E-A09D-1B5B5F405AA2}" type="pres">
      <dgm:prSet presAssocID="{D3394B92-A421-164E-BC08-5C60D4419C6F}" presName="Name37" presStyleLbl="parChTrans1D2" presStyleIdx="0" presStyleCnt="3"/>
      <dgm:spPr/>
    </dgm:pt>
    <dgm:pt modelId="{48E56EDF-B318-E84F-A157-00549FEE367D}" type="pres">
      <dgm:prSet presAssocID="{3D6F58D4-95D8-304C-8D2C-C90F264583A2}" presName="hierRoot2" presStyleCnt="0">
        <dgm:presLayoutVars>
          <dgm:hierBranch val="init"/>
        </dgm:presLayoutVars>
      </dgm:prSet>
      <dgm:spPr/>
    </dgm:pt>
    <dgm:pt modelId="{CE30E0C1-FE49-0B4E-852D-415826DA030B}" type="pres">
      <dgm:prSet presAssocID="{3D6F58D4-95D8-304C-8D2C-C90F264583A2}" presName="rootComposite" presStyleCnt="0"/>
      <dgm:spPr/>
    </dgm:pt>
    <dgm:pt modelId="{A3027D25-D198-5240-AC4D-358742B11A2B}" type="pres">
      <dgm:prSet presAssocID="{3D6F58D4-95D8-304C-8D2C-C90F264583A2}" presName="rootText" presStyleLbl="node2" presStyleIdx="0" presStyleCnt="2">
        <dgm:presLayoutVars>
          <dgm:chPref val="3"/>
        </dgm:presLayoutVars>
      </dgm:prSet>
      <dgm:spPr/>
    </dgm:pt>
    <dgm:pt modelId="{768DDC61-714B-FB48-8CE7-9E608175DDBF}" type="pres">
      <dgm:prSet presAssocID="{3D6F58D4-95D8-304C-8D2C-C90F264583A2}" presName="rootConnector" presStyleLbl="node2" presStyleIdx="0" presStyleCnt="2"/>
      <dgm:spPr/>
    </dgm:pt>
    <dgm:pt modelId="{18ABD049-D41E-9F44-B46A-F7E0C496051C}" type="pres">
      <dgm:prSet presAssocID="{3D6F58D4-95D8-304C-8D2C-C90F264583A2}" presName="hierChild4" presStyleCnt="0"/>
      <dgm:spPr/>
    </dgm:pt>
    <dgm:pt modelId="{E091F0AA-94CE-BB46-883D-A558B2FC19FB}" type="pres">
      <dgm:prSet presAssocID="{3D6F58D4-95D8-304C-8D2C-C90F264583A2}" presName="hierChild5" presStyleCnt="0"/>
      <dgm:spPr/>
    </dgm:pt>
    <dgm:pt modelId="{299BF53F-3647-A248-8F98-44F6DA039EC6}" type="pres">
      <dgm:prSet presAssocID="{44FC2EC3-BA99-0E48-BF34-ADEEF48DC8C9}" presName="Name37" presStyleLbl="parChTrans1D2" presStyleIdx="1" presStyleCnt="3"/>
      <dgm:spPr/>
    </dgm:pt>
    <dgm:pt modelId="{9C1E91AD-9221-1E4C-8265-F8517CC8E83C}" type="pres">
      <dgm:prSet presAssocID="{B1D2D80D-02BC-0443-8034-2CDDE8DE47EA}" presName="hierRoot2" presStyleCnt="0">
        <dgm:presLayoutVars>
          <dgm:hierBranch val="init"/>
        </dgm:presLayoutVars>
      </dgm:prSet>
      <dgm:spPr/>
    </dgm:pt>
    <dgm:pt modelId="{6D312894-AB1B-994E-8E7F-F4AF3EB637B3}" type="pres">
      <dgm:prSet presAssocID="{B1D2D80D-02BC-0443-8034-2CDDE8DE47EA}" presName="rootComposite" presStyleCnt="0"/>
      <dgm:spPr/>
    </dgm:pt>
    <dgm:pt modelId="{669C1195-C651-1640-B6D9-F45D5027514D}" type="pres">
      <dgm:prSet presAssocID="{B1D2D80D-02BC-0443-8034-2CDDE8DE47EA}" presName="rootText" presStyleLbl="node2" presStyleIdx="1" presStyleCnt="2">
        <dgm:presLayoutVars>
          <dgm:chPref val="3"/>
        </dgm:presLayoutVars>
      </dgm:prSet>
      <dgm:spPr/>
    </dgm:pt>
    <dgm:pt modelId="{2EBF6DB8-BA0C-3047-BF93-07FD3FA16199}" type="pres">
      <dgm:prSet presAssocID="{B1D2D80D-02BC-0443-8034-2CDDE8DE47EA}" presName="rootConnector" presStyleLbl="node2" presStyleIdx="1" presStyleCnt="2"/>
      <dgm:spPr/>
    </dgm:pt>
    <dgm:pt modelId="{F8BDF4F1-F713-3B4C-AA86-3FE0A86F94AB}" type="pres">
      <dgm:prSet presAssocID="{B1D2D80D-02BC-0443-8034-2CDDE8DE47EA}" presName="hierChild4" presStyleCnt="0"/>
      <dgm:spPr/>
    </dgm:pt>
    <dgm:pt modelId="{32E30F2D-2782-3B47-B0EB-088F7ECF3F5F}" type="pres">
      <dgm:prSet presAssocID="{B1D2D80D-02BC-0443-8034-2CDDE8DE47EA}" presName="hierChild5" presStyleCnt="0"/>
      <dgm:spPr/>
    </dgm:pt>
    <dgm:pt modelId="{FCCAFFCF-3F7F-1747-AA16-19E254710BC0}" type="pres">
      <dgm:prSet presAssocID="{C7EFD7E6-F5ED-584C-BACE-A39675DB40BA}" presName="hierChild3" presStyleCnt="0"/>
      <dgm:spPr/>
    </dgm:pt>
    <dgm:pt modelId="{0B0D3E1E-00EC-0D42-9F1D-3BB2ACC16FE9}" type="pres">
      <dgm:prSet presAssocID="{155053A5-4B68-8945-BA38-9AA1CE90FA7C}" presName="Name111" presStyleLbl="parChTrans1D2" presStyleIdx="2" presStyleCnt="3"/>
      <dgm:spPr/>
    </dgm:pt>
    <dgm:pt modelId="{75340644-5041-2344-8EBE-4D6A7981FA0A}" type="pres">
      <dgm:prSet presAssocID="{FFD8402C-1093-1F40-BABE-E502708D89D4}" presName="hierRoot3" presStyleCnt="0">
        <dgm:presLayoutVars>
          <dgm:hierBranch val="init"/>
        </dgm:presLayoutVars>
      </dgm:prSet>
      <dgm:spPr/>
    </dgm:pt>
    <dgm:pt modelId="{D809A159-4CEE-4242-9D25-ED31AFDB54ED}" type="pres">
      <dgm:prSet presAssocID="{FFD8402C-1093-1F40-BABE-E502708D89D4}" presName="rootComposite3" presStyleCnt="0"/>
      <dgm:spPr/>
    </dgm:pt>
    <dgm:pt modelId="{0BF6949E-FD1B-FF4A-8704-6DBA46A5C020}" type="pres">
      <dgm:prSet presAssocID="{FFD8402C-1093-1F40-BABE-E502708D89D4}" presName="rootText3" presStyleLbl="asst1" presStyleIdx="0" presStyleCnt="1">
        <dgm:presLayoutVars>
          <dgm:chPref val="3"/>
        </dgm:presLayoutVars>
      </dgm:prSet>
      <dgm:spPr/>
    </dgm:pt>
    <dgm:pt modelId="{F0F26744-1681-FE4F-A708-0EEBD99FA2DB}" type="pres">
      <dgm:prSet presAssocID="{FFD8402C-1093-1F40-BABE-E502708D89D4}" presName="rootConnector3" presStyleLbl="asst1" presStyleIdx="0" presStyleCnt="1"/>
      <dgm:spPr/>
    </dgm:pt>
    <dgm:pt modelId="{6EB12A30-DB59-8D41-BAD4-D3AE1B339223}" type="pres">
      <dgm:prSet presAssocID="{FFD8402C-1093-1F40-BABE-E502708D89D4}" presName="hierChild6" presStyleCnt="0"/>
      <dgm:spPr/>
    </dgm:pt>
    <dgm:pt modelId="{85F062D3-923D-B442-91AA-32FACEA42104}" type="pres">
      <dgm:prSet presAssocID="{FFD8402C-1093-1F40-BABE-E502708D89D4}" presName="hierChild7" presStyleCnt="0"/>
      <dgm:spPr/>
    </dgm:pt>
  </dgm:ptLst>
  <dgm:cxnLst>
    <dgm:cxn modelId="{79F09614-D24D-EC48-8966-0318EF6135A4}" type="presOf" srcId="{C7EFD7E6-F5ED-584C-BACE-A39675DB40BA}" destId="{6B844BA4-3A3E-7D4C-97A3-BC5F2C52CD7D}" srcOrd="0" destOrd="0" presId="urn:microsoft.com/office/officeart/2005/8/layout/orgChart1"/>
    <dgm:cxn modelId="{4252F71C-7AB1-D04A-BEB2-F3719AE9326A}" type="presOf" srcId="{155053A5-4B68-8945-BA38-9AA1CE90FA7C}" destId="{0B0D3E1E-00EC-0D42-9F1D-3BB2ACC16FE9}" srcOrd="0" destOrd="0" presId="urn:microsoft.com/office/officeart/2005/8/layout/orgChart1"/>
    <dgm:cxn modelId="{E2E9821F-19B7-874F-B739-E660BDAAC8C8}" type="presOf" srcId="{B1D2D80D-02BC-0443-8034-2CDDE8DE47EA}" destId="{669C1195-C651-1640-B6D9-F45D5027514D}" srcOrd="0" destOrd="0" presId="urn:microsoft.com/office/officeart/2005/8/layout/orgChart1"/>
    <dgm:cxn modelId="{24294631-54D4-0440-B6E9-FFDDD528A21B}" type="presOf" srcId="{2EC73F01-0841-204B-AAA3-FBB9F3B58621}" destId="{71201BCF-D656-B941-905F-2099B3B92574}" srcOrd="0" destOrd="0" presId="urn:microsoft.com/office/officeart/2005/8/layout/orgChart1"/>
    <dgm:cxn modelId="{ABB1D232-3576-4A47-9F94-BEB3080A03CA}" srcId="{2EC73F01-0841-204B-AAA3-FBB9F3B58621}" destId="{C7EFD7E6-F5ED-584C-BACE-A39675DB40BA}" srcOrd="0" destOrd="0" parTransId="{969FC127-0235-5C4C-861E-354757FD11E9}" sibTransId="{1D55CD7D-E73C-B947-9337-981D8A85D03A}"/>
    <dgm:cxn modelId="{6D01E133-485E-5746-A9C6-4929B8525831}" type="presOf" srcId="{44FC2EC3-BA99-0E48-BF34-ADEEF48DC8C9}" destId="{299BF53F-3647-A248-8F98-44F6DA039EC6}" srcOrd="0" destOrd="0" presId="urn:microsoft.com/office/officeart/2005/8/layout/orgChart1"/>
    <dgm:cxn modelId="{625DD043-C51A-E94B-A3EF-CFB2358ACA74}" type="presOf" srcId="{B1D2D80D-02BC-0443-8034-2CDDE8DE47EA}" destId="{2EBF6DB8-BA0C-3047-BF93-07FD3FA16199}" srcOrd="1" destOrd="0" presId="urn:microsoft.com/office/officeart/2005/8/layout/orgChart1"/>
    <dgm:cxn modelId="{BC801E4A-E259-CD4C-9897-AF4E78CC3B94}" type="presOf" srcId="{C7EFD7E6-F5ED-584C-BACE-A39675DB40BA}" destId="{B21972EC-93A8-9E41-A37C-9B3B652DF8DC}" srcOrd="1" destOrd="0" presId="urn:microsoft.com/office/officeart/2005/8/layout/orgChart1"/>
    <dgm:cxn modelId="{473CEB8F-4997-4B4F-A4FB-24C19907B21B}" type="presOf" srcId="{D3394B92-A421-164E-BC08-5C60D4419C6F}" destId="{320BC020-31A7-8F4E-A09D-1B5B5F405AA2}" srcOrd="0" destOrd="0" presId="urn:microsoft.com/office/officeart/2005/8/layout/orgChart1"/>
    <dgm:cxn modelId="{3B28989A-909E-4341-BB90-FA5F0CE61C5E}" type="presOf" srcId="{FFD8402C-1093-1F40-BABE-E502708D89D4}" destId="{0BF6949E-FD1B-FF4A-8704-6DBA46A5C020}" srcOrd="0" destOrd="0" presId="urn:microsoft.com/office/officeart/2005/8/layout/orgChart1"/>
    <dgm:cxn modelId="{00A674AE-7A71-B840-B735-BB6FA5C50E21}" type="presOf" srcId="{3D6F58D4-95D8-304C-8D2C-C90F264583A2}" destId="{A3027D25-D198-5240-AC4D-358742B11A2B}" srcOrd="0" destOrd="0" presId="urn:microsoft.com/office/officeart/2005/8/layout/orgChart1"/>
    <dgm:cxn modelId="{CA9786B0-4D91-A34C-A21A-1ADB7C9026F2}" type="presOf" srcId="{FFD8402C-1093-1F40-BABE-E502708D89D4}" destId="{F0F26744-1681-FE4F-A708-0EEBD99FA2DB}" srcOrd="1" destOrd="0" presId="urn:microsoft.com/office/officeart/2005/8/layout/orgChart1"/>
    <dgm:cxn modelId="{5CCD05E2-239E-414A-80A0-A100326CE7FF}" type="presOf" srcId="{3D6F58D4-95D8-304C-8D2C-C90F264583A2}" destId="{768DDC61-714B-FB48-8CE7-9E608175DDBF}" srcOrd="1" destOrd="0" presId="urn:microsoft.com/office/officeart/2005/8/layout/orgChart1"/>
    <dgm:cxn modelId="{3407A1E7-5425-6044-83E1-1D884B0CFFDB}" srcId="{C7EFD7E6-F5ED-584C-BACE-A39675DB40BA}" destId="{3D6F58D4-95D8-304C-8D2C-C90F264583A2}" srcOrd="1" destOrd="0" parTransId="{D3394B92-A421-164E-BC08-5C60D4419C6F}" sibTransId="{633DB273-FA0F-E347-A15C-589933F27DF5}"/>
    <dgm:cxn modelId="{5C2530E8-5063-8D48-93C2-33DF5E255882}" srcId="{C7EFD7E6-F5ED-584C-BACE-A39675DB40BA}" destId="{FFD8402C-1093-1F40-BABE-E502708D89D4}" srcOrd="0" destOrd="0" parTransId="{155053A5-4B68-8945-BA38-9AA1CE90FA7C}" sibTransId="{15B43991-2704-1144-AECA-B12D494FFC1E}"/>
    <dgm:cxn modelId="{5DBB73FD-A48B-504A-8143-BD485C0E7A48}" srcId="{C7EFD7E6-F5ED-584C-BACE-A39675DB40BA}" destId="{B1D2D80D-02BC-0443-8034-2CDDE8DE47EA}" srcOrd="2" destOrd="0" parTransId="{44FC2EC3-BA99-0E48-BF34-ADEEF48DC8C9}" sibTransId="{FAB35672-B350-2D43-929A-DE47267D1FFF}"/>
    <dgm:cxn modelId="{96F47342-F0DB-A848-AEC5-9FA6C1A53DA0}" type="presParOf" srcId="{71201BCF-D656-B941-905F-2099B3B92574}" destId="{ADAB6D07-E788-6F4D-B202-13BD441D7D6E}" srcOrd="0" destOrd="0" presId="urn:microsoft.com/office/officeart/2005/8/layout/orgChart1"/>
    <dgm:cxn modelId="{25F7BE16-84BD-BF41-8302-209CE41B5893}" type="presParOf" srcId="{ADAB6D07-E788-6F4D-B202-13BD441D7D6E}" destId="{1956A54F-864F-FC43-A5AB-F08CB4171CF6}" srcOrd="0" destOrd="0" presId="urn:microsoft.com/office/officeart/2005/8/layout/orgChart1"/>
    <dgm:cxn modelId="{0F40916A-BC0B-7B48-AA21-3450BBA2336A}" type="presParOf" srcId="{1956A54F-864F-FC43-A5AB-F08CB4171CF6}" destId="{6B844BA4-3A3E-7D4C-97A3-BC5F2C52CD7D}" srcOrd="0" destOrd="0" presId="urn:microsoft.com/office/officeart/2005/8/layout/orgChart1"/>
    <dgm:cxn modelId="{F81CEDEB-5057-C941-8C9B-438D5236252D}" type="presParOf" srcId="{1956A54F-864F-FC43-A5AB-F08CB4171CF6}" destId="{B21972EC-93A8-9E41-A37C-9B3B652DF8DC}" srcOrd="1" destOrd="0" presId="urn:microsoft.com/office/officeart/2005/8/layout/orgChart1"/>
    <dgm:cxn modelId="{A10D457A-9AC3-4A4D-B6AC-3EB893F9C9DA}" type="presParOf" srcId="{ADAB6D07-E788-6F4D-B202-13BD441D7D6E}" destId="{0D7809C1-EC69-0D4A-BB07-57C99081ED99}" srcOrd="1" destOrd="0" presId="urn:microsoft.com/office/officeart/2005/8/layout/orgChart1"/>
    <dgm:cxn modelId="{B24014E6-8EBF-5249-9867-3DEC82F76DC4}" type="presParOf" srcId="{0D7809C1-EC69-0D4A-BB07-57C99081ED99}" destId="{320BC020-31A7-8F4E-A09D-1B5B5F405AA2}" srcOrd="0" destOrd="0" presId="urn:microsoft.com/office/officeart/2005/8/layout/orgChart1"/>
    <dgm:cxn modelId="{B1C7242E-666C-6443-80E4-71DA71E19DA0}" type="presParOf" srcId="{0D7809C1-EC69-0D4A-BB07-57C99081ED99}" destId="{48E56EDF-B318-E84F-A157-00549FEE367D}" srcOrd="1" destOrd="0" presId="urn:microsoft.com/office/officeart/2005/8/layout/orgChart1"/>
    <dgm:cxn modelId="{BD6C09DD-488A-6140-B7C6-52A882430372}" type="presParOf" srcId="{48E56EDF-B318-E84F-A157-00549FEE367D}" destId="{CE30E0C1-FE49-0B4E-852D-415826DA030B}" srcOrd="0" destOrd="0" presId="urn:microsoft.com/office/officeart/2005/8/layout/orgChart1"/>
    <dgm:cxn modelId="{EC95569E-BE29-994B-9B69-68FDB5796EC6}" type="presParOf" srcId="{CE30E0C1-FE49-0B4E-852D-415826DA030B}" destId="{A3027D25-D198-5240-AC4D-358742B11A2B}" srcOrd="0" destOrd="0" presId="urn:microsoft.com/office/officeart/2005/8/layout/orgChart1"/>
    <dgm:cxn modelId="{0BC75198-DD79-874B-B913-AEFDFA3CB364}" type="presParOf" srcId="{CE30E0C1-FE49-0B4E-852D-415826DA030B}" destId="{768DDC61-714B-FB48-8CE7-9E608175DDBF}" srcOrd="1" destOrd="0" presId="urn:microsoft.com/office/officeart/2005/8/layout/orgChart1"/>
    <dgm:cxn modelId="{FE30D9B3-4F5D-DC44-80A2-9DB7E6F47980}" type="presParOf" srcId="{48E56EDF-B318-E84F-A157-00549FEE367D}" destId="{18ABD049-D41E-9F44-B46A-F7E0C496051C}" srcOrd="1" destOrd="0" presId="urn:microsoft.com/office/officeart/2005/8/layout/orgChart1"/>
    <dgm:cxn modelId="{852F34A9-FA81-2246-84B5-B1089C7B4C75}" type="presParOf" srcId="{48E56EDF-B318-E84F-A157-00549FEE367D}" destId="{E091F0AA-94CE-BB46-883D-A558B2FC19FB}" srcOrd="2" destOrd="0" presId="urn:microsoft.com/office/officeart/2005/8/layout/orgChart1"/>
    <dgm:cxn modelId="{17BA4502-2F13-7449-A865-C54742801EE2}" type="presParOf" srcId="{0D7809C1-EC69-0D4A-BB07-57C99081ED99}" destId="{299BF53F-3647-A248-8F98-44F6DA039EC6}" srcOrd="2" destOrd="0" presId="urn:microsoft.com/office/officeart/2005/8/layout/orgChart1"/>
    <dgm:cxn modelId="{D058B3F0-E59E-0E4C-AC46-1ADB75BC82DD}" type="presParOf" srcId="{0D7809C1-EC69-0D4A-BB07-57C99081ED99}" destId="{9C1E91AD-9221-1E4C-8265-F8517CC8E83C}" srcOrd="3" destOrd="0" presId="urn:microsoft.com/office/officeart/2005/8/layout/orgChart1"/>
    <dgm:cxn modelId="{7D50BCC0-E60B-5C4A-89AE-81ACAEA5D654}" type="presParOf" srcId="{9C1E91AD-9221-1E4C-8265-F8517CC8E83C}" destId="{6D312894-AB1B-994E-8E7F-F4AF3EB637B3}" srcOrd="0" destOrd="0" presId="urn:microsoft.com/office/officeart/2005/8/layout/orgChart1"/>
    <dgm:cxn modelId="{4CD0BD03-6C73-D442-BF03-EAFB509FBD9C}" type="presParOf" srcId="{6D312894-AB1B-994E-8E7F-F4AF3EB637B3}" destId="{669C1195-C651-1640-B6D9-F45D5027514D}" srcOrd="0" destOrd="0" presId="urn:microsoft.com/office/officeart/2005/8/layout/orgChart1"/>
    <dgm:cxn modelId="{48631EB2-B338-944F-8220-2E6498730617}" type="presParOf" srcId="{6D312894-AB1B-994E-8E7F-F4AF3EB637B3}" destId="{2EBF6DB8-BA0C-3047-BF93-07FD3FA16199}" srcOrd="1" destOrd="0" presId="urn:microsoft.com/office/officeart/2005/8/layout/orgChart1"/>
    <dgm:cxn modelId="{46E63CA9-FA5A-0C49-8A4F-C23F71594656}" type="presParOf" srcId="{9C1E91AD-9221-1E4C-8265-F8517CC8E83C}" destId="{F8BDF4F1-F713-3B4C-AA86-3FE0A86F94AB}" srcOrd="1" destOrd="0" presId="urn:microsoft.com/office/officeart/2005/8/layout/orgChart1"/>
    <dgm:cxn modelId="{CC7D68FA-7CDB-BE46-AC0E-ABC57027990C}" type="presParOf" srcId="{9C1E91AD-9221-1E4C-8265-F8517CC8E83C}" destId="{32E30F2D-2782-3B47-B0EB-088F7ECF3F5F}" srcOrd="2" destOrd="0" presId="urn:microsoft.com/office/officeart/2005/8/layout/orgChart1"/>
    <dgm:cxn modelId="{FE5CEE59-550F-C94A-BBF4-DFF4C93B848E}" type="presParOf" srcId="{ADAB6D07-E788-6F4D-B202-13BD441D7D6E}" destId="{FCCAFFCF-3F7F-1747-AA16-19E254710BC0}" srcOrd="2" destOrd="0" presId="urn:microsoft.com/office/officeart/2005/8/layout/orgChart1"/>
    <dgm:cxn modelId="{95598EC6-BB78-914F-B006-9D995D2F6272}" type="presParOf" srcId="{FCCAFFCF-3F7F-1747-AA16-19E254710BC0}" destId="{0B0D3E1E-00EC-0D42-9F1D-3BB2ACC16FE9}" srcOrd="0" destOrd="0" presId="urn:microsoft.com/office/officeart/2005/8/layout/orgChart1"/>
    <dgm:cxn modelId="{5B80164F-87C9-F840-82CC-8F8D9104AD0C}" type="presParOf" srcId="{FCCAFFCF-3F7F-1747-AA16-19E254710BC0}" destId="{75340644-5041-2344-8EBE-4D6A7981FA0A}" srcOrd="1" destOrd="0" presId="urn:microsoft.com/office/officeart/2005/8/layout/orgChart1"/>
    <dgm:cxn modelId="{D94BF091-B44A-B341-BF20-A1929D896968}" type="presParOf" srcId="{75340644-5041-2344-8EBE-4D6A7981FA0A}" destId="{D809A159-4CEE-4242-9D25-ED31AFDB54ED}" srcOrd="0" destOrd="0" presId="urn:microsoft.com/office/officeart/2005/8/layout/orgChart1"/>
    <dgm:cxn modelId="{5603B543-BCA5-F54A-BD53-F4820D09838C}" type="presParOf" srcId="{D809A159-4CEE-4242-9D25-ED31AFDB54ED}" destId="{0BF6949E-FD1B-FF4A-8704-6DBA46A5C020}" srcOrd="0" destOrd="0" presId="urn:microsoft.com/office/officeart/2005/8/layout/orgChart1"/>
    <dgm:cxn modelId="{D5E3D943-BA72-6C47-9DCE-E1B737CD38F3}" type="presParOf" srcId="{D809A159-4CEE-4242-9D25-ED31AFDB54ED}" destId="{F0F26744-1681-FE4F-A708-0EEBD99FA2DB}" srcOrd="1" destOrd="0" presId="urn:microsoft.com/office/officeart/2005/8/layout/orgChart1"/>
    <dgm:cxn modelId="{162781A7-A23E-7240-8FA3-03116B3F70F8}" type="presParOf" srcId="{75340644-5041-2344-8EBE-4D6A7981FA0A}" destId="{6EB12A30-DB59-8D41-BAD4-D3AE1B339223}" srcOrd="1" destOrd="0" presId="urn:microsoft.com/office/officeart/2005/8/layout/orgChart1"/>
    <dgm:cxn modelId="{4DD46BFD-B6CF-4842-B203-FEB218C1D228}" type="presParOf" srcId="{75340644-5041-2344-8EBE-4D6A7981FA0A}" destId="{85F062D3-923D-B442-91AA-32FACEA4210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D3E1E-00EC-0D42-9F1D-3BB2ACC16FE9}">
      <dsp:nvSpPr>
        <dsp:cNvPr id="0" name=""/>
        <dsp:cNvSpPr/>
      </dsp:nvSpPr>
      <dsp:spPr>
        <a:xfrm>
          <a:off x="2215422" y="1087924"/>
          <a:ext cx="227996" cy="998843"/>
        </a:xfrm>
        <a:custGeom>
          <a:avLst/>
          <a:gdLst/>
          <a:ahLst/>
          <a:cxnLst/>
          <a:rect l="0" t="0" r="0" b="0"/>
          <a:pathLst>
            <a:path>
              <a:moveTo>
                <a:pt x="227996" y="0"/>
              </a:moveTo>
              <a:lnTo>
                <a:pt x="227996" y="998843"/>
              </a:lnTo>
              <a:lnTo>
                <a:pt x="0" y="9988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9BF53F-3647-A248-8F98-44F6DA039EC6}">
      <dsp:nvSpPr>
        <dsp:cNvPr id="0" name=""/>
        <dsp:cNvSpPr/>
      </dsp:nvSpPr>
      <dsp:spPr>
        <a:xfrm>
          <a:off x="2443419" y="1087924"/>
          <a:ext cx="1313695" cy="1997686"/>
        </a:xfrm>
        <a:custGeom>
          <a:avLst/>
          <a:gdLst/>
          <a:ahLst/>
          <a:cxnLst/>
          <a:rect l="0" t="0" r="0" b="0"/>
          <a:pathLst>
            <a:path>
              <a:moveTo>
                <a:pt x="0" y="0"/>
              </a:moveTo>
              <a:lnTo>
                <a:pt x="0" y="1769689"/>
              </a:lnTo>
              <a:lnTo>
                <a:pt x="1313695" y="1769689"/>
              </a:lnTo>
              <a:lnTo>
                <a:pt x="1313695" y="19976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0BC020-31A7-8F4E-A09D-1B5B5F405AA2}">
      <dsp:nvSpPr>
        <dsp:cNvPr id="0" name=""/>
        <dsp:cNvSpPr/>
      </dsp:nvSpPr>
      <dsp:spPr>
        <a:xfrm>
          <a:off x="1129723" y="1087924"/>
          <a:ext cx="1313695" cy="1997686"/>
        </a:xfrm>
        <a:custGeom>
          <a:avLst/>
          <a:gdLst/>
          <a:ahLst/>
          <a:cxnLst/>
          <a:rect l="0" t="0" r="0" b="0"/>
          <a:pathLst>
            <a:path>
              <a:moveTo>
                <a:pt x="1313695" y="0"/>
              </a:moveTo>
              <a:lnTo>
                <a:pt x="1313695" y="1769689"/>
              </a:lnTo>
              <a:lnTo>
                <a:pt x="0" y="1769689"/>
              </a:lnTo>
              <a:lnTo>
                <a:pt x="0" y="19976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844BA4-3A3E-7D4C-97A3-BC5F2C52CD7D}">
      <dsp:nvSpPr>
        <dsp:cNvPr id="0" name=""/>
        <dsp:cNvSpPr/>
      </dsp:nvSpPr>
      <dsp:spPr>
        <a:xfrm>
          <a:off x="1357720" y="2225"/>
          <a:ext cx="2171398" cy="1085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County Court</a:t>
          </a:r>
        </a:p>
      </dsp:txBody>
      <dsp:txXfrm>
        <a:off x="1357720" y="2225"/>
        <a:ext cx="2171398" cy="1085699"/>
      </dsp:txXfrm>
    </dsp:sp>
    <dsp:sp modelId="{A3027D25-D198-5240-AC4D-358742B11A2B}">
      <dsp:nvSpPr>
        <dsp:cNvPr id="0" name=""/>
        <dsp:cNvSpPr/>
      </dsp:nvSpPr>
      <dsp:spPr>
        <a:xfrm>
          <a:off x="44024" y="3085610"/>
          <a:ext cx="2171398" cy="1085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Executive Assistant/Communications Officer</a:t>
          </a:r>
        </a:p>
      </dsp:txBody>
      <dsp:txXfrm>
        <a:off x="44024" y="3085610"/>
        <a:ext cx="2171398" cy="1085699"/>
      </dsp:txXfrm>
    </dsp:sp>
    <dsp:sp modelId="{669C1195-C651-1640-B6D9-F45D5027514D}">
      <dsp:nvSpPr>
        <dsp:cNvPr id="0" name=""/>
        <dsp:cNvSpPr/>
      </dsp:nvSpPr>
      <dsp:spPr>
        <a:xfrm>
          <a:off x="2671416" y="3085610"/>
          <a:ext cx="2171398" cy="1085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Admin Assistant</a:t>
          </a:r>
        </a:p>
      </dsp:txBody>
      <dsp:txXfrm>
        <a:off x="2671416" y="3085610"/>
        <a:ext cx="2171398" cy="1085699"/>
      </dsp:txXfrm>
    </dsp:sp>
    <dsp:sp modelId="{0BF6949E-FD1B-FF4A-8704-6DBA46A5C020}">
      <dsp:nvSpPr>
        <dsp:cNvPr id="0" name=""/>
        <dsp:cNvSpPr/>
      </dsp:nvSpPr>
      <dsp:spPr>
        <a:xfrm>
          <a:off x="44024" y="1543917"/>
          <a:ext cx="2171398" cy="1085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County Administrator</a:t>
          </a:r>
        </a:p>
      </dsp:txBody>
      <dsp:txXfrm>
        <a:off x="44024" y="1543917"/>
        <a:ext cx="2171398" cy="10856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79397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6</a:t>
            </a:fld>
            <a:endParaRPr lang="en-US"/>
          </a:p>
        </p:txBody>
      </p:sp>
    </p:spTree>
    <p:extLst>
      <p:ext uri="{BB962C8B-B14F-4D97-AF65-F5344CB8AC3E}">
        <p14:creationId xmlns:p14="http://schemas.microsoft.com/office/powerpoint/2010/main" val="3803916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7</a:t>
            </a:fld>
            <a:endParaRPr lang="en-US"/>
          </a:p>
        </p:txBody>
      </p:sp>
    </p:spTree>
    <p:extLst>
      <p:ext uri="{BB962C8B-B14F-4D97-AF65-F5344CB8AC3E}">
        <p14:creationId xmlns:p14="http://schemas.microsoft.com/office/powerpoint/2010/main" val="2678248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8</a:t>
            </a:fld>
            <a:endParaRPr lang="en-US"/>
          </a:p>
        </p:txBody>
      </p:sp>
    </p:spTree>
    <p:extLst>
      <p:ext uri="{BB962C8B-B14F-4D97-AF65-F5344CB8AC3E}">
        <p14:creationId xmlns:p14="http://schemas.microsoft.com/office/powerpoint/2010/main" val="1839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Administration (County Court)	</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9508020" cy="4584315"/>
          </a:xfrm>
          <a:prstGeom prst="rect">
            <a:avLst/>
          </a:prstGeom>
        </p:spPr>
        <p:txBody>
          <a:bodyPr>
            <a:normAutofit/>
          </a:bodyPr>
          <a:lstStyle/>
          <a:p>
            <a:pPr defTabSz="722376">
              <a:spcAft>
                <a:spcPts val="600"/>
              </a:spcAft>
            </a:pPr>
            <a:r>
              <a:rPr lang="en-US" sz="2800" b="1" kern="1200" dirty="0">
                <a:solidFill>
                  <a:schemeClr val="tx1"/>
                </a:solidFill>
                <a:latin typeface="+mn-lt"/>
                <a:ea typeface="+mn-ea"/>
                <a:cs typeface="+mn-cs"/>
              </a:rPr>
              <a:t>Mission</a:t>
            </a:r>
          </a:p>
          <a:p>
            <a:pPr defTabSz="722376">
              <a:spcAft>
                <a:spcPts val="600"/>
              </a:spcAft>
            </a:pPr>
            <a:r>
              <a:rPr lang="en-US" sz="2600" kern="1200" dirty="0">
                <a:solidFill>
                  <a:schemeClr val="tx1"/>
                </a:solidFill>
                <a:latin typeface="+mn-lt"/>
                <a:ea typeface="+mn-ea"/>
                <a:cs typeface="+mn-cs"/>
              </a:rPr>
              <a:t>Crook County will inspire the trust through excellence and quality in service by embracing creative and innovative methods, being friendly, responsive and fiscally responsible to enhance the health, safety, and quality of life for its citizens.</a:t>
            </a:r>
          </a:p>
          <a:p>
            <a:pPr marL="342900" indent="-342900" defTabSz="722376">
              <a:spcAft>
                <a:spcPts val="600"/>
              </a:spcAft>
              <a:buFont typeface="Arial" panose="020B0604020202020204" pitchFamily="34" charset="0"/>
              <a:buChar char="•"/>
            </a:pPr>
            <a:endParaRPr lang="en-US" sz="2400"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Administration (County Court)	</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9508020" cy="4584315"/>
          </a:xfrm>
          <a:prstGeom prst="rect">
            <a:avLst/>
          </a:prstGeom>
        </p:spPr>
        <p:txBody>
          <a:bodyPr>
            <a:normAutofit fontScale="85000" lnSpcReduction="20000"/>
          </a:bodyPr>
          <a:lstStyle/>
          <a:p>
            <a:pPr defTabSz="722376">
              <a:spcAft>
                <a:spcPts val="600"/>
              </a:spcAft>
            </a:pPr>
            <a:r>
              <a:rPr lang="en-US" sz="2800" b="1" kern="1200" dirty="0">
                <a:solidFill>
                  <a:schemeClr val="tx1"/>
                </a:solidFill>
                <a:latin typeface="+mn-lt"/>
                <a:ea typeface="+mn-ea"/>
                <a:cs typeface="+mn-cs"/>
              </a:rPr>
              <a:t>Major goals</a:t>
            </a:r>
          </a:p>
          <a:p>
            <a:pPr marL="342900" indent="-342900" defTabSz="722376">
              <a:spcAft>
                <a:spcPts val="600"/>
              </a:spcAft>
              <a:buFont typeface="Arial" panose="020B0604020202020204" pitchFamily="34" charset="0"/>
              <a:buChar char="•"/>
            </a:pPr>
            <a:r>
              <a:rPr lang="en-US" sz="2600" dirty="0"/>
              <a:t>Deliver the best level of service within available and allocated resources</a:t>
            </a:r>
          </a:p>
          <a:p>
            <a:pPr marL="342900" indent="-342900" defTabSz="722376">
              <a:spcAft>
                <a:spcPts val="600"/>
              </a:spcAft>
              <a:buFont typeface="Arial" panose="020B0604020202020204" pitchFamily="34" charset="0"/>
              <a:buChar char="•"/>
            </a:pPr>
            <a:r>
              <a:rPr lang="en-US" sz="2600" dirty="0"/>
              <a:t>Add County Administrator position</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Provide additional staffing, and </a:t>
            </a:r>
            <a:r>
              <a:rPr lang="en-US" sz="2600" dirty="0"/>
              <a:t>compensation and benefits enhancements to deliver desired service levels</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Completion of the facilities plan and funding to renovate existing space and construct new office space</a:t>
            </a:r>
          </a:p>
          <a:p>
            <a:pPr marL="342900" indent="-342900" defTabSz="722376">
              <a:spcAft>
                <a:spcPts val="600"/>
              </a:spcAft>
              <a:buFont typeface="Arial" panose="020B0604020202020204" pitchFamily="34" charset="0"/>
              <a:buChar char="•"/>
            </a:pPr>
            <a:r>
              <a:rPr lang="en-US" sz="2600" dirty="0"/>
              <a:t>Funding to implement the information technology road map</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Funding to initiate implement</a:t>
            </a:r>
            <a:r>
              <a:rPr lang="en-US" sz="2600" dirty="0"/>
              <a:t>ation of an organization wide asset management program</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Technology, staffing, structure, and schedule to plan, develop, and implement and organization wide Communications Plan</a:t>
            </a:r>
          </a:p>
          <a:p>
            <a:pPr marL="342900" indent="-342900" defTabSz="722376">
              <a:spcAft>
                <a:spcPts val="600"/>
              </a:spcAft>
              <a:buFont typeface="Arial" panose="020B0604020202020204" pitchFamily="34" charset="0"/>
              <a:buChar char="•"/>
            </a:pPr>
            <a:r>
              <a:rPr lang="en-US" sz="2600" dirty="0"/>
              <a:t>Implement a comprehensive strategic five-year financial plan</a:t>
            </a:r>
            <a:endParaRPr lang="en-US" sz="2600" kern="1200" dirty="0">
              <a:solidFill>
                <a:schemeClr val="tx1"/>
              </a:solidFill>
              <a:latin typeface="+mn-lt"/>
              <a:ea typeface="+mn-ea"/>
              <a:cs typeface="+mn-cs"/>
            </a:endParaRPr>
          </a:p>
          <a:p>
            <a:pPr marL="342900" indent="-342900" defTabSz="722376">
              <a:spcAft>
                <a:spcPts val="600"/>
              </a:spcAft>
              <a:buFont typeface="Arial" panose="020B0604020202020204" pitchFamily="34" charset="0"/>
              <a:buChar char="•"/>
            </a:pPr>
            <a:endParaRPr lang="en-US" sz="2600" kern="1200" dirty="0">
              <a:solidFill>
                <a:schemeClr val="tx1"/>
              </a:solidFill>
              <a:latin typeface="+mn-lt"/>
              <a:ea typeface="+mn-ea"/>
              <a:cs typeface="+mn-cs"/>
            </a:endParaRPr>
          </a:p>
          <a:p>
            <a:pPr marL="342900" indent="-342900" defTabSz="722376">
              <a:spcAft>
                <a:spcPts val="600"/>
              </a:spcAft>
              <a:buFont typeface="Arial" panose="020B0604020202020204" pitchFamily="34" charset="0"/>
              <a:buChar char="•"/>
            </a:pPr>
            <a:endParaRPr lang="en-US" sz="2400"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422521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Administration (County Court)</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2362040753"/>
              </p:ext>
            </p:extLst>
          </p:nvPr>
        </p:nvGraphicFramePr>
        <p:xfrm>
          <a:off x="1059544" y="1940763"/>
          <a:ext cx="9408204" cy="822960"/>
        </p:xfrm>
        <a:graphic>
          <a:graphicData uri="http://schemas.openxmlformats.org/drawingml/2006/table">
            <a:tbl>
              <a:tblPr firstRow="1" bandRow="1">
                <a:tableStyleId>{5C22544A-7EE6-4342-B048-85BDC9FD1C3A}</a:tableStyleId>
              </a:tblPr>
              <a:tblGrid>
                <a:gridCol w="3755344">
                  <a:extLst>
                    <a:ext uri="{9D8B030D-6E8A-4147-A177-3AD203B41FA5}">
                      <a16:colId xmlns:a16="http://schemas.microsoft.com/office/drawing/2014/main" val="566011448"/>
                    </a:ext>
                  </a:extLst>
                </a:gridCol>
                <a:gridCol w="1900237">
                  <a:extLst>
                    <a:ext uri="{9D8B030D-6E8A-4147-A177-3AD203B41FA5}">
                      <a16:colId xmlns:a16="http://schemas.microsoft.com/office/drawing/2014/main" val="3888698236"/>
                    </a:ext>
                  </a:extLst>
                </a:gridCol>
                <a:gridCol w="1785938">
                  <a:extLst>
                    <a:ext uri="{9D8B030D-6E8A-4147-A177-3AD203B41FA5}">
                      <a16:colId xmlns:a16="http://schemas.microsoft.com/office/drawing/2014/main" val="4028088874"/>
                    </a:ext>
                  </a:extLst>
                </a:gridCol>
                <a:gridCol w="1966685">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Expenses</a:t>
                      </a:r>
                    </a:p>
                  </a:txBody>
                  <a:tcPr/>
                </a:tc>
                <a:tc>
                  <a:txBody>
                    <a:bodyPr/>
                    <a:lstStyle/>
                    <a:p>
                      <a:pPr algn="r"/>
                      <a:r>
                        <a:rPr lang="en-US" sz="2400" dirty="0"/>
                        <a:t>$ 279</a:t>
                      </a:r>
                    </a:p>
                  </a:txBody>
                  <a:tcPr/>
                </a:tc>
                <a:tc>
                  <a:txBody>
                    <a:bodyPr/>
                    <a:lstStyle/>
                    <a:p>
                      <a:pPr algn="r"/>
                      <a:r>
                        <a:rPr lang="en-US" sz="2400" dirty="0"/>
                        <a:t>$ 306</a:t>
                      </a:r>
                    </a:p>
                  </a:txBody>
                  <a:tcPr/>
                </a:tc>
                <a:tc>
                  <a:txBody>
                    <a:bodyPr/>
                    <a:lstStyle/>
                    <a:p>
                      <a:pPr algn="r"/>
                      <a:r>
                        <a:rPr lang="en-US" sz="2400" dirty="0"/>
                        <a:t>$ (27)</a:t>
                      </a:r>
                    </a:p>
                  </a:txBody>
                  <a:tcPr/>
                </a:tc>
                <a:extLst>
                  <a:ext uri="{0D108BD9-81ED-4DB2-BD59-A6C34878D82A}">
                    <a16:rowId xmlns:a16="http://schemas.microsoft.com/office/drawing/2014/main" val="948797677"/>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077176" y="3633321"/>
            <a:ext cx="4424545" cy="1692771"/>
          </a:xfrm>
          <a:prstGeom prst="rect">
            <a:avLst/>
          </a:prstGeom>
          <a:noFill/>
        </p:spPr>
        <p:txBody>
          <a:bodyPr wrap="none" lIns="91440" tIns="45720" rIns="91440" bIns="45720" rtlCol="0" anchor="t">
            <a:spAutoFit/>
          </a:bodyPr>
          <a:lstStyle/>
          <a:p>
            <a:r>
              <a:rPr lang="en-US" sz="2400" b="1" dirty="0"/>
              <a:t>Comments</a:t>
            </a:r>
          </a:p>
          <a:p>
            <a:pPr marL="342900" indent="-342900">
              <a:buFont typeface="Arial" panose="020B0604020202020204" pitchFamily="34" charset="0"/>
              <a:buChar char="•"/>
            </a:pPr>
            <a:r>
              <a:rPr lang="en-US" sz="2000" dirty="0">
                <a:cs typeface="Calibri"/>
              </a:rPr>
              <a:t>Timing issue for contract payments</a:t>
            </a:r>
            <a:endParaRPr lang="en-US" sz="2000" dirty="0"/>
          </a:p>
          <a:p>
            <a:pPr marL="342900" indent="-342900">
              <a:buFont typeface="Arial" panose="020B0604020202020204" pitchFamily="34" charset="0"/>
              <a:buChar char="•"/>
            </a:pPr>
            <a:r>
              <a:rPr lang="en-US" sz="2000" dirty="0">
                <a:cs typeface="Calibri" panose="020F0502020204030204"/>
              </a:rPr>
              <a:t>Personnel services 38% of budget </a:t>
            </a:r>
          </a:p>
          <a:p>
            <a:pPr marL="342900" indent="-342900">
              <a:buFont typeface="Arial" panose="020B0604020202020204" pitchFamily="34" charset="0"/>
              <a:buChar char="•"/>
            </a:pPr>
            <a:r>
              <a:rPr lang="en-US" sz="2000" dirty="0">
                <a:cs typeface="Calibri" panose="020F0502020204030204"/>
              </a:rPr>
              <a:t>Materials and services 53% of budget</a:t>
            </a:r>
          </a:p>
          <a:p>
            <a:pPr marL="342900" indent="-342900">
              <a:buFont typeface="Arial" panose="020B0604020202020204" pitchFamily="34" charset="0"/>
              <a:buChar char="•"/>
            </a:pPr>
            <a:endParaRPr lang="en-US" sz="2000" dirty="0">
              <a:cs typeface="Calibri" panose="020F0502020204030204"/>
            </a:endParaRPr>
          </a:p>
        </p:txBody>
      </p:sp>
    </p:spTree>
    <p:extLst>
      <p:ext uri="{BB962C8B-B14F-4D97-AF65-F5344CB8AC3E}">
        <p14:creationId xmlns:p14="http://schemas.microsoft.com/office/powerpoint/2010/main" val="1235064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79DC8078-2FA9-5228-9862-09DCD505FE61}"/>
              </a:ext>
            </a:extLst>
          </p:cNvPr>
          <p:cNvGraphicFramePr>
            <a:graphicFrameLocks noGrp="1"/>
          </p:cNvGraphicFramePr>
          <p:nvPr>
            <p:ph sz="half" idx="2"/>
            <p:extLst>
              <p:ext uri="{D42A27DB-BD31-4B8C-83A1-F6EECF244321}">
                <p14:modId xmlns:p14="http://schemas.microsoft.com/office/powerpoint/2010/main" val="1388571127"/>
              </p:ext>
            </p:extLst>
          </p:nvPr>
        </p:nvGraphicFramePr>
        <p:xfrm>
          <a:off x="6829424" y="1253331"/>
          <a:ext cx="4886839" cy="41735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971796" y="723569"/>
            <a:ext cx="6000504" cy="2679408"/>
          </a:xfrm>
          <a:prstGeom prst="rect">
            <a:avLst/>
          </a:prstGeom>
        </p:spPr>
        <p:txBody>
          <a:bodyPr lIns="91440" tIns="45720" rIns="91440" bIns="45720" anchor="t"/>
          <a:lstStyle/>
          <a:p>
            <a:pPr defTabSz="722376">
              <a:spcAft>
                <a:spcPts val="600"/>
              </a:spcAft>
            </a:pPr>
            <a:r>
              <a:rPr lang="en-US" sz="2400" b="1" kern="1200" dirty="0">
                <a:latin typeface="+mn-lt"/>
                <a:ea typeface="+mn-ea"/>
                <a:cs typeface="+mn-cs"/>
              </a:rPr>
              <a:t>Comments:</a:t>
            </a:r>
          </a:p>
          <a:p>
            <a:pPr marL="285750" indent="-285750">
              <a:spcAft>
                <a:spcPts val="600"/>
              </a:spcAft>
              <a:buFont typeface="Arial" panose="020B0604020202020204" pitchFamily="34" charset="0"/>
              <a:buChar char="•"/>
            </a:pPr>
            <a:r>
              <a:rPr lang="en-US" dirty="0">
                <a:cs typeface="Calibri"/>
              </a:rPr>
              <a:t>Hired Breyanna Cupp February</a:t>
            </a:r>
          </a:p>
          <a:p>
            <a:pPr marL="285750" indent="-285750">
              <a:spcAft>
                <a:spcPts val="600"/>
              </a:spcAft>
              <a:buFont typeface="Arial" panose="020B0604020202020204" pitchFamily="34" charset="0"/>
              <a:buChar char="•"/>
            </a:pPr>
            <a:endParaRPr lang="en-US" dirty="0">
              <a:cs typeface="Calibri"/>
            </a:endParaRPr>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456304" y="723565"/>
            <a:ext cx="5259959" cy="585707"/>
          </a:xfrm>
          <a:prstGeom prst="rect">
            <a:avLst/>
          </a:prstGeom>
        </p:spPr>
        <p:txBody>
          <a:bodyPr>
            <a:normAutofit/>
          </a:bodyPr>
          <a:lstStyle/>
          <a:p>
            <a:pPr algn="ctr" defTabSz="722376">
              <a:spcAft>
                <a:spcPts val="600"/>
              </a:spcAft>
            </a:pPr>
            <a:r>
              <a:rPr lang="en-US" sz="2400" b="1" kern="1200" dirty="0">
                <a:solidFill>
                  <a:schemeClr val="tx1"/>
                </a:solidFill>
                <a:latin typeface="+mn-lt"/>
                <a:ea typeface="+mn-ea"/>
                <a:cs typeface="+mn-cs"/>
              </a:rPr>
              <a:t>Org Chart</a:t>
            </a: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sp>
        <p:nvSpPr>
          <p:cNvPr id="8" name="TextBox 7">
            <a:extLst>
              <a:ext uri="{FF2B5EF4-FFF2-40B4-BE49-F238E27FC236}">
                <a16:creationId xmlns:a16="http://schemas.microsoft.com/office/drawing/2014/main" id="{3264CA8D-6CB0-3F97-FED7-FBB7202F5646}"/>
              </a:ext>
            </a:extLst>
          </p:cNvPr>
          <p:cNvSpPr txBox="1"/>
          <p:nvPr/>
        </p:nvSpPr>
        <p:spPr>
          <a:xfrm>
            <a:off x="1089074" y="3402981"/>
            <a:ext cx="1977464"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3268769872"/>
              </p:ext>
            </p:extLst>
          </p:nvPr>
        </p:nvGraphicFramePr>
        <p:xfrm>
          <a:off x="1089433" y="3854639"/>
          <a:ext cx="5040087" cy="73152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295245">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95245">
                <a:tc>
                  <a:txBody>
                    <a:bodyPr/>
                    <a:lstStyle/>
                    <a:p>
                      <a:pPr algn="r"/>
                      <a:r>
                        <a:rPr lang="en-US" dirty="0"/>
                        <a:t>4</a:t>
                      </a:r>
                    </a:p>
                  </a:txBody>
                  <a:tcPr/>
                </a:tc>
                <a:tc>
                  <a:txBody>
                    <a:bodyPr/>
                    <a:lstStyle/>
                    <a:p>
                      <a:pPr algn="r"/>
                      <a:r>
                        <a:rPr lang="en-US" dirty="0"/>
                        <a:t>3</a:t>
                      </a:r>
                    </a:p>
                  </a:txBody>
                  <a:tcPr/>
                </a:tc>
                <a:tc>
                  <a:txBody>
                    <a:bodyPr/>
                    <a:lstStyle/>
                    <a:p>
                      <a:pPr algn="r"/>
                      <a:r>
                        <a:rPr lang="en-US" dirty="0"/>
                        <a:t>1</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8"/>
          <a:stretch>
            <a:fillRect/>
          </a:stretch>
        </p:blipFill>
        <p:spPr>
          <a:xfrm>
            <a:off x="10682513" y="5426866"/>
            <a:ext cx="1431133" cy="1431133"/>
          </a:xfrm>
          <a:prstGeom prst="rect">
            <a:avLst/>
          </a:prstGeom>
        </p:spPr>
      </p:pic>
    </p:spTree>
    <p:extLst>
      <p:ext uri="{BB962C8B-B14F-4D97-AF65-F5344CB8AC3E}">
        <p14:creationId xmlns:p14="http://schemas.microsoft.com/office/powerpoint/2010/main" val="8901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088571" y="5510253"/>
            <a:ext cx="10178980" cy="1033669"/>
          </a:xfrm>
        </p:spPr>
        <p:txBody>
          <a:bodyPr vert="horz" lIns="91440" tIns="45720" rIns="91440" bIns="45720" rtlCol="0" anchor="ctr">
            <a:normAutofit/>
          </a:bodyPr>
          <a:lstStyle/>
          <a:p>
            <a:r>
              <a:rPr lang="en-US" sz="3600" dirty="0">
                <a:solidFill>
                  <a:srgbClr val="FFFFFF"/>
                </a:solidFill>
              </a:rPr>
              <a:t>Administration (County Court)</a:t>
            </a:r>
            <a:r>
              <a:rPr lang="en-US" sz="3600" kern="1200" dirty="0">
                <a:solidFill>
                  <a:srgbClr val="FFFFFF"/>
                </a:solidFill>
                <a:latin typeface="+mj-lt"/>
                <a:ea typeface="+mj-ea"/>
                <a:cs typeface="+mj-cs"/>
              </a:rPr>
              <a:t> Activities </a:t>
            </a:r>
            <a:br>
              <a:rPr lang="en-US" sz="3400" kern="1200" dirty="0">
                <a:solidFill>
                  <a:srgbClr val="FFFFFF"/>
                </a:solidFill>
                <a:latin typeface="+mj-lt"/>
                <a:ea typeface="+mj-ea"/>
                <a:cs typeface="+mj-cs"/>
              </a:rPr>
            </a:br>
            <a:r>
              <a:rPr lang="en-US" sz="2700" dirty="0">
                <a:solidFill>
                  <a:srgbClr val="FFFFFF"/>
                </a:solidFill>
              </a:rPr>
              <a:t>Q2</a:t>
            </a:r>
            <a:r>
              <a:rPr lang="en-US" sz="2700" kern="1200" dirty="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3215317928"/>
              </p:ext>
            </p:extLst>
          </p:nvPr>
        </p:nvGraphicFramePr>
        <p:xfrm>
          <a:off x="1088570" y="617701"/>
          <a:ext cx="10078194" cy="3467470"/>
        </p:xfrm>
        <a:graphic>
          <a:graphicData uri="http://schemas.openxmlformats.org/drawingml/2006/table">
            <a:tbl>
              <a:tblPr firstRow="1" bandRow="1">
                <a:noFill/>
                <a:tableStyleId>{5C22544A-7EE6-4342-B048-85BDC9FD1C3A}</a:tableStyleId>
              </a:tblPr>
              <a:tblGrid>
                <a:gridCol w="3354843">
                  <a:extLst>
                    <a:ext uri="{9D8B030D-6E8A-4147-A177-3AD203B41FA5}">
                      <a16:colId xmlns:a16="http://schemas.microsoft.com/office/drawing/2014/main" val="1923382009"/>
                    </a:ext>
                  </a:extLst>
                </a:gridCol>
                <a:gridCol w="3713921">
                  <a:extLst>
                    <a:ext uri="{9D8B030D-6E8A-4147-A177-3AD203B41FA5}">
                      <a16:colId xmlns:a16="http://schemas.microsoft.com/office/drawing/2014/main" val="105490491"/>
                    </a:ext>
                  </a:extLst>
                </a:gridCol>
                <a:gridCol w="3009430">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Deliver the best level of service within available resources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Q2 focus Finance and  HR; review benefits, recruiting practices/processes, onboarding.</a:t>
                      </a:r>
                    </a:p>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The objectives, i.e., review and agree on level of service, standard operating procedures, etc., included in the budget document will require several more quarters to complete</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358994266"/>
                  </a:ext>
                </a:extLst>
              </a:tr>
              <a:tr h="545330">
                <a:tc>
                  <a:txBody>
                    <a:bodyPr/>
                    <a:lstStyle/>
                    <a:p>
                      <a:r>
                        <a:rPr lang="en-US" sz="1800" cap="none" spc="0" dirty="0">
                          <a:solidFill>
                            <a:schemeClr val="tx1"/>
                          </a:solidFill>
                        </a:rPr>
                        <a:t>Add County Administrator position</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None related to Administrator</a:t>
                      </a:r>
                    </a:p>
                    <a:p>
                      <a:pPr lvl="0">
                        <a:buNone/>
                      </a:pPr>
                      <a:r>
                        <a:rPr lang="en-US" sz="1800" cap="none" spc="0" dirty="0">
                          <a:solidFill>
                            <a:schemeClr val="tx1"/>
                          </a:solidFill>
                        </a:rPr>
                        <a:t>Filled Commissioner vacancy</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Next steps on pause</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088571" y="5510253"/>
            <a:ext cx="10178980" cy="1033669"/>
          </a:xfrm>
        </p:spPr>
        <p:txBody>
          <a:bodyPr vert="horz" lIns="91440" tIns="45720" rIns="91440" bIns="45720" rtlCol="0" anchor="ctr">
            <a:normAutofit/>
          </a:bodyPr>
          <a:lstStyle/>
          <a:p>
            <a:r>
              <a:rPr lang="en-US" sz="3600" dirty="0">
                <a:solidFill>
                  <a:srgbClr val="FFFFFF"/>
                </a:solidFill>
              </a:rPr>
              <a:t>Administration (County Court)</a:t>
            </a:r>
            <a:r>
              <a:rPr lang="en-US" sz="3600" kern="1200" dirty="0">
                <a:solidFill>
                  <a:srgbClr val="FFFFFF"/>
                </a:solidFill>
                <a:latin typeface="+mj-lt"/>
                <a:ea typeface="+mj-ea"/>
                <a:cs typeface="+mj-cs"/>
              </a:rPr>
              <a:t> Activities - continued</a:t>
            </a:r>
            <a:br>
              <a:rPr lang="en-US" sz="3400" kern="1200" dirty="0">
                <a:solidFill>
                  <a:srgbClr val="FFFFFF"/>
                </a:solidFill>
                <a:latin typeface="+mj-lt"/>
                <a:ea typeface="+mj-ea"/>
                <a:cs typeface="+mj-cs"/>
              </a:rPr>
            </a:br>
            <a:r>
              <a:rPr lang="en-US" sz="27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576939623"/>
              </p:ext>
            </p:extLst>
          </p:nvPr>
        </p:nvGraphicFramePr>
        <p:xfrm>
          <a:off x="1088568" y="473734"/>
          <a:ext cx="10078194" cy="4012800"/>
        </p:xfrm>
        <a:graphic>
          <a:graphicData uri="http://schemas.openxmlformats.org/drawingml/2006/table">
            <a:tbl>
              <a:tblPr firstRow="1" bandRow="1">
                <a:noFill/>
                <a:tableStyleId>{5C22544A-7EE6-4342-B048-85BDC9FD1C3A}</a:tableStyleId>
              </a:tblPr>
              <a:tblGrid>
                <a:gridCol w="3440570">
                  <a:extLst>
                    <a:ext uri="{9D8B030D-6E8A-4147-A177-3AD203B41FA5}">
                      <a16:colId xmlns:a16="http://schemas.microsoft.com/office/drawing/2014/main" val="1923382009"/>
                    </a:ext>
                  </a:extLst>
                </a:gridCol>
                <a:gridCol w="3243262">
                  <a:extLst>
                    <a:ext uri="{9D8B030D-6E8A-4147-A177-3AD203B41FA5}">
                      <a16:colId xmlns:a16="http://schemas.microsoft.com/office/drawing/2014/main" val="105490491"/>
                    </a:ext>
                  </a:extLst>
                </a:gridCol>
                <a:gridCol w="3394362">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Providing additional staffing, compensation and benefits enhancements to deliver desired services</a:t>
                      </a:r>
                    </a:p>
                  </a:txBody>
                  <a:tcPr marL="92143" marR="65816" marT="65816" marB="13163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lvl="0">
                        <a:buNone/>
                      </a:pPr>
                      <a:r>
                        <a:rPr lang="en-US" sz="1800" b="0" i="0" u="none" strike="noStrike" cap="none" spc="0" noProof="0" dirty="0">
                          <a:solidFill>
                            <a:schemeClr val="tx1"/>
                          </a:solidFill>
                          <a:latin typeface="Calibri"/>
                        </a:rPr>
                        <a:t>Recognition of comparable experience - vacation accrual rate adjustments policy adopted</a:t>
                      </a:r>
                      <a:endParaRPr lang="en-US" sz="1800"/>
                    </a:p>
                    <a:p>
                      <a:pPr lvl="0">
                        <a:buNone/>
                      </a:pPr>
                      <a:r>
                        <a:rPr lang="en-US" sz="1800" b="0" i="0" u="none" strike="noStrike" cap="none" spc="0" noProof="0" dirty="0">
                          <a:solidFill>
                            <a:schemeClr val="tx1"/>
                          </a:solidFill>
                          <a:latin typeface="Calibri"/>
                        </a:rPr>
                        <a:t>Alternative work schedules </a:t>
                      </a:r>
                    </a:p>
                    <a:p>
                      <a:pPr lvl="0">
                        <a:buNone/>
                      </a:pPr>
                      <a:r>
                        <a:rPr lang="en-US" sz="1800" b="0" i="0" u="none" strike="noStrike" cap="none" spc="0" noProof="0" dirty="0">
                          <a:solidFill>
                            <a:schemeClr val="tx1"/>
                          </a:solidFill>
                          <a:latin typeface="Calibri"/>
                        </a:rPr>
                        <a:t>Initiated comp study</a:t>
                      </a:r>
                    </a:p>
                  </a:txBody>
                  <a:tcPr marL="92143" marR="65816" marT="65816" marB="13163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Implemented vacation accrual adjustments in January</a:t>
                      </a:r>
                    </a:p>
                    <a:p>
                      <a:pPr lvl="0">
                        <a:buNone/>
                      </a:pPr>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545330">
                <a:tc>
                  <a:txBody>
                    <a:bodyPr/>
                    <a:lstStyle/>
                    <a:p>
                      <a:r>
                        <a:rPr lang="en-US" sz="1800" cap="none" spc="0" dirty="0">
                          <a:solidFill>
                            <a:schemeClr val="tx1"/>
                          </a:solidFill>
                        </a:rPr>
                        <a:t>Complete facilities plan</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Alternatives identified</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Pause pending court decision</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545330">
                <a:tc>
                  <a:txBody>
                    <a:bodyPr/>
                    <a:lstStyle/>
                    <a:p>
                      <a:r>
                        <a:rPr lang="en-US" sz="1800" cap="none" spc="0" dirty="0">
                          <a:solidFill>
                            <a:schemeClr val="tx1"/>
                          </a:solidFill>
                        </a:rPr>
                        <a:t>Funding to implement Technology Road Map</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lvl="0">
                        <a:buNone/>
                      </a:pPr>
                      <a:r>
                        <a:rPr lang="en-US" sz="1800" cap="none" spc="0" dirty="0">
                          <a:solidFill>
                            <a:schemeClr val="tx1"/>
                          </a:solidFill>
                        </a:rPr>
                        <a:t>Stephen Chellis, CIO began work December 4</a:t>
                      </a:r>
                    </a:p>
                    <a:p>
                      <a:pPr lvl="0">
                        <a:buNone/>
                      </a:pPr>
                      <a:r>
                        <a:rPr lang="en-US" sz="1800" cap="none" spc="0" dirty="0">
                          <a:solidFill>
                            <a:schemeClr val="tx1"/>
                          </a:solidFill>
                        </a:rPr>
                        <a:t>HRIS responses to RFQ received</a:t>
                      </a:r>
                    </a:p>
                    <a:p>
                      <a:pPr lvl="0">
                        <a:buNone/>
                      </a:pPr>
                      <a:r>
                        <a:rPr lang="en-US" sz="1800" cap="none" spc="0" dirty="0">
                          <a:solidFill>
                            <a:schemeClr val="tx1"/>
                          </a:solidFill>
                        </a:rPr>
                        <a:t>Implementation of ERP</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HRIS evaluation in Q3, acquisition Q4</a:t>
                      </a:r>
                    </a:p>
                    <a:p>
                      <a:r>
                        <a:rPr lang="en-US" sz="1800" cap="none" spc="0" dirty="0">
                          <a:solidFill>
                            <a:schemeClr val="tx1"/>
                          </a:solidFill>
                        </a:rPr>
                        <a:t>Network investment in Q3/Q4</a:t>
                      </a:r>
                    </a:p>
                    <a:p>
                      <a:pPr lvl="0">
                        <a:buNone/>
                      </a:pPr>
                      <a:r>
                        <a:rPr lang="en-US" sz="1800" cap="none" spc="0" dirty="0">
                          <a:solidFill>
                            <a:schemeClr val="tx1"/>
                          </a:solidFill>
                        </a:rPr>
                        <a:t>ERP go live Q4</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spTree>
    <p:extLst>
      <p:ext uri="{BB962C8B-B14F-4D97-AF65-F5344CB8AC3E}">
        <p14:creationId xmlns:p14="http://schemas.microsoft.com/office/powerpoint/2010/main" val="67058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073339" y="5510253"/>
            <a:ext cx="10194212"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Administration (County Court) Activities - continued</a:t>
            </a:r>
            <a:br>
              <a:rPr lang="en-US" sz="3400" kern="1200" dirty="0">
                <a:solidFill>
                  <a:srgbClr val="FFFFFF"/>
                </a:solidFill>
                <a:latin typeface="+mj-lt"/>
                <a:ea typeface="+mj-ea"/>
                <a:cs typeface="+mj-cs"/>
              </a:rPr>
            </a:br>
            <a:r>
              <a:rPr lang="en-US" sz="2400" dirty="0">
                <a:solidFill>
                  <a:srgbClr val="FFFFFF"/>
                </a:solidFill>
              </a:rPr>
              <a:t>Q2</a:t>
            </a:r>
            <a:r>
              <a:rPr lang="en-US" sz="2400" kern="1200" dirty="0">
                <a:solidFill>
                  <a:srgbClr val="FFFFFF"/>
                </a:solidFill>
                <a:latin typeface="+mj-lt"/>
                <a:ea typeface="+mj-ea"/>
                <a:cs typeface="+mj-cs"/>
              </a:rPr>
              <a:t> 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944608" y="4453215"/>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386780120"/>
              </p:ext>
            </p:extLst>
          </p:nvPr>
        </p:nvGraphicFramePr>
        <p:xfrm>
          <a:off x="957943" y="559569"/>
          <a:ext cx="10309608" cy="4213559"/>
        </p:xfrm>
        <a:graphic>
          <a:graphicData uri="http://schemas.openxmlformats.org/drawingml/2006/table">
            <a:tbl>
              <a:tblPr firstRow="1" bandRow="1">
                <a:noFill/>
                <a:tableStyleId>{5C22544A-7EE6-4342-B048-85BDC9FD1C3A}</a:tableStyleId>
              </a:tblPr>
              <a:tblGrid>
                <a:gridCol w="3459075">
                  <a:extLst>
                    <a:ext uri="{9D8B030D-6E8A-4147-A177-3AD203B41FA5}">
                      <a16:colId xmlns:a16="http://schemas.microsoft.com/office/drawing/2014/main" val="1923382009"/>
                    </a:ext>
                  </a:extLst>
                </a:gridCol>
                <a:gridCol w="2855321">
                  <a:extLst>
                    <a:ext uri="{9D8B030D-6E8A-4147-A177-3AD203B41FA5}">
                      <a16:colId xmlns:a16="http://schemas.microsoft.com/office/drawing/2014/main" val="105490491"/>
                    </a:ext>
                  </a:extLst>
                </a:gridCol>
                <a:gridCol w="3995212">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Funding to initiate organization wide Asset Management program</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Pause during quarter</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This initiative will take several years to complete and full support of the elected body</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545330">
                <a:tc>
                  <a:txBody>
                    <a:bodyPr/>
                    <a:lstStyle/>
                    <a:p>
                      <a:r>
                        <a:rPr lang="en-US" sz="1800" cap="none" spc="0" dirty="0">
                          <a:solidFill>
                            <a:schemeClr val="tx1"/>
                          </a:solidFill>
                        </a:rPr>
                        <a:t>Technology, staffing, structure and schedule to plan, develop and implement an organization wide communications plan</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Initial draft plan presented</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This will be an incremental process Additional admin staff and outsourced minutes services will allow existing Executive Assistant/Communications Officer to initiate roll out in Q3 2024</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545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Implement a comprehensive strategic five-year financial plan</a:t>
                      </a:r>
                      <a:endParaRPr lang="en-US" sz="1800" kern="1200" dirty="0">
                        <a:solidFill>
                          <a:schemeClr val="tx1"/>
                        </a:solidFill>
                        <a:latin typeface="+mn-lt"/>
                        <a:ea typeface="+mn-ea"/>
                        <a:cs typeface="+mn-cs"/>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Update with release of FY 2024 property tax levy information</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Update with FY 2025 Budget proposals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3150748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073339" y="5510253"/>
            <a:ext cx="10194212" cy="1033669"/>
          </a:xfrm>
        </p:spPr>
        <p:txBody>
          <a:bodyPr vert="horz" lIns="91440" tIns="45720" rIns="91440" bIns="45720" rtlCol="0" anchor="ctr">
            <a:normAutofit fontScale="90000"/>
          </a:bodyPr>
          <a:lstStyle/>
          <a:p>
            <a:r>
              <a:rPr lang="en-US" sz="3600" kern="1200" dirty="0">
                <a:solidFill>
                  <a:srgbClr val="FFFFFF"/>
                </a:solidFill>
                <a:latin typeface="+mj-lt"/>
                <a:ea typeface="+mj-ea"/>
                <a:cs typeface="+mj-cs"/>
              </a:rPr>
              <a:t>Administration (County Court) FY 2024</a:t>
            </a:r>
            <a:r>
              <a:rPr lang="en-US" sz="3600" dirty="0">
                <a:solidFill>
                  <a:srgbClr val="FFFFFF"/>
                </a:solidFill>
              </a:rPr>
              <a:t> Closeout and FY 2025 Initiatives</a:t>
            </a:r>
            <a:endParaRPr lang="en-US" sz="2400" kern="1200" dirty="0">
              <a:solidFill>
                <a:srgbClr val="FFFFFF"/>
              </a:solidFill>
              <a:latin typeface="+mj-lt"/>
              <a:cs typeface="Calibri Light"/>
            </a:endParaRPr>
          </a:p>
        </p:txBody>
      </p:sp>
      <p:sp>
        <p:nvSpPr>
          <p:cNvPr id="3" name="TextBox 2">
            <a:extLst>
              <a:ext uri="{FF2B5EF4-FFF2-40B4-BE49-F238E27FC236}">
                <a16:creationId xmlns:a16="http://schemas.microsoft.com/office/drawing/2014/main" id="{EBE33B02-5D32-4F98-2EB4-79C2A5503124}"/>
              </a:ext>
            </a:extLst>
          </p:cNvPr>
          <p:cNvSpPr txBox="1"/>
          <p:nvPr/>
        </p:nvSpPr>
        <p:spPr>
          <a:xfrm>
            <a:off x="944608" y="4453215"/>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sp>
        <p:nvSpPr>
          <p:cNvPr id="7" name="Content Placeholder 6">
            <a:extLst>
              <a:ext uri="{FF2B5EF4-FFF2-40B4-BE49-F238E27FC236}">
                <a16:creationId xmlns:a16="http://schemas.microsoft.com/office/drawing/2014/main" id="{9DABC390-D0DB-3356-AC5F-B4879ECC810D}"/>
              </a:ext>
            </a:extLst>
          </p:cNvPr>
          <p:cNvSpPr>
            <a:spLocks noGrp="1"/>
          </p:cNvSpPr>
          <p:nvPr>
            <p:ph idx="1"/>
          </p:nvPr>
        </p:nvSpPr>
        <p:spPr>
          <a:xfrm>
            <a:off x="838200" y="428625"/>
            <a:ext cx="10515600" cy="4351338"/>
          </a:xfrm>
        </p:spPr>
        <p:txBody>
          <a:bodyPr vert="horz" lIns="91440" tIns="45720" rIns="91440" bIns="45720" rtlCol="0" anchor="t">
            <a:normAutofit/>
          </a:bodyPr>
          <a:lstStyle/>
          <a:p>
            <a:r>
              <a:rPr lang="en-US" dirty="0">
                <a:cs typeface="Calibri"/>
              </a:rPr>
              <a:t>Complete department head reviews - March</a:t>
            </a:r>
          </a:p>
          <a:p>
            <a:r>
              <a:rPr lang="en-US" dirty="0">
                <a:cs typeface="Calibri"/>
              </a:rPr>
              <a:t>Complete Budget for FY 2025</a:t>
            </a:r>
            <a:endParaRPr lang="en-US" dirty="0"/>
          </a:p>
          <a:p>
            <a:r>
              <a:rPr lang="en-US" dirty="0">
                <a:cs typeface="Calibri"/>
              </a:rPr>
              <a:t>Continue momentum of activity initiated in FY 2024</a:t>
            </a:r>
          </a:p>
          <a:p>
            <a:r>
              <a:rPr lang="en-US" dirty="0">
                <a:cs typeface="Calibri"/>
              </a:rPr>
              <a:t>Complete and implement compensation study recommendations</a:t>
            </a:r>
          </a:p>
          <a:p>
            <a:endParaRPr lang="en-US" dirty="0">
              <a:cs typeface="Calibri"/>
            </a:endParaRPr>
          </a:p>
          <a:p>
            <a:r>
              <a:rPr lang="en-US" dirty="0">
                <a:cs typeface="Calibri"/>
              </a:rPr>
              <a:t>Recruit County Administrator</a:t>
            </a:r>
          </a:p>
          <a:p>
            <a:r>
              <a:rPr lang="en-US" dirty="0">
                <a:cs typeface="Calibri"/>
              </a:rPr>
              <a:t>Facilitate transition</a:t>
            </a:r>
          </a:p>
          <a:p>
            <a:r>
              <a:rPr lang="en-US" dirty="0">
                <a:cs typeface="Calibri"/>
              </a:rPr>
              <a:t>Ensure momentum maintained</a:t>
            </a:r>
          </a:p>
          <a:p>
            <a:endParaRPr lang="en-US" dirty="0">
              <a:cs typeface="Calibri"/>
            </a:endParaRPr>
          </a:p>
        </p:txBody>
      </p:sp>
    </p:spTree>
    <p:extLst>
      <p:ext uri="{BB962C8B-B14F-4D97-AF65-F5344CB8AC3E}">
        <p14:creationId xmlns:p14="http://schemas.microsoft.com/office/powerpoint/2010/main" val="423870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278E15-B935-4595-88ED-3078ADCA6F77}">
  <ds:schemaRefs>
    <ds:schemaRef ds:uri="http://schemas.microsoft.com/sharepoint/v3/contenttype/forms"/>
  </ds:schemaRefs>
</ds:datastoreItem>
</file>

<file path=customXml/itemProps2.xml><?xml version="1.0" encoding="utf-8"?>
<ds:datastoreItem xmlns:ds="http://schemas.openxmlformats.org/officeDocument/2006/customXml" ds:itemID="{D5E09521-73BE-42C6-8479-7CCEC60522F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A2ABCF7-B947-4095-A4A7-3C8C49C8CF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729</TotalTime>
  <Words>1111</Words>
  <Application>Microsoft Office PowerPoint</Application>
  <PresentationFormat>Widescreen</PresentationFormat>
  <Paragraphs>135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Administration (County Court) </vt:lpstr>
      <vt:lpstr>Administration (County Court) </vt:lpstr>
      <vt:lpstr>Administration (County Court) Financial Summary amounts in thousands</vt:lpstr>
      <vt:lpstr>PowerPoint Presentation</vt:lpstr>
      <vt:lpstr>Administration (County Court) Activities  Q2 FY 2024</vt:lpstr>
      <vt:lpstr>Administration (County Court) Activities - continued Q1 FY 2024</vt:lpstr>
      <vt:lpstr>Administration (County Court) Activities - continued Q2 FY 2024</vt:lpstr>
      <vt:lpstr>Administration (County Court) FY 2024 Closeout and FY 2025 Initiatives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130</cp:revision>
  <dcterms:created xsi:type="dcterms:W3CDTF">2023-11-18T14:14:15Z</dcterms:created>
  <dcterms:modified xsi:type="dcterms:W3CDTF">2024-02-29T05:24:28Z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